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9" r:id="rId5"/>
    <p:sldId id="267" r:id="rId6"/>
    <p:sldId id="270" r:id="rId7"/>
    <p:sldId id="259" r:id="rId8"/>
    <p:sldId id="271" r:id="rId9"/>
    <p:sldId id="272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141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36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0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531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50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20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7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08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157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591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B0B56-B4D8-448C-9F24-D112DAAD3491}" type="datetimeFigureOut">
              <a:rPr lang="cs-CZ" smtClean="0"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23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Rada VŠ – poznámky</a:t>
            </a:r>
            <a:br>
              <a:rPr lang="cs-CZ" dirty="0" smtClean="0"/>
            </a:br>
            <a:r>
              <a:rPr lang="cs-CZ" sz="3200" dirty="0" smtClean="0"/>
              <a:t>po sněmu 18.2.2016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67136"/>
          </a:xfrm>
        </p:spPr>
        <p:txBody>
          <a:bodyPr>
            <a:normAutofit/>
          </a:bodyPr>
          <a:lstStyle/>
          <a:p>
            <a:r>
              <a:rPr lang="cs-CZ" dirty="0" smtClean="0"/>
              <a:t>Josef Stráský</a:t>
            </a:r>
          </a:p>
          <a:p>
            <a:endParaRPr lang="cs-CZ" dirty="0"/>
          </a:p>
          <a:p>
            <a:r>
              <a:rPr lang="cs-CZ" dirty="0" smtClean="0"/>
              <a:t>2.3.2016</a:t>
            </a:r>
          </a:p>
          <a:p>
            <a:r>
              <a:rPr lang="cs-CZ" sz="2400" dirty="0"/>
              <a:t>u</a:t>
            </a:r>
            <a:r>
              <a:rPr lang="cs-CZ" sz="2400" dirty="0" smtClean="0"/>
              <a:t>praveno 9.3.2016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09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Autofit/>
          </a:bodyPr>
          <a:lstStyle/>
          <a:p>
            <a:r>
              <a:rPr lang="cs-CZ" sz="3600" dirty="0"/>
              <a:t>Nové principy financování VŠ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5328592"/>
          </a:xfrm>
        </p:spPr>
        <p:txBody>
          <a:bodyPr>
            <a:noAutofit/>
          </a:bodyPr>
          <a:lstStyle/>
          <a:p>
            <a:pPr lvl="0"/>
            <a:r>
              <a:rPr lang="cs-CZ" sz="2400" dirty="0" smtClean="0"/>
              <a:t>Nové principy financování VŠ mají navazovat na Novelu VŠ zákona a novou metodiku hodnocení vědy</a:t>
            </a:r>
          </a:p>
          <a:p>
            <a:pPr lvl="0"/>
            <a:r>
              <a:rPr lang="cs-CZ" sz="2400" dirty="0" smtClean="0"/>
              <a:t>Zvažuje se </a:t>
            </a:r>
            <a:r>
              <a:rPr lang="cs-CZ" sz="2400" dirty="0" err="1" smtClean="0"/>
              <a:t>kontraktové</a:t>
            </a:r>
            <a:r>
              <a:rPr lang="cs-CZ" sz="2400" dirty="0" smtClean="0"/>
              <a:t> financování (víceleté výkonové smlouvy)</a:t>
            </a:r>
          </a:p>
          <a:p>
            <a:pPr lvl="0"/>
            <a:r>
              <a:rPr lang="cs-CZ" sz="2400" dirty="0" smtClean="0"/>
              <a:t>Podle ministryně </a:t>
            </a:r>
            <a:r>
              <a:rPr lang="cs-CZ" sz="2400" dirty="0" smtClean="0"/>
              <a:t>školství nebudou </a:t>
            </a:r>
            <a:r>
              <a:rPr lang="cs-CZ" sz="2400" dirty="0" smtClean="0"/>
              <a:t>principy schváleny </a:t>
            </a:r>
            <a:r>
              <a:rPr lang="cs-CZ" sz="2400" dirty="0"/>
              <a:t>v tomto volebním </a:t>
            </a:r>
            <a:r>
              <a:rPr lang="cs-CZ" sz="2400" dirty="0" smtClean="0"/>
              <a:t>období</a:t>
            </a:r>
          </a:p>
          <a:p>
            <a:pPr lvl="0"/>
            <a:r>
              <a:rPr lang="cs-CZ" sz="2400" dirty="0" smtClean="0"/>
              <a:t>Ministryně </a:t>
            </a:r>
            <a:r>
              <a:rPr lang="cs-CZ" sz="2400" dirty="0"/>
              <a:t>si nepřeje vyjednávání strategického dokumentu v populistické předvolební </a:t>
            </a:r>
            <a:r>
              <a:rPr lang="cs-CZ" sz="2400" dirty="0" smtClean="0"/>
              <a:t>náladě</a:t>
            </a:r>
          </a:p>
          <a:p>
            <a:pPr lvl="0"/>
            <a:r>
              <a:rPr lang="cs-CZ" sz="2400" dirty="0" smtClean="0"/>
              <a:t>Změny lze očekávat v horizontu 3 let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67387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Autofit/>
          </a:bodyPr>
          <a:lstStyle/>
          <a:p>
            <a:r>
              <a:rPr lang="cs-CZ" sz="3600" dirty="0" smtClean="0"/>
              <a:t>OP VVV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5328592"/>
          </a:xfrm>
        </p:spPr>
        <p:txBody>
          <a:bodyPr>
            <a:noAutofit/>
          </a:bodyPr>
          <a:lstStyle/>
          <a:p>
            <a:pPr lvl="0"/>
            <a:r>
              <a:rPr lang="cs-CZ" sz="2400" dirty="0" smtClean="0"/>
              <a:t>Výzvy OP VVV jsou špatně připravené a poslední výzvy byly odmítnuty a odloženy</a:t>
            </a:r>
          </a:p>
          <a:p>
            <a:pPr lvl="0"/>
            <a:r>
              <a:rPr lang="cs-CZ" sz="2400" dirty="0" smtClean="0"/>
              <a:t>V březnu by ale mělo být avízo: </a:t>
            </a:r>
            <a:r>
              <a:rPr lang="cs-CZ" sz="2400" b="1" dirty="0"/>
              <a:t>dlouhodobá mezisektorová spolupráce, </a:t>
            </a:r>
            <a:r>
              <a:rPr lang="cs-CZ" sz="2400" b="1" dirty="0" err="1"/>
              <a:t>předaplikační</a:t>
            </a:r>
            <a:r>
              <a:rPr lang="cs-CZ" sz="2400" b="1" dirty="0"/>
              <a:t> </a:t>
            </a:r>
            <a:r>
              <a:rPr lang="cs-CZ" sz="2400" b="1" dirty="0" smtClean="0"/>
              <a:t>výzkum</a:t>
            </a:r>
          </a:p>
          <a:p>
            <a:pPr lvl="0"/>
            <a:r>
              <a:rPr lang="cs-CZ" sz="2400" dirty="0" smtClean="0"/>
              <a:t>Inovace studijních programů se prokazuje novou akreditací – může interferovat s nově vznikajícím akreditačním úřadem</a:t>
            </a:r>
          </a:p>
          <a:p>
            <a:r>
              <a:rPr lang="cs-CZ" sz="2400" dirty="0"/>
              <a:t>N</a:t>
            </a:r>
            <a:r>
              <a:rPr lang="cs-CZ" sz="2400" dirty="0" smtClean="0"/>
              <a:t>esmyslný </a:t>
            </a:r>
            <a:r>
              <a:rPr lang="cs-CZ" sz="2400" dirty="0"/>
              <a:t>elektronický systém, komplikovaný systém příloh</a:t>
            </a:r>
          </a:p>
          <a:p>
            <a:pPr lvl="0"/>
            <a:r>
              <a:rPr lang="cs-CZ" sz="2400" dirty="0" smtClean="0"/>
              <a:t>Ministerští úředníci mají málo zkušeností</a:t>
            </a:r>
          </a:p>
          <a:p>
            <a:pPr lvl="0"/>
            <a:r>
              <a:rPr lang="cs-CZ" sz="2400" b="1" dirty="0" smtClean="0"/>
              <a:t>RVŠ </a:t>
            </a:r>
            <a:r>
              <a:rPr lang="cs-CZ" sz="2400" b="1" dirty="0" smtClean="0"/>
              <a:t>bude shromažďovat připomínky k OP </a:t>
            </a:r>
            <a:r>
              <a:rPr lang="cs-CZ" sz="2400" b="1" dirty="0" smtClean="0"/>
              <a:t>VVV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95595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501008"/>
            <a:ext cx="7772400" cy="1470025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Rada VŠ – poznámky</a:t>
            </a:r>
            <a:br>
              <a:rPr lang="cs-CZ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 sněmu 18.2.2016</a:t>
            </a:r>
            <a:endParaRPr lang="cs-CZ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060776"/>
            <a:ext cx="6400800" cy="1752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Josef Stráský</a:t>
            </a:r>
          </a:p>
          <a:p>
            <a:endParaRPr lang="cs-CZ" sz="2400" dirty="0"/>
          </a:p>
          <a:p>
            <a:r>
              <a:rPr lang="cs-CZ" sz="2400" dirty="0" smtClean="0"/>
              <a:t>2.3.2016, upraveno 9.3.2016</a:t>
            </a:r>
            <a:endParaRPr lang="cs-CZ" sz="24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331640" y="170080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000" b="1" dirty="0" smtClean="0">
                <a:solidFill>
                  <a:schemeClr val="tx1"/>
                </a:solidFill>
              </a:rPr>
              <a:t>Děkuji za pozornost.</a:t>
            </a:r>
            <a:endParaRPr lang="cs-CZ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97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Financování VŠ – 2017-2019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2088232"/>
          </a:xfrm>
        </p:spPr>
        <p:txBody>
          <a:bodyPr>
            <a:noAutofit/>
          </a:bodyPr>
          <a:lstStyle/>
          <a:p>
            <a:r>
              <a:rPr lang="cs-CZ" sz="2400" dirty="0" smtClean="0"/>
              <a:t>Rozpočet 2016 – pokles oproti 2015 způsobený snížením počtu studentů (platba na studenta konstantní)</a:t>
            </a:r>
          </a:p>
          <a:p>
            <a:r>
              <a:rPr lang="cs-CZ" sz="2400" dirty="0" smtClean="0"/>
              <a:t>Rozpočet 2017 a výhled 2018-19 – snaha o navrácení na celkové hodnoty z roku 2015 (tzn. navýšení na studenta)</a:t>
            </a:r>
          </a:p>
          <a:p>
            <a:r>
              <a:rPr lang="cs-CZ" sz="2400" dirty="0" smtClean="0"/>
              <a:t>Od r. 2019 očekávaný nárůst počtu studentů, rozpočet by měl kopírovat, v roce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433" y="3356992"/>
            <a:ext cx="7632847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929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 smtClean="0"/>
              <a:t>Hodnocení 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424936" cy="5688632"/>
          </a:xfrm>
        </p:spPr>
        <p:txBody>
          <a:bodyPr>
            <a:noAutofit/>
          </a:bodyPr>
          <a:lstStyle/>
          <a:p>
            <a:r>
              <a:rPr lang="cs-CZ" sz="2400" dirty="0" err="1" smtClean="0"/>
              <a:t>Kafemlejnek</a:t>
            </a:r>
            <a:r>
              <a:rPr lang="cs-CZ" sz="2400" dirty="0" smtClean="0"/>
              <a:t> za roky 2014 a 2015 se bude počítat, práce probíhají dle harmonogramu (Rada VŠ na to velmi tlačila)</a:t>
            </a:r>
          </a:p>
          <a:p>
            <a:r>
              <a:rPr lang="cs-CZ" sz="2400" dirty="0" smtClean="0"/>
              <a:t>Tzn. bude možné provést hodnocení VŠ dle </a:t>
            </a:r>
            <a:r>
              <a:rPr lang="cs-CZ" sz="2400" dirty="0" err="1" smtClean="0"/>
              <a:t>kafemlejnku</a:t>
            </a:r>
            <a:r>
              <a:rPr lang="cs-CZ" sz="2400" dirty="0" smtClean="0"/>
              <a:t> pro rozdělení rozpočtu v koeficientu K pro rok 2017 (na rozdíl od 2016, kde se vzali staré hodnoty za rok 2013) </a:t>
            </a:r>
          </a:p>
          <a:p>
            <a:r>
              <a:rPr lang="cs-CZ" sz="2400" dirty="0"/>
              <a:t>Kromě toho má probíhat hodnocení</a:t>
            </a:r>
            <a:r>
              <a:rPr lang="cs-CZ" sz="2400" b="1" dirty="0"/>
              <a:t> excelentních výsledků </a:t>
            </a:r>
            <a:r>
              <a:rPr lang="cs-CZ" sz="2400" dirty="0" smtClean="0"/>
              <a:t>(budoucí pilíř II nové metodiky), harmonogram </a:t>
            </a:r>
            <a:r>
              <a:rPr lang="cs-CZ" sz="2400" dirty="0"/>
              <a:t>hodnocení excelentních výsledků se </a:t>
            </a:r>
            <a:r>
              <a:rPr lang="cs-CZ" sz="2400" dirty="0" smtClean="0"/>
              <a:t>nedodržuje, </a:t>
            </a:r>
            <a:r>
              <a:rPr lang="cs-CZ" sz="2400" dirty="0"/>
              <a:t>h</a:t>
            </a:r>
            <a:r>
              <a:rPr lang="cs-CZ" sz="2400" dirty="0" smtClean="0"/>
              <a:t>rozí </a:t>
            </a:r>
            <a:r>
              <a:rPr lang="cs-CZ" sz="2400" dirty="0"/>
              <a:t>riziko velmi krátkých lhůt pro nahlášení </a:t>
            </a:r>
            <a:r>
              <a:rPr lang="cs-CZ" sz="2400" dirty="0" smtClean="0"/>
              <a:t>výsledků</a:t>
            </a:r>
          </a:p>
          <a:p>
            <a:r>
              <a:rPr lang="cs-CZ" sz="2400" dirty="0" smtClean="0"/>
              <a:t>Náběh nové IPN metodiky je nejasný – je zřejmé, že nebude možné vyhodnotit všechny najednou; tzn. bude se hodnotit buď po oborech nebo po institucích</a:t>
            </a:r>
          </a:p>
          <a:p>
            <a:r>
              <a:rPr lang="cs-CZ" sz="2400" dirty="0" smtClean="0"/>
              <a:t>Na AV ČR proběhlo vnitřní hodnocení, takže AV ČR prosazuje, aby se s hodnocením začalo na VŠ; Rada VŠ je proti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83211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 smtClean="0"/>
              <a:t>Hodnocení 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424936" cy="5688632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Věcný záměru zákona o výzkumu, vývoji a inovacích</a:t>
            </a:r>
          </a:p>
          <a:p>
            <a:pPr lvl="1"/>
            <a:r>
              <a:rPr lang="cs-CZ" sz="2000" dirty="0" smtClean="0"/>
              <a:t>Vicepremiér pro vědu (a především jeho náměstek) chtějí Ministerstvo </a:t>
            </a:r>
            <a:r>
              <a:rPr lang="cs-CZ" sz="2000" dirty="0" smtClean="0"/>
              <a:t>vědy </a:t>
            </a:r>
          </a:p>
          <a:p>
            <a:pPr lvl="1"/>
            <a:r>
              <a:rPr lang="cs-CZ" sz="2000" dirty="0" smtClean="0"/>
              <a:t>Podle záměru má zahrnovat jen GAČR a TAČR, hodnocení vědy a nějakou část rozdělování financí na vědu</a:t>
            </a:r>
          </a:p>
          <a:p>
            <a:pPr lvl="1"/>
            <a:r>
              <a:rPr lang="cs-CZ" sz="2000" dirty="0" smtClean="0"/>
              <a:t>Podle věcného záměru je cílem mj. </a:t>
            </a:r>
            <a:r>
              <a:rPr lang="cs-CZ" sz="2000" dirty="0" smtClean="0"/>
              <a:t>vědu ŘÍDIT</a:t>
            </a:r>
          </a:p>
          <a:p>
            <a:pPr lvl="1"/>
            <a:r>
              <a:rPr lang="cs-CZ" sz="2000" dirty="0" smtClean="0"/>
              <a:t>Ministerstvo n</a:t>
            </a:r>
            <a:r>
              <a:rPr lang="cs-CZ" sz="2000" dirty="0" smtClean="0"/>
              <a:t>ezahrnuje </a:t>
            </a:r>
            <a:r>
              <a:rPr lang="cs-CZ" sz="2000" dirty="0" smtClean="0"/>
              <a:t>ani VŠ ani AV ČR (té by zůstala samostatná rozpočtová kapitola)</a:t>
            </a:r>
          </a:p>
          <a:p>
            <a:pPr lvl="1"/>
            <a:r>
              <a:rPr lang="cs-CZ" sz="2000" dirty="0" smtClean="0"/>
              <a:t>Všichni jsou proti, kromě AV ČR</a:t>
            </a:r>
          </a:p>
          <a:p>
            <a:pPr lvl="1"/>
            <a:r>
              <a:rPr lang="cs-CZ" sz="2000" dirty="0" smtClean="0"/>
              <a:t>V Radě VŠ se vede </a:t>
            </a:r>
            <a:r>
              <a:rPr lang="cs-CZ" sz="2000" dirty="0" smtClean="0"/>
              <a:t>debata, </a:t>
            </a:r>
            <a:r>
              <a:rPr lang="cs-CZ" sz="2000" dirty="0" smtClean="0"/>
              <a:t>zda by bylo vhodné oddělit VŠ od Ministerstva školství a zařadit je (společně s AV ČR) pod Ministerstvo výzkumu; je to ale nepravděpodobné</a:t>
            </a:r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000027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36104"/>
          </a:xfrm>
        </p:spPr>
        <p:txBody>
          <a:bodyPr/>
          <a:lstStyle/>
          <a:p>
            <a:r>
              <a:rPr lang="cs-CZ" dirty="0" smtClean="0"/>
              <a:t>Novela Zákona o VŠ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8863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Prošla v PSP ČR, nyní je v Senátu a </a:t>
            </a:r>
            <a:r>
              <a:rPr lang="cs-CZ" dirty="0" smtClean="0"/>
              <a:t>projde </a:t>
            </a:r>
            <a:r>
              <a:rPr lang="cs-CZ" dirty="0" smtClean="0">
                <a:solidFill>
                  <a:srgbClr val="FF0000"/>
                </a:solidFill>
              </a:rPr>
              <a:t>(prošla)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r>
              <a:rPr lang="cs-CZ" dirty="0" smtClean="0"/>
              <a:t>Problematika „létajících profesorů“ se v aktuálním znění přesunula do podzákonného předpisu – akreditačních standardů</a:t>
            </a:r>
            <a:endParaRPr lang="cs-CZ" dirty="0"/>
          </a:p>
          <a:p>
            <a:pPr lvl="1"/>
            <a:r>
              <a:rPr lang="cs-CZ" dirty="0" smtClean="0"/>
              <a:t>Aktuální znění: </a:t>
            </a:r>
            <a:r>
              <a:rPr lang="cs-CZ" sz="1800" i="1" dirty="0">
                <a:solidFill>
                  <a:schemeClr val="tx2"/>
                </a:solidFill>
              </a:rPr>
              <a:t>V případě, že součet týdenní pracovní doby akademického pracovníka ze všech uzavřených pracovních poměrů na činnost akademického pracovníka na téže nebo jiné vysoké škole přesáhne </a:t>
            </a:r>
            <a:r>
              <a:rPr lang="cs-CZ" sz="1800" b="1" i="1" dirty="0">
                <a:solidFill>
                  <a:schemeClr val="tx2"/>
                </a:solidFill>
              </a:rPr>
              <a:t>1,75</a:t>
            </a:r>
            <a:r>
              <a:rPr lang="cs-CZ" sz="1800" i="1" dirty="0">
                <a:solidFill>
                  <a:schemeClr val="tx2"/>
                </a:solidFill>
              </a:rPr>
              <a:t> násobek týdenní pracovní doby stanovené zákoníkem práce, nebude tento akademický pracovník brán v úvahu při posuzování personálního zabezpečení studijního programu na žádné vysoké škole</a:t>
            </a:r>
            <a:r>
              <a:rPr lang="cs-CZ" sz="1800" i="1" dirty="0" smtClean="0">
                <a:solidFill>
                  <a:schemeClr val="tx2"/>
                </a:solidFill>
              </a:rPr>
              <a:t>.</a:t>
            </a:r>
          </a:p>
          <a:p>
            <a:pPr lvl="1"/>
            <a:r>
              <a:rPr lang="cs-CZ" sz="2400" dirty="0" smtClean="0"/>
              <a:t>Prof. Zlatuška prosazuje změnu čísla na 1,0. </a:t>
            </a:r>
            <a:r>
              <a:rPr lang="cs-CZ" sz="2400" dirty="0"/>
              <a:t>T</a:t>
            </a:r>
            <a:r>
              <a:rPr lang="cs-CZ" sz="2400" dirty="0" smtClean="0"/>
              <a:t>o je pro mnohé VŠ a fakulty velmi nebezpečné</a:t>
            </a:r>
          </a:p>
          <a:p>
            <a:pPr lvl="1"/>
            <a:r>
              <a:rPr lang="cs-CZ" sz="2400" dirty="0" smtClean="0"/>
              <a:t>Poslanec prof. Zlatuška to nyní prosazuje prostřednictvím senátorky prof. Sykové jako senátní pozměňovací návrh </a:t>
            </a:r>
          </a:p>
          <a:p>
            <a:pPr lvl="1"/>
            <a:r>
              <a:rPr lang="cs-CZ" sz="2400" dirty="0" smtClean="0"/>
              <a:t>Pokud by pozměňovací návrh prošel, tak se novela vrátí do sněmovny a může se stát cokoli</a:t>
            </a:r>
          </a:p>
          <a:p>
            <a:pPr lvl="1"/>
            <a:r>
              <a:rPr lang="cs-CZ" sz="2400" dirty="0" smtClean="0"/>
              <a:t>Rada VŠ je pro schválení novely v současné </a:t>
            </a:r>
            <a:r>
              <a:rPr lang="cs-CZ" sz="2400" dirty="0" smtClean="0"/>
              <a:t>verzi </a:t>
            </a:r>
            <a:r>
              <a:rPr lang="cs-CZ" sz="2400" dirty="0" smtClean="0">
                <a:solidFill>
                  <a:srgbClr val="FF0000"/>
                </a:solidFill>
              </a:rPr>
              <a:t>(schváleno)</a:t>
            </a:r>
            <a:endParaRPr lang="cs-CZ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35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Novela Zákona o VŠ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Problematika pravomoci děkanů je nyní schválena v kompromisní a mírně chaotické verzi</a:t>
            </a:r>
          </a:p>
          <a:p>
            <a:r>
              <a:rPr lang="cs-CZ" sz="2800" dirty="0" smtClean="0"/>
              <a:t>Např. pracovně-právní vztahy může rektor přenést na děkany</a:t>
            </a:r>
          </a:p>
          <a:p>
            <a:r>
              <a:rPr lang="cs-CZ" sz="2800" dirty="0" smtClean="0"/>
              <a:t>Pravomoci děkanů je nutné prosazovat na vnitro-univerzitní úrovni  </a:t>
            </a:r>
          </a:p>
          <a:p>
            <a:r>
              <a:rPr lang="cs-CZ" sz="2800" dirty="0" smtClean="0"/>
              <a:t>Prof. Zlatuška prosazuje explicitní přiznání některých pravomocí výhradně rektorovi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/>
              <a:t>Poslanec prof. Zlatuška to nyní prosazuje prostřednictvím senátorky prof. Sykové jako senátní pozměňovací návrh </a:t>
            </a:r>
            <a:endParaRPr lang="cs-CZ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Jednání na plénu Senátu je </a:t>
            </a:r>
            <a:r>
              <a:rPr lang="cs-CZ" dirty="0" smtClean="0">
                <a:solidFill>
                  <a:srgbClr val="FF0000"/>
                </a:solidFill>
              </a:rPr>
              <a:t>2. března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46378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Novela Zákona o VŠ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Institucionální akreditace</a:t>
            </a:r>
          </a:p>
          <a:p>
            <a:r>
              <a:rPr lang="cs-CZ" dirty="0" smtClean="0"/>
              <a:t>Akreditační úřad – hledá se respektovaný předseda</a:t>
            </a:r>
          </a:p>
          <a:p>
            <a:r>
              <a:rPr lang="cs-CZ" dirty="0" smtClean="0"/>
              <a:t>Rada pro vnitřní hodnocení,…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Dle chování Univerzity může novela fakultám buď ulehčit, nebo přitížit</a:t>
            </a:r>
          </a:p>
          <a:p>
            <a:r>
              <a:rPr lang="cs-CZ" dirty="0"/>
              <a:t>Fakulty mají jen takové pravomoci, které jim určí </a:t>
            </a:r>
            <a:r>
              <a:rPr lang="cs-CZ" b="1" dirty="0">
                <a:solidFill>
                  <a:srgbClr val="FF0000"/>
                </a:solidFill>
              </a:rPr>
              <a:t>STATUT</a:t>
            </a:r>
            <a:r>
              <a:rPr lang="cs-CZ" dirty="0"/>
              <a:t> VŠ (na rozdíl od současného stavu, kdy některé pravomoci uděluje Zákon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Stále se vyjednávají podzákonné předpisy (akreditační standardy a oblasti studia)</a:t>
            </a:r>
          </a:p>
          <a:p>
            <a:pPr lvl="1"/>
            <a:r>
              <a:rPr lang="cs-CZ" dirty="0" smtClean="0"/>
              <a:t>Pro MFF UK není přesné znění klíčové – naši schopnost akreditace to těžko ohrozí</a:t>
            </a:r>
          </a:p>
          <a:p>
            <a:pPr lvl="1"/>
            <a:r>
              <a:rPr lang="cs-CZ" dirty="0" smtClean="0"/>
              <a:t>UK určitě bude okamžitě usilovat o institucionální akreditaci; pro fakultu je rozhodující, aby v rámci institucionální akreditace byla snadná </a:t>
            </a:r>
            <a:r>
              <a:rPr lang="cs-CZ" dirty="0" err="1" smtClean="0"/>
              <a:t>reakreditace</a:t>
            </a:r>
            <a:r>
              <a:rPr lang="cs-CZ" dirty="0" smtClean="0"/>
              <a:t> studijních programů (obory se ruší)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847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/>
              <a:t>Zákon o registru smluv - schváleno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5472608"/>
          </a:xfrm>
        </p:spPr>
        <p:txBody>
          <a:bodyPr>
            <a:noAutofit/>
          </a:bodyPr>
          <a:lstStyle/>
          <a:p>
            <a:pPr lvl="0"/>
            <a:r>
              <a:rPr lang="cs-CZ" sz="2400" b="1" dirty="0" smtClean="0"/>
              <a:t>všechny </a:t>
            </a:r>
            <a:r>
              <a:rPr lang="cs-CZ" sz="2400" b="1" dirty="0"/>
              <a:t>smlouvy nad 50 000 Kč se musí </a:t>
            </a:r>
            <a:r>
              <a:rPr lang="cs-CZ" sz="2400" b="1" dirty="0" smtClean="0"/>
              <a:t>zveřejnit </a:t>
            </a:r>
            <a:r>
              <a:rPr lang="cs-CZ" sz="2400" b="1" dirty="0"/>
              <a:t>do 30-ti dnů od uzavření </a:t>
            </a:r>
            <a:r>
              <a:rPr lang="cs-CZ" sz="2400" b="1" dirty="0" smtClean="0"/>
              <a:t>smlouvy, </a:t>
            </a:r>
            <a:r>
              <a:rPr lang="cs-CZ" sz="2400" b="1" dirty="0"/>
              <a:t>jinak smlouva nikdy </a:t>
            </a:r>
            <a:r>
              <a:rPr lang="cs-CZ" sz="2400" b="1" dirty="0" smtClean="0"/>
              <a:t>neplatila</a:t>
            </a:r>
          </a:p>
          <a:p>
            <a:pPr lvl="0"/>
            <a:r>
              <a:rPr lang="cs-CZ" sz="2400" b="1" dirty="0"/>
              <a:t> platí od 1.7.2016 </a:t>
            </a:r>
            <a:r>
              <a:rPr lang="cs-CZ" sz="2400" b="1" dirty="0" smtClean="0"/>
              <a:t>(!)</a:t>
            </a:r>
          </a:p>
          <a:p>
            <a:pPr lvl="0"/>
            <a:r>
              <a:rPr lang="cs-CZ" sz="2400" dirty="0" smtClean="0"/>
              <a:t>výsledné </a:t>
            </a:r>
            <a:r>
              <a:rPr lang="cs-CZ" sz="2400" dirty="0"/>
              <a:t>zveřejněné dokumenty musejí být strojově </a:t>
            </a:r>
            <a:r>
              <a:rPr lang="cs-CZ" sz="2400" dirty="0" smtClean="0"/>
              <a:t>čitelné</a:t>
            </a:r>
          </a:p>
          <a:p>
            <a:pPr lvl="0"/>
            <a:r>
              <a:rPr lang="cs-CZ" sz="2400" dirty="0" smtClean="0"/>
              <a:t>zveřejnění </a:t>
            </a:r>
            <a:r>
              <a:rPr lang="cs-CZ" sz="2400" dirty="0"/>
              <a:t>se nesmí dostat do sporu s obchodním </a:t>
            </a:r>
            <a:r>
              <a:rPr lang="cs-CZ" sz="2400" dirty="0" smtClean="0"/>
              <a:t>tajemstvím</a:t>
            </a:r>
          </a:p>
          <a:p>
            <a:pPr lvl="0"/>
            <a:r>
              <a:rPr lang="cs-CZ" sz="2400" dirty="0" smtClean="0"/>
              <a:t>ze </a:t>
            </a:r>
            <a:r>
              <a:rPr lang="cs-CZ" sz="2400" dirty="0"/>
              <a:t>zveřejněné smlouvy lze leccos vyškrtat (údaj o ceně, nebo údaje o </a:t>
            </a:r>
            <a:r>
              <a:rPr lang="cs-CZ" sz="2400" dirty="0" smtClean="0"/>
              <a:t>protistraně)</a:t>
            </a:r>
          </a:p>
          <a:p>
            <a:pPr lvl="0"/>
            <a:r>
              <a:rPr lang="cs-CZ" sz="2400" dirty="0" smtClean="0"/>
              <a:t>bylo </a:t>
            </a:r>
            <a:r>
              <a:rPr lang="cs-CZ" sz="2400" dirty="0"/>
              <a:t>by vhodné vytvořit zásady pro vytváření smluv, abychom splnili zákon o registru smluv a zároveň nepoškodili své komerční partnery (např. u smluvního výzkumu)</a:t>
            </a:r>
          </a:p>
        </p:txBody>
      </p:sp>
    </p:spTree>
    <p:extLst>
      <p:ext uri="{BB962C8B-B14F-4D97-AF65-F5344CB8AC3E}">
        <p14:creationId xmlns:p14="http://schemas.microsoft.com/office/powerpoint/2010/main" val="903036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Autofit/>
          </a:bodyPr>
          <a:lstStyle/>
          <a:p>
            <a:r>
              <a:rPr lang="cs-CZ" sz="3600" dirty="0"/>
              <a:t>Zákon o sběru vybraných údajů pro účely monitorování a řízení veřejných financí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5328592"/>
          </a:xfrm>
        </p:spPr>
        <p:txBody>
          <a:bodyPr>
            <a:noAutofit/>
          </a:bodyPr>
          <a:lstStyle/>
          <a:p>
            <a:pPr lvl="0"/>
            <a:r>
              <a:rPr lang="cs-CZ" sz="2400" dirty="0" smtClean="0"/>
              <a:t>Metoda „</a:t>
            </a:r>
            <a:r>
              <a:rPr lang="cs-CZ" sz="2400" dirty="0" smtClean="0"/>
              <a:t>stát </a:t>
            </a:r>
            <a:r>
              <a:rPr lang="cs-CZ" sz="2400" dirty="0"/>
              <a:t>jako </a:t>
            </a:r>
            <a:r>
              <a:rPr lang="cs-CZ" sz="2400" dirty="0" smtClean="0"/>
              <a:t>firma“ </a:t>
            </a:r>
            <a:r>
              <a:rPr lang="cs-CZ" sz="2400" dirty="0"/>
              <a:t>– zatím </a:t>
            </a:r>
            <a:r>
              <a:rPr lang="cs-CZ" sz="2400" dirty="0" smtClean="0"/>
              <a:t>návrh, pro VŠ zcela nevhodné</a:t>
            </a:r>
            <a:endParaRPr lang="cs-CZ" sz="2400" b="1" dirty="0" smtClean="0"/>
          </a:p>
          <a:p>
            <a:pPr lvl="0"/>
            <a:r>
              <a:rPr lang="cs-CZ" sz="2400" dirty="0" smtClean="0"/>
              <a:t>Povinnost předkládat měsíční </a:t>
            </a:r>
            <a:r>
              <a:rPr lang="cs-CZ" sz="2400" dirty="0"/>
              <a:t>údaje o příjmech a </a:t>
            </a:r>
            <a:r>
              <a:rPr lang="cs-CZ" sz="2400" dirty="0" smtClean="0"/>
              <a:t>výdajích, </a:t>
            </a:r>
            <a:r>
              <a:rPr lang="cs-CZ" sz="2400" dirty="0"/>
              <a:t>vždy k 15. dni následujícího </a:t>
            </a:r>
            <a:r>
              <a:rPr lang="cs-CZ" sz="2400" dirty="0" smtClean="0"/>
              <a:t>měsíce</a:t>
            </a:r>
          </a:p>
          <a:p>
            <a:r>
              <a:rPr lang="cs-CZ" sz="2400" dirty="0" smtClean="0"/>
              <a:t>Monitoruje </a:t>
            </a:r>
            <a:r>
              <a:rPr lang="cs-CZ" sz="2400" dirty="0"/>
              <a:t>se </a:t>
            </a:r>
            <a:r>
              <a:rPr lang="cs-CZ" sz="2400" dirty="0" smtClean="0"/>
              <a:t>cash-</a:t>
            </a:r>
            <a:r>
              <a:rPr lang="cs-CZ" sz="2400" dirty="0" err="1" smtClean="0"/>
              <a:t>flow</a:t>
            </a:r>
            <a:r>
              <a:rPr lang="cs-CZ" sz="2400" b="1" dirty="0"/>
              <a:t> </a:t>
            </a:r>
            <a:r>
              <a:rPr lang="cs-CZ" sz="2400" dirty="0" smtClean="0"/>
              <a:t>(tj</a:t>
            </a:r>
            <a:r>
              <a:rPr lang="cs-CZ" sz="2400" dirty="0"/>
              <a:t>. účetní třída 2, nikoli třídy 5 a 6) </a:t>
            </a:r>
            <a:r>
              <a:rPr lang="cs-CZ" sz="2400" dirty="0" smtClean="0"/>
              <a:t>–</a:t>
            </a:r>
          </a:p>
          <a:p>
            <a:r>
              <a:rPr lang="cs-CZ" sz="2400" dirty="0" smtClean="0"/>
              <a:t>Ministr </a:t>
            </a:r>
            <a:r>
              <a:rPr lang="cs-CZ" sz="2400" dirty="0" err="1" smtClean="0"/>
              <a:t>Babiš</a:t>
            </a:r>
            <a:r>
              <a:rPr lang="cs-CZ" sz="2400" dirty="0" smtClean="0"/>
              <a:t> již loni kritizoval, že ke konci listopadu utratili veřejné VŠ jen 78% prostředků, což je důkaz, že tolik prostředků nepotřebují</a:t>
            </a:r>
          </a:p>
          <a:p>
            <a:pPr lvl="1"/>
            <a:r>
              <a:rPr lang="cs-CZ" sz="2000" dirty="0" smtClean="0"/>
              <a:t>I přes zjevnou nesmyslnost bychom se měli snažit utrácet </a:t>
            </a:r>
            <a:r>
              <a:rPr lang="cs-CZ" sz="2000" dirty="0"/>
              <a:t>peníze </a:t>
            </a:r>
            <a:r>
              <a:rPr lang="cs-CZ" sz="2000" dirty="0" smtClean="0"/>
              <a:t>včas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okud </a:t>
            </a:r>
            <a:r>
              <a:rPr lang="cs-CZ" sz="2400" dirty="0"/>
              <a:t>vejde v platnost, bude nutné přizpůsobit účetní postupy</a:t>
            </a:r>
          </a:p>
        </p:txBody>
      </p:sp>
    </p:spTree>
    <p:extLst>
      <p:ext uri="{BB962C8B-B14F-4D97-AF65-F5344CB8AC3E}">
        <p14:creationId xmlns:p14="http://schemas.microsoft.com/office/powerpoint/2010/main" val="33088411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877</Words>
  <Application>Microsoft Office PowerPoint</Application>
  <PresentationFormat>Předvádění na obrazovce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Rada VŠ – poznámky po sněmu 18.2.2016</vt:lpstr>
      <vt:lpstr>Financování VŠ – 2017-2019</vt:lpstr>
      <vt:lpstr>Hodnocení vědy</vt:lpstr>
      <vt:lpstr>Hodnocení vědy</vt:lpstr>
      <vt:lpstr>Novela Zákona o VŠ</vt:lpstr>
      <vt:lpstr>Novela Zákona o VŠ</vt:lpstr>
      <vt:lpstr>Novela Zákona o VŠ</vt:lpstr>
      <vt:lpstr>Zákon o registru smluv - schváleno</vt:lpstr>
      <vt:lpstr>Zákon o sběru vybraných údajů pro účely monitorování a řízení veřejných financí</vt:lpstr>
      <vt:lpstr>Nové principy financování VŠ</vt:lpstr>
      <vt:lpstr>OP VVV</vt:lpstr>
      <vt:lpstr>Rada VŠ – poznámky po sněmu 18.2.2016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Rada VŠ - poznámky</dc:title>
  <dc:creator>Pepa</dc:creator>
  <cp:lastModifiedBy>Pepa</cp:lastModifiedBy>
  <cp:revision>25</cp:revision>
  <dcterms:created xsi:type="dcterms:W3CDTF">2015-05-19T17:14:46Z</dcterms:created>
  <dcterms:modified xsi:type="dcterms:W3CDTF">2016-03-09T00:23:21Z</dcterms:modified>
</cp:coreProperties>
</file>