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6" r:id="rId5"/>
    <p:sldId id="257" r:id="rId6"/>
    <p:sldId id="267" r:id="rId7"/>
    <p:sldId id="259" r:id="rId8"/>
    <p:sldId id="268" r:id="rId9"/>
    <p:sldId id="260" r:id="rId10"/>
    <p:sldId id="263" r:id="rId11"/>
    <p:sldId id="262" r:id="rId12"/>
    <p:sldId id="264" r:id="rId13"/>
    <p:sldId id="26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141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36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40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531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50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9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20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7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08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157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B0B56-B4D8-448C-9F24-D112DAAD3491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591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B0B56-B4D8-448C-9F24-D112DAAD3491}" type="datetimeFigureOut">
              <a:rPr lang="cs-CZ" smtClean="0"/>
              <a:t>20.5.2015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E83C4-445B-4D16-8608-393E580315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23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Rada VŠ - poznámky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Josef Stráský</a:t>
            </a:r>
          </a:p>
          <a:p>
            <a:endParaRPr lang="cs-CZ" dirty="0"/>
          </a:p>
          <a:p>
            <a:r>
              <a:rPr lang="cs-CZ" dirty="0" smtClean="0"/>
              <a:t>20.5.2015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Standardy</a:t>
            </a:r>
            <a:r>
              <a:rPr lang="cs-CZ" dirty="0" smtClean="0"/>
              <a:t> pro institucionální akreditaci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192" y="1600200"/>
            <a:ext cx="8507288" cy="5069160"/>
          </a:xfrm>
        </p:spPr>
        <p:txBody>
          <a:bodyPr>
            <a:noAutofit/>
          </a:bodyPr>
          <a:lstStyle/>
          <a:p>
            <a:r>
              <a:rPr lang="cs-CZ" sz="2400" dirty="0" smtClean="0"/>
              <a:t>Vymezují požadavky na vnitřní procesy VŠ (např. hodnocení personálního zajištění studijních programů, hodnocení tvůrčí činnosti) a spoustu nesmyslů, které UK v každé oblasti asi splňuje, ale není jasné, jak bude požadovat vykazování od fakult</a:t>
            </a:r>
          </a:p>
          <a:p>
            <a:r>
              <a:rPr lang="cs-CZ" sz="2400" dirty="0" smtClean="0"/>
              <a:t>Kontrolují schopnosti VŠ uskutečňovat výuku v rámci </a:t>
            </a:r>
            <a:r>
              <a:rPr lang="cs-CZ" sz="2400" b="1" dirty="0" smtClean="0">
                <a:solidFill>
                  <a:srgbClr val="FF0000"/>
                </a:solidFill>
              </a:rPr>
              <a:t>oblasti vzdělávání</a:t>
            </a:r>
          </a:p>
          <a:p>
            <a:r>
              <a:rPr lang="cs-CZ" sz="2400" dirty="0" smtClean="0"/>
              <a:t>Provázání standardů a oblastí vzdělávání </a:t>
            </a:r>
            <a:r>
              <a:rPr lang="cs-CZ" sz="2400" dirty="0" smtClean="0"/>
              <a:t>není zřejmé</a:t>
            </a:r>
            <a:endParaRPr lang="cs-CZ" sz="2400" dirty="0" smtClean="0"/>
          </a:p>
          <a:p>
            <a:pPr lvl="1"/>
            <a:r>
              <a:rPr lang="cs-CZ" sz="2000" dirty="0" smtClean="0"/>
              <a:t>Požadavky ve standardech budou upřesněny dle formulace oblastí</a:t>
            </a:r>
          </a:p>
          <a:p>
            <a:pPr lvl="1"/>
            <a:r>
              <a:rPr lang="cs-CZ" sz="2000" dirty="0" smtClean="0"/>
              <a:t>Pro formulace oblastí je nutné znát provázanost s požadavky ve standardech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5714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Oblasti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„Naše“ oblasti: </a:t>
            </a:r>
          </a:p>
          <a:p>
            <a:pPr lvl="1"/>
            <a:r>
              <a:rPr lang="cs-CZ" dirty="0"/>
              <a:t>Informační technologie, kybernetika a informatika</a:t>
            </a:r>
            <a:endParaRPr lang="cs-CZ" dirty="0" smtClean="0"/>
          </a:p>
          <a:p>
            <a:pPr lvl="1"/>
            <a:r>
              <a:rPr lang="cs-CZ" dirty="0" smtClean="0"/>
              <a:t>Fyzika</a:t>
            </a:r>
          </a:p>
          <a:p>
            <a:pPr lvl="1"/>
            <a:r>
              <a:rPr lang="cs-CZ" dirty="0"/>
              <a:t>Matematika a </a:t>
            </a:r>
            <a:r>
              <a:rPr lang="cs-CZ" dirty="0" smtClean="0"/>
              <a:t>statistika</a:t>
            </a:r>
          </a:p>
          <a:p>
            <a:r>
              <a:rPr lang="cs-CZ" dirty="0" smtClean="0"/>
              <a:t>Interference:</a:t>
            </a:r>
          </a:p>
          <a:p>
            <a:pPr lvl="1"/>
            <a:r>
              <a:rPr lang="cs-CZ" dirty="0"/>
              <a:t>Biologie a </a:t>
            </a:r>
            <a:r>
              <a:rPr lang="cs-CZ" dirty="0" smtClean="0"/>
              <a:t>ekologie</a:t>
            </a:r>
          </a:p>
          <a:p>
            <a:pPr lvl="1"/>
            <a:r>
              <a:rPr lang="cs-CZ" dirty="0"/>
              <a:t>Ekonomické </a:t>
            </a:r>
            <a:r>
              <a:rPr lang="cs-CZ" dirty="0" smtClean="0"/>
              <a:t>obory</a:t>
            </a:r>
          </a:p>
          <a:p>
            <a:pPr lvl="1"/>
            <a:r>
              <a:rPr lang="cs-CZ" dirty="0" smtClean="0"/>
              <a:t>Elektrotechnika</a:t>
            </a:r>
          </a:p>
          <a:p>
            <a:pPr lvl="1"/>
            <a:r>
              <a:rPr lang="cs-CZ" dirty="0" smtClean="0"/>
              <a:t>Chemie</a:t>
            </a:r>
          </a:p>
          <a:p>
            <a:pPr lvl="1"/>
            <a:r>
              <a:rPr lang="cs-CZ" dirty="0"/>
              <a:t>Strojírenství a </a:t>
            </a:r>
            <a:r>
              <a:rPr lang="cs-CZ" dirty="0" smtClean="0"/>
              <a:t>materiály</a:t>
            </a:r>
          </a:p>
          <a:p>
            <a:pPr lvl="1"/>
            <a:r>
              <a:rPr lang="cs-CZ" dirty="0" smtClean="0"/>
              <a:t>Učitelství</a:t>
            </a:r>
          </a:p>
          <a:p>
            <a:pPr lvl="1"/>
            <a:r>
              <a:rPr lang="cs-CZ" dirty="0"/>
              <a:t>Vědy o </a:t>
            </a:r>
            <a:r>
              <a:rPr lang="cs-CZ" dirty="0" smtClean="0"/>
              <a:t>zemi/ Vědy o Zemi  (!)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18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Oblasti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dirty="0" smtClean="0"/>
              <a:t>Oblast obsahuje </a:t>
            </a:r>
          </a:p>
          <a:p>
            <a:pPr lvl="1"/>
            <a:r>
              <a:rPr lang="cs-CZ" dirty="0" smtClean="0"/>
              <a:t>Stěžejní tematické okruhy</a:t>
            </a:r>
          </a:p>
          <a:p>
            <a:pPr lvl="1"/>
            <a:r>
              <a:rPr lang="cs-CZ" dirty="0" smtClean="0"/>
              <a:t>Typické studijní programy</a:t>
            </a:r>
          </a:p>
          <a:p>
            <a:pPr lvl="1"/>
            <a:r>
              <a:rPr lang="cs-CZ" dirty="0" smtClean="0"/>
              <a:t>Rámcový profil absolventů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Není zřejmé jak oblast vzdělávání </a:t>
            </a:r>
            <a:r>
              <a:rPr lang="cs-CZ" dirty="0" smtClean="0"/>
              <a:t>vyplnit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7786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Oblasti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Akreditační úřad institucionální akreditaci pro oblast nebo </a:t>
            </a:r>
            <a:r>
              <a:rPr lang="cs-CZ" dirty="0" smtClean="0"/>
              <a:t>oblasti vzdělávání </a:t>
            </a:r>
            <a:r>
              <a:rPr lang="cs-CZ" b="1" dirty="0"/>
              <a:t>neudělí</a:t>
            </a:r>
            <a:r>
              <a:rPr lang="cs-CZ" dirty="0"/>
              <a:t>, </a:t>
            </a:r>
            <a:r>
              <a:rPr lang="cs-CZ" dirty="0" smtClean="0"/>
              <a:t>jestliže:</a:t>
            </a:r>
          </a:p>
          <a:p>
            <a:pPr lvl="1"/>
            <a:r>
              <a:rPr lang="cs-CZ" dirty="0" smtClean="0"/>
              <a:t>vysoká </a:t>
            </a:r>
            <a:r>
              <a:rPr lang="cs-CZ" dirty="0"/>
              <a:t>škola ke dni podání žádosti </a:t>
            </a:r>
            <a:r>
              <a:rPr lang="cs-CZ" b="1" dirty="0"/>
              <a:t>neuskutečňovala</a:t>
            </a:r>
            <a:r>
              <a:rPr lang="cs-CZ" dirty="0"/>
              <a:t> 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nejméně 2 studijní 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programy alespoň 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po dobu 10 let, z toho </a:t>
            </a:r>
            <a:r>
              <a:rPr lang="cs-CZ" dirty="0"/>
              <a:t>nejméně 1 studijní program v navrhované </a:t>
            </a:r>
            <a:r>
              <a:rPr lang="cs-CZ" dirty="0" smtClean="0"/>
              <a:t>oblasti vzdělávání </a:t>
            </a:r>
          </a:p>
          <a:p>
            <a:pPr lvl="1"/>
            <a:r>
              <a:rPr lang="cs-CZ" dirty="0" smtClean="0"/>
              <a:t>? Znamená to jeden z „typických“ ? </a:t>
            </a:r>
          </a:p>
          <a:p>
            <a:pPr lvl="1"/>
            <a:r>
              <a:rPr lang="cs-CZ" dirty="0" smtClean="0"/>
              <a:t>Nejasné provázání se </a:t>
            </a:r>
            <a:r>
              <a:rPr lang="cs-CZ" b="1" dirty="0" smtClean="0">
                <a:solidFill>
                  <a:srgbClr val="FF0000"/>
                </a:solidFill>
              </a:rPr>
              <a:t>Standardy</a:t>
            </a:r>
          </a:p>
          <a:p>
            <a:r>
              <a:rPr lang="cs-CZ" b="1" dirty="0" smtClean="0"/>
              <a:t>Fakulta by se měla pokusit o jednotnou podobu alespoň svých oblastí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136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Financování VŠ - 2016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2088232"/>
          </a:xfrm>
        </p:spPr>
        <p:txBody>
          <a:bodyPr>
            <a:noAutofit/>
          </a:bodyPr>
          <a:lstStyle/>
          <a:p>
            <a:r>
              <a:rPr lang="cs-CZ" sz="2400" dirty="0" smtClean="0"/>
              <a:t>Rozpočtový rámec pro rok 2016 počítá se snížením výdajů na vysoké školy o 800 mil. Kč</a:t>
            </a:r>
          </a:p>
          <a:p>
            <a:r>
              <a:rPr lang="cs-CZ" sz="2400" dirty="0" smtClean="0"/>
              <a:t>Přičteme-li částku 400 mil. Kč navýšenou vysokým školám v rámci rozpočtu MŠMT v roce 2015</a:t>
            </a:r>
          </a:p>
          <a:p>
            <a:r>
              <a:rPr lang="cs-CZ" sz="2400" dirty="0" smtClean="0">
                <a:sym typeface="Wingdings" panose="05000000000000000000" pitchFamily="2" charset="2"/>
              </a:rPr>
              <a:t> </a:t>
            </a:r>
            <a:r>
              <a:rPr lang="cs-CZ" sz="2400" dirty="0" smtClean="0"/>
              <a:t>Může dojít ke snížení rozpočtu v roce 2016 až o 1,2 mld. Kč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433" y="3356992"/>
            <a:ext cx="7632847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492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Financování vědy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608512"/>
          </a:xfrm>
        </p:spPr>
        <p:txBody>
          <a:bodyPr>
            <a:noAutofit/>
          </a:bodyPr>
          <a:lstStyle/>
          <a:p>
            <a:r>
              <a:rPr lang="cs-CZ" sz="2400" dirty="0" smtClean="0"/>
              <a:t>Dle rozpočtu 2016: + 500 mil. Kč pro MŠMT na </a:t>
            </a:r>
            <a:r>
              <a:rPr lang="cs-CZ" sz="2400" dirty="0" smtClean="0"/>
              <a:t>vědu</a:t>
            </a:r>
            <a:endParaRPr lang="cs-CZ" sz="2400" dirty="0" smtClean="0"/>
          </a:p>
          <a:p>
            <a:r>
              <a:rPr lang="cs-CZ" sz="2400" dirty="0" smtClean="0"/>
              <a:t>Spolufinancování OP VVV</a:t>
            </a:r>
          </a:p>
          <a:p>
            <a:r>
              <a:rPr lang="cs-CZ" sz="2400" dirty="0" smtClean="0"/>
              <a:t>Účelové dotace – konec programů KONTAKT, EUREKA, COST, Návrat apod.; místo toho opět jen udržitelnost</a:t>
            </a:r>
          </a:p>
          <a:p>
            <a:r>
              <a:rPr lang="cs-CZ" sz="2400" dirty="0" smtClean="0"/>
              <a:t>GAČR</a:t>
            </a:r>
          </a:p>
          <a:p>
            <a:pPr lvl="1"/>
            <a:r>
              <a:rPr lang="cs-CZ" sz="2000" dirty="0" smtClean="0"/>
              <a:t>Standardní projekty: + 50 mil. Kč</a:t>
            </a:r>
          </a:p>
          <a:p>
            <a:pPr lvl="1"/>
            <a:r>
              <a:rPr lang="cs-CZ" sz="2000" dirty="0" smtClean="0"/>
              <a:t>Mezinárodní projekty: -20 mil. Kč vs. </a:t>
            </a:r>
            <a:r>
              <a:rPr lang="cs-CZ" sz="2000" dirty="0" err="1" smtClean="0"/>
              <a:t>Lead</a:t>
            </a:r>
            <a:r>
              <a:rPr lang="cs-CZ" sz="2000" dirty="0" smtClean="0"/>
              <a:t> </a:t>
            </a:r>
            <a:r>
              <a:rPr lang="cs-CZ" sz="2000" dirty="0" err="1" smtClean="0"/>
              <a:t>Agency</a:t>
            </a:r>
            <a:r>
              <a:rPr lang="cs-CZ" sz="2000" dirty="0" smtClean="0"/>
              <a:t>: +5 mil. Kč </a:t>
            </a:r>
          </a:p>
          <a:p>
            <a:pPr lvl="1"/>
            <a:r>
              <a:rPr lang="cs-CZ" sz="2000" dirty="0" smtClean="0"/>
              <a:t>Juniorské projekty (výměna za </a:t>
            </a:r>
            <a:r>
              <a:rPr lang="cs-CZ" sz="2000" dirty="0" err="1" smtClean="0"/>
              <a:t>postdoktorské</a:t>
            </a:r>
            <a:r>
              <a:rPr lang="cs-CZ" sz="2000" dirty="0" smtClean="0"/>
              <a:t>): + 0 mil. Kč</a:t>
            </a:r>
          </a:p>
          <a:p>
            <a:r>
              <a:rPr lang="cs-CZ" sz="2400" dirty="0" smtClean="0"/>
              <a:t>TAČR – nezměněné celkové finance, změna programů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7833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 smtClean="0"/>
              <a:t>Hodnocení vědy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424936" cy="2664296"/>
          </a:xfrm>
        </p:spPr>
        <p:txBody>
          <a:bodyPr>
            <a:noAutofit/>
          </a:bodyPr>
          <a:lstStyle/>
          <a:p>
            <a:r>
              <a:rPr lang="cs-CZ" sz="2400" dirty="0" smtClean="0"/>
              <a:t>Aktuálně ve fázi </a:t>
            </a:r>
            <a:r>
              <a:rPr lang="cs-CZ" sz="2400" b="1" dirty="0"/>
              <a:t>věcného záměru zákona (VZZ) o podpoře výzkumu, vývoje a </a:t>
            </a:r>
            <a:r>
              <a:rPr lang="cs-CZ" sz="2400" b="1" dirty="0" smtClean="0"/>
              <a:t>inovací</a:t>
            </a:r>
          </a:p>
          <a:p>
            <a:pPr lvl="1"/>
            <a:r>
              <a:rPr lang="cs-CZ" sz="2000" dirty="0" smtClean="0"/>
              <a:t>Hrozí vznik Ministerstva </a:t>
            </a:r>
            <a:r>
              <a:rPr lang="cs-CZ" sz="2000" dirty="0" smtClean="0"/>
              <a:t>pro vědu</a:t>
            </a:r>
            <a:r>
              <a:rPr lang="cs-CZ" sz="2000" dirty="0" smtClean="0"/>
              <a:t> </a:t>
            </a:r>
            <a:r>
              <a:rPr lang="cs-CZ" sz="2000" dirty="0" smtClean="0"/>
              <a:t>a kompletní oddělení financování vzdělávání a vědy</a:t>
            </a:r>
          </a:p>
          <a:p>
            <a:pPr lvl="1"/>
            <a:r>
              <a:rPr lang="cs-CZ" sz="2000" dirty="0" smtClean="0"/>
              <a:t>RVŠ proti tomu </a:t>
            </a:r>
            <a:r>
              <a:rPr lang="cs-CZ" sz="2000" dirty="0" smtClean="0"/>
              <a:t>protestuje – role VŠ sjednocuje vědu a vzdělání a financování by nemělo být oddělené</a:t>
            </a:r>
          </a:p>
        </p:txBody>
      </p:sp>
    </p:spTree>
    <p:extLst>
      <p:ext uri="{BB962C8B-B14F-4D97-AF65-F5344CB8AC3E}">
        <p14:creationId xmlns:p14="http://schemas.microsoft.com/office/powerpoint/2010/main" val="218321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Návrh zákona o veřejných zakázkách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 připomínkovém řízení Vlády</a:t>
            </a:r>
          </a:p>
          <a:p>
            <a:pPr lvl="1"/>
            <a:r>
              <a:rPr lang="cs-CZ" dirty="0" smtClean="0"/>
              <a:t>RVŠ je připomínkové místo</a:t>
            </a:r>
          </a:p>
          <a:p>
            <a:r>
              <a:rPr lang="cs-CZ" dirty="0" smtClean="0"/>
              <a:t>Platnost – možná už během roku 2016</a:t>
            </a:r>
          </a:p>
          <a:p>
            <a:r>
              <a:rPr lang="cs-CZ" dirty="0" smtClean="0"/>
              <a:t>Výhody</a:t>
            </a:r>
          </a:p>
          <a:p>
            <a:pPr lvl="1"/>
            <a:r>
              <a:rPr lang="cs-CZ" dirty="0" smtClean="0"/>
              <a:t>Stačí jeden uchazeč</a:t>
            </a:r>
          </a:p>
          <a:p>
            <a:pPr lvl="1"/>
            <a:r>
              <a:rPr lang="cs-CZ" dirty="0" smtClean="0"/>
              <a:t>Lze hodnotit cenu, kvalitu i „náklady životního cyklu“</a:t>
            </a:r>
          </a:p>
          <a:p>
            <a:pPr lvl="1"/>
            <a:r>
              <a:rPr lang="cs-CZ" dirty="0" smtClean="0"/>
              <a:t>Před vyhlášením lze provádět konzultace</a:t>
            </a:r>
          </a:p>
          <a:p>
            <a:pPr lvl="1"/>
            <a:r>
              <a:rPr lang="cs-CZ" dirty="0" smtClean="0"/>
              <a:t>Zjednodušuje se tzv. podlimitní řízení </a:t>
            </a:r>
          </a:p>
          <a:p>
            <a:r>
              <a:rPr lang="cs-CZ" dirty="0" smtClean="0"/>
              <a:t>Nevýhody</a:t>
            </a:r>
          </a:p>
          <a:p>
            <a:pPr lvl="1"/>
            <a:r>
              <a:rPr lang="cs-CZ" dirty="0" smtClean="0"/>
              <a:t>Není zvláštní kategorie pro „unikátní přístroje“ ani pro VŠ</a:t>
            </a:r>
          </a:p>
          <a:p>
            <a:pPr lvl="1"/>
            <a:r>
              <a:rPr lang="cs-CZ" dirty="0" smtClean="0"/>
              <a:t>Zachovávají se limity</a:t>
            </a:r>
          </a:p>
          <a:p>
            <a:pPr lvl="2"/>
            <a:r>
              <a:rPr lang="cs-CZ" dirty="0" smtClean="0"/>
              <a:t>Do 2 mil. Kč bez soutěže</a:t>
            </a:r>
          </a:p>
          <a:p>
            <a:pPr lvl="2"/>
            <a:r>
              <a:rPr lang="cs-CZ" dirty="0" smtClean="0"/>
              <a:t>Do cca 5 mil. Kč podlimitní řízení (možná se bude měnit)</a:t>
            </a:r>
          </a:p>
        </p:txBody>
      </p:sp>
    </p:spTree>
    <p:extLst>
      <p:ext uri="{BB962C8B-B14F-4D97-AF65-F5344CB8AC3E}">
        <p14:creationId xmlns:p14="http://schemas.microsoft.com/office/powerpoint/2010/main" val="68067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Novela Zákona o VŠ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cs-CZ" dirty="0" smtClean="0"/>
              <a:t>Schválena v 1. čtení PSP ČR dne 20.5.2015</a:t>
            </a:r>
          </a:p>
          <a:p>
            <a:r>
              <a:rPr lang="cs-CZ" dirty="0" smtClean="0"/>
              <a:t>Plánovaná </a:t>
            </a:r>
            <a:r>
              <a:rPr lang="cs-CZ" dirty="0"/>
              <a:t>účinnost někdy v roce </a:t>
            </a:r>
            <a:r>
              <a:rPr lang="cs-CZ" dirty="0" smtClean="0"/>
              <a:t>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35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Novela Zákona o VŠ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Zavádí byrokracii na úrovní VŠ (tj. UK)</a:t>
            </a:r>
          </a:p>
          <a:p>
            <a:pPr lvl="1"/>
            <a:r>
              <a:rPr lang="cs-CZ" dirty="0" smtClean="0"/>
              <a:t>Rada pro vnitřní hodnocení </a:t>
            </a:r>
          </a:p>
          <a:p>
            <a:pPr lvl="2"/>
            <a:r>
              <a:rPr lang="cs-CZ" sz="2300" dirty="0"/>
              <a:t>Vysoká škola je povinna zavést a udržovat systém zajišťování </a:t>
            </a:r>
            <a:r>
              <a:rPr lang="cs-CZ" sz="2300" dirty="0" smtClean="0"/>
              <a:t>kvality vzdělávací </a:t>
            </a:r>
            <a:r>
              <a:rPr lang="cs-CZ" sz="2300" dirty="0"/>
              <a:t>a tvůrčí činnosti a souvisejících činností a vnitřního hodnocení </a:t>
            </a:r>
            <a:r>
              <a:rPr lang="cs-CZ" sz="2300" dirty="0" smtClean="0"/>
              <a:t>kvality vzdělávací </a:t>
            </a:r>
            <a:r>
              <a:rPr lang="cs-CZ" sz="2300" dirty="0"/>
              <a:t>a tvůrčí činnosti a souvisejících činností vysoké školy.</a:t>
            </a:r>
            <a:endParaRPr lang="cs-CZ" sz="2300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Dle chování Univerzity může novela fakultám buď ulehčit, nebo přitížit</a:t>
            </a:r>
          </a:p>
          <a:p>
            <a:r>
              <a:rPr lang="cs-CZ" dirty="0"/>
              <a:t>Fakulty mají jen takové pravomoci, které jim určí </a:t>
            </a:r>
            <a:r>
              <a:rPr lang="cs-CZ" b="1" dirty="0">
                <a:solidFill>
                  <a:srgbClr val="FF0000"/>
                </a:solidFill>
              </a:rPr>
              <a:t>STATUT</a:t>
            </a:r>
            <a:r>
              <a:rPr lang="cs-CZ" dirty="0"/>
              <a:t> VŠ (na rozdíl od současného stavu, kdy některé pravomoci uděluje Zákon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684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Novela Zákona o VŠ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24847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§24 (2</a:t>
            </a:r>
            <a:r>
              <a:rPr lang="cs-CZ" b="1" dirty="0"/>
              <a:t>) </a:t>
            </a:r>
            <a:r>
              <a:rPr lang="cs-CZ" dirty="0"/>
              <a:t>Orgány fakulty </a:t>
            </a:r>
            <a:r>
              <a:rPr lang="cs-CZ" strike="sngStrike" dirty="0"/>
              <a:t>mají právo rozhodovat nebo jednat jménem veřejné vysoké školy </a:t>
            </a:r>
            <a:r>
              <a:rPr lang="cs-CZ" b="1" dirty="0"/>
              <a:t>dále právo rozhodovat nebo jednat za veřejnou vysokou školu </a:t>
            </a:r>
            <a:r>
              <a:rPr lang="cs-CZ" b="1" dirty="0">
                <a:solidFill>
                  <a:srgbClr val="FF0000"/>
                </a:solidFill>
              </a:rPr>
              <a:t>v rozsahu stanoveném statutem veřejné vysoké školy </a:t>
            </a:r>
            <a:r>
              <a:rPr lang="cs-CZ" dirty="0"/>
              <a:t>v těchto věcech týkajících se fakulty: </a:t>
            </a:r>
          </a:p>
          <a:p>
            <a:pPr marL="0" indent="0">
              <a:buNone/>
            </a:pPr>
            <a:r>
              <a:rPr lang="pl-PL" dirty="0"/>
              <a:t>a) tvorba a uskutečňování studijních programů, </a:t>
            </a:r>
          </a:p>
          <a:p>
            <a:pPr marL="0" indent="0">
              <a:buNone/>
            </a:pPr>
            <a:r>
              <a:rPr lang="cs-CZ" dirty="0"/>
              <a:t>b) zaměření a organizace vědecké, výzkumné, vývojové a inovační, umělecké nebo další tvůrčí činnosti, </a:t>
            </a:r>
          </a:p>
          <a:p>
            <a:pPr marL="0" indent="0">
              <a:buNone/>
            </a:pPr>
            <a:r>
              <a:rPr lang="cs-CZ" dirty="0"/>
              <a:t>c) pracovněprávní vztahy, </a:t>
            </a:r>
          </a:p>
          <a:p>
            <a:pPr marL="0" indent="0">
              <a:buNone/>
            </a:pPr>
            <a:r>
              <a:rPr lang="cs-CZ" dirty="0"/>
              <a:t>d) habilitační řízení a řízení ke jmenování profesorem v rozsahu stanoveném tímto zákonem, </a:t>
            </a:r>
          </a:p>
          <a:p>
            <a:pPr marL="0" indent="0">
              <a:buNone/>
            </a:pPr>
            <a:r>
              <a:rPr lang="pl-PL" dirty="0"/>
              <a:t>e) zahraniční styky a aktivity, </a:t>
            </a:r>
          </a:p>
          <a:p>
            <a:pPr marL="0" indent="0">
              <a:buNone/>
            </a:pPr>
            <a:r>
              <a:rPr lang="cs-CZ" dirty="0"/>
              <a:t>f) </a:t>
            </a:r>
            <a:r>
              <a:rPr lang="cs-CZ" strike="sngStrike" dirty="0"/>
              <a:t>ustavování samosprávných akademických orgánů fakulty a </a:t>
            </a:r>
            <a:r>
              <a:rPr lang="cs-CZ" dirty="0"/>
              <a:t>vnitřní organizace fakulty, pokud tento zákon nestanoví jinak, </a:t>
            </a:r>
          </a:p>
          <a:p>
            <a:pPr marL="0" indent="0">
              <a:buNone/>
            </a:pPr>
            <a:r>
              <a:rPr lang="cs-CZ" dirty="0"/>
              <a:t>g) nakládání s přidělenými finančními prostředky, </a:t>
            </a:r>
          </a:p>
          <a:p>
            <a:pPr marL="0" indent="0">
              <a:buNone/>
            </a:pPr>
            <a:r>
              <a:rPr lang="cs-CZ" dirty="0"/>
              <a:t>h) doplňková činnost a nakládání s prostředky získanými z této činnosti.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3528" y="5602014"/>
            <a:ext cx="84969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Statut UK Čl. 18, bod 1: </a:t>
            </a:r>
          </a:p>
          <a:p>
            <a:r>
              <a:rPr lang="cs-CZ" sz="2000" dirty="0" smtClean="0"/>
              <a:t>Děkan </a:t>
            </a:r>
            <a:r>
              <a:rPr lang="cs-CZ" sz="2000" dirty="0"/>
              <a:t>za svou činnost odpovídá rektorovi; tímto není dotčena působnost </a:t>
            </a:r>
            <a:r>
              <a:rPr lang="cs-CZ" sz="2000" dirty="0" smtClean="0"/>
              <a:t>děkana ve </a:t>
            </a:r>
            <a:r>
              <a:rPr lang="cs-CZ" sz="2000" dirty="0"/>
              <a:t>věcech podle § 24 zákona o vysokých školách. </a:t>
            </a:r>
          </a:p>
        </p:txBody>
      </p:sp>
    </p:spTree>
    <p:extLst>
      <p:ext uri="{BB962C8B-B14F-4D97-AF65-F5344CB8AC3E}">
        <p14:creationId xmlns:p14="http://schemas.microsoft.com/office/powerpoint/2010/main" val="116183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Institucionální akreditace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Vznikne </a:t>
            </a:r>
            <a:r>
              <a:rPr lang="cs-CZ" b="1" dirty="0" smtClean="0">
                <a:solidFill>
                  <a:srgbClr val="FF0000"/>
                </a:solidFill>
              </a:rPr>
              <a:t>Akreditační úřad</a:t>
            </a:r>
          </a:p>
          <a:p>
            <a:r>
              <a:rPr lang="cs-CZ" dirty="0" smtClean="0"/>
              <a:t>Bude možné akreditovat celou VŠ místo akreditace studijních programů</a:t>
            </a:r>
            <a:r>
              <a:rPr lang="cs-CZ" b="1" dirty="0" smtClean="0">
                <a:solidFill>
                  <a:srgbClr val="FF0000"/>
                </a:solidFill>
              </a:rPr>
              <a:t> (institucionální akreditace)</a:t>
            </a:r>
          </a:p>
          <a:p>
            <a:r>
              <a:rPr lang="cs-CZ" dirty="0" smtClean="0"/>
              <a:t>Žádá se najednou pro celou VŠ (tj. UK) na dobu 10 let</a:t>
            </a:r>
          </a:p>
          <a:p>
            <a:r>
              <a:rPr lang="cs-CZ" dirty="0" smtClean="0"/>
              <a:t>Žádá se pro určité oblasti vzdělávání (lze rozšířit, naopak může být omezena) </a:t>
            </a:r>
          </a:p>
          <a:p>
            <a:r>
              <a:rPr lang="cs-CZ" dirty="0" smtClean="0"/>
              <a:t>Může to zásadně ulehčit/přitížit byrokracii na fakultách</a:t>
            </a:r>
          </a:p>
          <a:p>
            <a:r>
              <a:rPr lang="cs-CZ" dirty="0" smtClean="0"/>
              <a:t>Je nutné splnit </a:t>
            </a:r>
            <a:r>
              <a:rPr lang="cs-CZ" b="1" dirty="0" smtClean="0">
                <a:solidFill>
                  <a:srgbClr val="FF0000"/>
                </a:solidFill>
              </a:rPr>
              <a:t>standardy pro institucionální akreditaci</a:t>
            </a:r>
            <a:r>
              <a:rPr lang="cs-CZ" dirty="0" smtClean="0"/>
              <a:t> (určené Nařízením vlády) v rámci </a:t>
            </a:r>
            <a:r>
              <a:rPr lang="cs-CZ" b="1" dirty="0" smtClean="0">
                <a:solidFill>
                  <a:srgbClr val="FF0000"/>
                </a:solidFill>
              </a:rPr>
              <a:t>oblastí vzdělávání </a:t>
            </a:r>
            <a:r>
              <a:rPr lang="cs-CZ" dirty="0" smtClean="0"/>
              <a:t>(určených </a:t>
            </a:r>
            <a:r>
              <a:rPr lang="cs-CZ" dirty="0"/>
              <a:t>N</a:t>
            </a:r>
            <a:r>
              <a:rPr lang="cs-CZ" dirty="0" smtClean="0"/>
              <a:t>ařízením vlády)</a:t>
            </a:r>
          </a:p>
          <a:p>
            <a:r>
              <a:rPr lang="cs-CZ" dirty="0" smtClean="0"/>
              <a:t>Posuzují se procesy vnitřního hodnocení kvality, personální zabezpečení a tvůrčí činnost</a:t>
            </a:r>
          </a:p>
        </p:txBody>
      </p:sp>
    </p:spTree>
    <p:extLst>
      <p:ext uri="{BB962C8B-B14F-4D97-AF65-F5344CB8AC3E}">
        <p14:creationId xmlns:p14="http://schemas.microsoft.com/office/powerpoint/2010/main" val="349610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833</Words>
  <Application>Microsoft Office PowerPoint</Application>
  <PresentationFormat>Předvádění na obrazovce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Rada VŠ - poznámky</vt:lpstr>
      <vt:lpstr>Financování VŠ - 2016</vt:lpstr>
      <vt:lpstr>Financování vědy</vt:lpstr>
      <vt:lpstr>Hodnocení vědy</vt:lpstr>
      <vt:lpstr>Návrh zákona o veřejných zakázkách</vt:lpstr>
      <vt:lpstr>Novela Zákona o VŠ</vt:lpstr>
      <vt:lpstr>Novela Zákona o VŠ</vt:lpstr>
      <vt:lpstr>Novela Zákona o VŠ</vt:lpstr>
      <vt:lpstr>Institucionální akreditace</vt:lpstr>
      <vt:lpstr>Standardy pro institucionální akreditaci</vt:lpstr>
      <vt:lpstr>Oblasti vzdělávání</vt:lpstr>
      <vt:lpstr>Oblasti vzdělávání</vt:lpstr>
      <vt:lpstr>Oblasti vzdělávání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Rada VŠ - poznámky</dc:title>
  <dc:creator>Pepa</dc:creator>
  <cp:lastModifiedBy>Pepa</cp:lastModifiedBy>
  <cp:revision>20</cp:revision>
  <dcterms:created xsi:type="dcterms:W3CDTF">2015-05-19T17:14:46Z</dcterms:created>
  <dcterms:modified xsi:type="dcterms:W3CDTF">2015-05-20T17:28:32Z</dcterms:modified>
</cp:coreProperties>
</file>