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7E7"/>
    <a:srgbClr val="CBCBCB"/>
    <a:srgbClr val="FFFFFF"/>
    <a:srgbClr val="D9D9D9"/>
    <a:srgbClr val="3B3838"/>
    <a:srgbClr val="F0F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06799F8-075E-4A3A-A7F6-7FBC6576F1A4}" styleName="Designformatvorlage 2 - Akz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5" d="100"/>
          <a:sy n="95" d="100"/>
        </p:scale>
        <p:origin x="1075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Click to move the slide</a:t>
            </a: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en-NZ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en-NZ" sz="1400" b="0" strike="noStrike" spc="-1">
                <a:latin typeface="Times New Roman"/>
              </a:rPr>
              <a:t>&lt;header&gt;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dt" idx="4"/>
          </p:nvPr>
        </p:nvSpPr>
        <p:spPr>
          <a:xfrm>
            <a:off x="4399200" y="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buNone/>
              <a:defRPr lang="en-NZ" sz="1400" b="0" strike="noStrike" spc="-1">
                <a:latin typeface="Times New Roman"/>
              </a:defRPr>
            </a:lvl1pPr>
          </a:lstStyle>
          <a:p>
            <a:pPr algn="r">
              <a:buNone/>
            </a:pPr>
            <a:r>
              <a:rPr lang="en-NZ" sz="1400" b="0" strike="noStrike" spc="-1">
                <a:latin typeface="Times New Roman"/>
              </a:rPr>
              <a:t>&lt;date/time&gt;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ftr" idx="5"/>
          </p:nvPr>
        </p:nvSpPr>
        <p:spPr>
          <a:xfrm>
            <a:off x="0" y="955548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>
              <a:defRPr lang="en-NZ" sz="1400" b="0" strike="noStrike" spc="-1">
                <a:latin typeface="Times New Roman"/>
              </a:defRPr>
            </a:lvl1pPr>
          </a:lstStyle>
          <a:p>
            <a:r>
              <a:rPr lang="en-NZ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46" name="PlaceHolder 6"/>
          <p:cNvSpPr>
            <a:spLocks noGrp="1"/>
          </p:cNvSpPr>
          <p:nvPr>
            <p:ph type="sldNum" idx="6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algn="r">
              <a:buNone/>
              <a:defRPr lang="en-NZ" sz="1400" b="0" strike="noStrike" spc="-1">
                <a:latin typeface="Times New Roman"/>
              </a:defRPr>
            </a:lvl1pPr>
          </a:lstStyle>
          <a:p>
            <a:pPr algn="r">
              <a:buNone/>
            </a:pPr>
            <a:fld id="{4A4A5EC5-F9B4-4423-8E2D-608F717B8A1F}" type="slidenum">
              <a:rPr lang="en-NZ" sz="1400" b="0" strike="noStrike" spc="-1">
                <a:latin typeface="Times New Roman"/>
              </a:rPr>
              <a:t>‹#›</a:t>
            </a:fld>
            <a:endParaRPr lang="en-NZ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ln w="0">
            <a:noFill/>
          </a:ln>
        </p:spPr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endParaRPr lang="en-NZ" sz="2000" b="0" strike="noStrike" spc="-1" dirty="0"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sldNum" idx="7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algn="r">
              <a:lnSpc>
                <a:spcPct val="100000"/>
              </a:lnSpc>
              <a:buNone/>
              <a:defRPr lang="en-US" sz="1200" b="0" strike="noStrike" spc="-1"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1BA14FAC-A1FE-4503-B03D-B1E6E273EB8B}" type="slidenum">
              <a:rPr lang="en-US" sz="1200" b="0" strike="noStrike" spc="-1">
                <a:latin typeface="Times New Roman"/>
              </a:rPr>
              <a:t>1</a:t>
            </a:fld>
            <a:endParaRPr lang="en-NZ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98650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E4C1B80-2109-48F6-9D73-01F4F60AEF07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1122480"/>
            <a:ext cx="77720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C74309CD-1274-48E1-9175-33E8781A14FC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1122480"/>
            <a:ext cx="77720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04488D10-E5F8-4767-9DD7-4DEBFFCC91F0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1122480"/>
            <a:ext cx="77720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97D3CC94-3A87-44E0-85BF-731095884CB5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1122480"/>
            <a:ext cx="77720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NZ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4B743E8-D6F6-4D7A-812E-8E487DBA9E4E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1122480"/>
            <a:ext cx="77720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E8D70A9-38B6-4749-8C29-A342D9E153A0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1122480"/>
            <a:ext cx="77720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ACECC204-AAB6-444B-A6A7-B2E646E750C8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1122480"/>
            <a:ext cx="77720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913A8F19-5EE3-4A0D-A54A-810C1B6705EF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85800" y="1122480"/>
            <a:ext cx="7772040" cy="1106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NZ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6161FA1-C45E-49CE-9D22-5BF6F13148ED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1122480"/>
            <a:ext cx="77720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4A0CBE03-65F2-4951-A13F-A1F9FC742571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1122480"/>
            <a:ext cx="77720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A94F2A79-6F89-4863-935B-DE8AA935D97A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1122480"/>
            <a:ext cx="77720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E73A5A1D-7D12-4AFE-960F-359E536493F8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1122480"/>
            <a:ext cx="7772040" cy="23871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/>
          <a:p>
            <a:pPr algn="ctr">
              <a:lnSpc>
                <a:spcPct val="90000"/>
              </a:lnSpc>
              <a:buNone/>
            </a:pPr>
            <a:r>
              <a:rPr lang="de-DE" sz="6000" b="0" strike="noStrike" spc="-1">
                <a:solidFill>
                  <a:srgbClr val="000000"/>
                </a:solidFill>
                <a:latin typeface="Calibri Light"/>
              </a:rPr>
              <a:t>Mastertitelformat bearbeiten</a:t>
            </a:r>
            <a:endParaRPr lang="en-US" sz="6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dt" idx="1"/>
          </p:nvPr>
        </p:nvSpPr>
        <p:spPr>
          <a:xfrm>
            <a:off x="62856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>
              <a:lnSpc>
                <a:spcPct val="100000"/>
              </a:lnSpc>
              <a:buNone/>
              <a:defRPr lang="en-US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&lt;date/time&gt;</a:t>
            </a:r>
            <a:endParaRPr lang="en-NZ" sz="12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3029040" y="6356520"/>
            <a:ext cx="30859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ctr">
              <a:buNone/>
              <a:defRPr lang="en-NZ" sz="1400" b="0" strike="noStrike" spc="-1">
                <a:latin typeface="Times New Roman"/>
              </a:defRPr>
            </a:lvl1pPr>
          </a:lstStyle>
          <a:p>
            <a:pPr algn="ctr">
              <a:buNone/>
            </a:pPr>
            <a:r>
              <a:rPr lang="en-NZ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645804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buNone/>
              <a:defRPr lang="en-US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BAC405FB-8162-43D1-BA7F-D5058445EA10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en-NZ" sz="12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Click to edit the outline text format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Second Outline Level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Third Outline Level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Fourth Outline Level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Fifth Outline Level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Sixth Outline Level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4" Type="http://schemas.openxmlformats.org/officeDocument/2006/relationships/image" Target="../media/image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7" name="Tabelle 5"/>
          <p:cNvGraphicFramePr/>
          <p:nvPr>
            <p:extLst>
              <p:ext uri="{D42A27DB-BD31-4B8C-83A1-F6EECF244321}">
                <p14:modId xmlns:p14="http://schemas.microsoft.com/office/powerpoint/2010/main" val="2714126716"/>
              </p:ext>
            </p:extLst>
          </p:nvPr>
        </p:nvGraphicFramePr>
        <p:xfrm>
          <a:off x="0" y="2397"/>
          <a:ext cx="9144001" cy="5204923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5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76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12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463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341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365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34487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US" sz="1400" strike="noStrike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Monday Aug 24</a:t>
                      </a:r>
                      <a:r>
                        <a:rPr lang="en-US" sz="1400" strike="noStrike" spc="-1" baseline="30000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th</a:t>
                      </a:r>
                      <a:r>
                        <a:rPr lang="en-US" sz="1400" strike="noStrike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   </a:t>
                      </a:r>
                      <a:endParaRPr lang="en-NZ" sz="1400" b="0" strike="noStrike" spc="-1" dirty="0"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US" sz="1400" strike="noStrike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Tuesday Aug 25</a:t>
                      </a:r>
                      <a:r>
                        <a:rPr lang="en-US" sz="1400" strike="noStrike" spc="-1" baseline="30000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th</a:t>
                      </a:r>
                      <a:r>
                        <a:rPr lang="en-US" sz="1400" strike="noStrike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   </a:t>
                      </a:r>
                      <a:endParaRPr lang="en-NZ" sz="1400" b="0" strike="noStrike" spc="-1" dirty="0"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US" sz="1400" strike="noStrike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Wednesday Aug 26</a:t>
                      </a:r>
                      <a:r>
                        <a:rPr lang="en-US" sz="1400" strike="noStrike" spc="-1" baseline="30000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th</a:t>
                      </a:r>
                      <a:r>
                        <a:rPr lang="en-US" sz="1400" strike="noStrike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   </a:t>
                      </a:r>
                      <a:endParaRPr lang="en-NZ" sz="1400" b="0" strike="noStrike" spc="-1" dirty="0"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597">
                <a:tc gridSpan="2">
                  <a:txBody>
                    <a:bodyPr/>
                    <a:lstStyle/>
                    <a:p>
                      <a:endParaRPr lang="en-US" dirty="0"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E7E7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en-NZ" sz="1100" strike="noStrike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8:45 – 9:00</a:t>
                      </a:r>
                      <a:endParaRPr lang="en-NZ" sz="1100" b="0" strike="noStrike" spc="-1" dirty="0"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anchor="ctr"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50" strike="noStrike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Welcome and opening remarks.</a:t>
                      </a:r>
                      <a:br>
                        <a:rPr lang="en-US" sz="1050" strike="noStrike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</a:br>
                      <a:r>
                        <a:rPr lang="en-US" sz="1050" strike="noStrike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Marcus Hoffmann: A short introduction of the Krupp </a:t>
                      </a:r>
                      <a:r>
                        <a:rPr lang="en-US" sz="1050" strike="noStrike" spc="-1" dirty="0" err="1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Kolleg</a:t>
                      </a:r>
                      <a:r>
                        <a:rPr lang="en-US" sz="1050" strike="noStrike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.</a:t>
                      </a:r>
                      <a:endParaRPr lang="en-US" sz="1050" b="0" strike="noStrike" spc="-1" dirty="0">
                        <a:solidFill>
                          <a:srgbClr val="000000"/>
                        </a:solidFill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anchor="ctr"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endParaRPr lang="en-NZ" sz="1100" b="0" strike="noStrike" spc="-1" dirty="0"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anchor="ctr"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endParaRPr lang="en-NZ" sz="1100" b="0" strike="noStrike" spc="-1" dirty="0"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anchor="ctr"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3815541"/>
                  </a:ext>
                </a:extLst>
              </a:tr>
              <a:tr h="840224">
                <a:tc rowSpan="5" gridSpan="2">
                  <a:txBody>
                    <a:bodyPr/>
                    <a:lstStyle/>
                    <a:p>
                      <a:endParaRPr lang="en-US" dirty="0"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 rowSpan="5" hMerge="1">
                  <a:txBody>
                    <a:bodyPr/>
                    <a:lstStyle/>
                    <a:p>
                      <a:endParaRPr lang="en-US"/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en-US" sz="1100" strike="noStrike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9:00 – 10:30</a:t>
                      </a:r>
                      <a:endParaRPr lang="en-NZ" sz="1100" strike="noStrike" spc="-1" dirty="0"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endParaRPr lang="en-NZ" sz="1100" strike="noStrike" spc="-1" dirty="0"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en-US" sz="1100" strike="noStrike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Session 1</a:t>
                      </a:r>
                      <a:endParaRPr lang="en-NZ" sz="1100" strike="noStrike" spc="-1" dirty="0"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endParaRPr lang="en-NZ" sz="1100" b="0" strike="noStrike" spc="-1" dirty="0"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n-US" sz="1200" b="1" i="0" u="none" strike="noStrike" spc="-1" dirty="0">
                          <a:uFillTx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Magnetic materials</a:t>
                      </a: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n-US" sz="1200" i="1" u="sng" strike="noStrike" spc="-1" dirty="0">
                          <a:uFillTx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Chair: tba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fr-FR" sz="1100" strike="noStrike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Lisa </a:t>
                      </a:r>
                      <a:r>
                        <a:rPr lang="fr-FR" sz="1100" strike="noStrike" spc="-1" dirty="0" err="1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Michez</a:t>
                      </a:r>
                      <a:r>
                        <a:rPr lang="fr-FR" sz="1100" strike="noStrike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 (Aix Marseille Université)</a:t>
                      </a:r>
                      <a:endParaRPr lang="en-US" sz="1100" b="0" i="0" strike="noStrike" kern="1200" spc="-1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strike="noStrike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William Legrand (Institute Neel, CNRS)</a:t>
                      </a:r>
                      <a:endParaRPr lang="de-DE" sz="1100" strike="noStrike" spc="-1" dirty="0"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strike="noStrike" kern="1200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Katharina Müller (Walther-</a:t>
                      </a:r>
                      <a:r>
                        <a:rPr lang="en-US" sz="1100" strike="noStrike" kern="1200" spc="-1" dirty="0" err="1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Meißner</a:t>
                      </a:r>
                      <a:r>
                        <a:rPr lang="en-US" sz="1100" strike="noStrike" kern="1200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-Institute)</a:t>
                      </a:r>
                    </a:p>
                  </a:txBody>
                  <a:tcP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en-US" sz="1100" strike="noStrike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9:00 – 10:30 </a:t>
                      </a:r>
                      <a:endParaRPr lang="en-NZ" sz="1100" strike="noStrike" spc="-1" dirty="0"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endParaRPr lang="en-NZ" sz="1100" strike="noStrike" spc="-1" dirty="0"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en-US" sz="1100" strike="noStrike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Session 4</a:t>
                      </a:r>
                      <a:endParaRPr lang="en-NZ" sz="1100" strike="noStrike" spc="-1" dirty="0"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457200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endParaRPr lang="en-NZ" sz="1100" b="0" strike="noStrike" spc="-1" dirty="0"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de-DE" sz="1200" b="1" strike="noStrike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Altermagnetism</a:t>
                      </a: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n-US" sz="1200" i="1" u="sng" strike="noStrike" spc="-1" dirty="0">
                          <a:uFillTx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Chair: tba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strike="noStrike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Olena </a:t>
                      </a:r>
                      <a:r>
                        <a:rPr lang="en-US" sz="1100" strike="noStrike" spc="-1" dirty="0" err="1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Gomonay</a:t>
                      </a:r>
                      <a:r>
                        <a:rPr lang="en-US" sz="1100" strike="noStrike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 (JGU Mainz)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strike="noStrike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Jose Solano (FZU Prague)</a:t>
                      </a:r>
                    </a:p>
                  </a:txBody>
                  <a:tcP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9065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en-US" sz="1100" strike="noStrike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10:30 – 11:00</a:t>
                      </a:r>
                      <a:endParaRPr lang="en-NZ" sz="1100" b="0" strike="noStrike" spc="-1" dirty="0"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en-US" sz="1000" strike="noStrike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Coffee break</a:t>
                      </a:r>
                      <a:endParaRPr lang="en-NZ" sz="1000" b="0" strike="noStrike" spc="-1" dirty="0"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en-US" sz="1100" strike="noStrike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10:30 – 11:00 </a:t>
                      </a:r>
                      <a:endParaRPr lang="en-NZ" sz="1100" b="0" strike="noStrike" spc="-1" dirty="0"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en-US" sz="1000" strike="noStrike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Coffee break</a:t>
                      </a:r>
                      <a:endParaRPr lang="en-NZ" sz="1000" b="0" strike="noStrike" spc="-1" dirty="0"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6320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en-US" sz="1100" strike="noStrike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11:00 – 12:30 </a:t>
                      </a:r>
                      <a:endParaRPr lang="en-NZ" sz="1100" strike="noStrike" spc="-1" dirty="0"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endParaRPr lang="en-NZ" sz="1100" strike="noStrike" spc="-1" dirty="0"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en-US" sz="1100" strike="noStrike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Session 2</a:t>
                      </a:r>
                      <a:endParaRPr lang="en-NZ" sz="1100" b="0" strike="noStrike" spc="-1" dirty="0"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de-DE" sz="1200" b="1" strike="noStrike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Magnetotransport</a:t>
                      </a: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n-US" sz="1200" i="1" u="sng" strike="noStrike" spc="-1" dirty="0">
                          <a:uFillTx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Chair: tba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strike="noStrike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Piet Brouwer (FU Berlin)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nl-NL" sz="1100" strike="noStrike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Tamalika Banerjee (University of Groningen)</a:t>
                      </a:r>
                      <a:endParaRPr lang="en-NZ" sz="1100" strike="noStrike" spc="-1" dirty="0"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strike="noStrike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Zdenek Kaspar (Charles University)</a:t>
                      </a:r>
                      <a:endParaRPr lang="en-NZ" sz="1100" b="0" strike="noStrike" spc="-1" dirty="0"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en-US" sz="1100" strike="noStrike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11:00 – 12:30 </a:t>
                      </a:r>
                      <a:endParaRPr lang="en-NZ" sz="1100" strike="noStrike" spc="-1" dirty="0"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en-NZ" sz="1100" strike="noStrike" spc="-1" dirty="0"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US" sz="1100" strike="noStrike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Session 5</a:t>
                      </a:r>
                      <a:endParaRPr lang="en-NZ" sz="1100" b="0" strike="noStrike" spc="-1" dirty="0"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de-DE" sz="1200" b="1" strike="noStrike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Interactions of magnons</a:t>
                      </a: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n-US" sz="1200" i="1" u="sng" strike="noStrike" spc="-1" dirty="0">
                          <a:uFillTx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Chair: tba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strike="noStrike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Heloise Damas (Radboud University)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strike="noStrike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Ulrich Nowak (University of Konstanz)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strike="noStrike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Lukáš </a:t>
                      </a:r>
                      <a:r>
                        <a:rPr lang="en-US" sz="1100" b="0" strike="noStrike" spc="-1" dirty="0" err="1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Flajsman</a:t>
                      </a:r>
                      <a:r>
                        <a:rPr lang="en-US" sz="1100" b="0" strike="noStrike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 (Aalto University)</a:t>
                      </a:r>
                      <a:endParaRPr lang="en-NZ" sz="1100" b="0" strike="noStrike" spc="-1" dirty="0"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9065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en-US" sz="1100" strike="noStrike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12:30 – 14:00</a:t>
                      </a:r>
                      <a:endParaRPr lang="en-NZ" sz="1100" b="0" strike="noStrike" spc="-1" dirty="0"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en-US" sz="1000" strike="noStrike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Lunch</a:t>
                      </a:r>
                      <a:endParaRPr lang="en-NZ" sz="1000" b="0" strike="noStrike" spc="-1" dirty="0"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en-US" sz="1100" strike="noStrike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12:00 – 13:30</a:t>
                      </a:r>
                      <a:endParaRPr lang="en-NZ" sz="1100" b="0" strike="noStrike" spc="-1" dirty="0"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strike="noStrike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Lunch</a:t>
                      </a:r>
                      <a:endParaRPr lang="en-NZ" sz="1000" b="0" strike="noStrike" spc="-1" dirty="0"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4001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en-US" sz="1100" strike="noStrike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14:00 – 15:30 </a:t>
                      </a:r>
                      <a:endParaRPr lang="en-NZ" sz="1100" strike="noStrike" spc="-1" dirty="0"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endParaRPr lang="en-NZ" sz="1100" strike="noStrike" spc="-1" dirty="0"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en-US" sz="1100" strike="noStrike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Session 3 </a:t>
                      </a:r>
                      <a:endParaRPr lang="en-NZ" sz="1100" b="0" strike="noStrike" spc="-1" dirty="0"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de-DE" sz="1200" b="1" strike="noStrike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Ultrafast optics </a:t>
                      </a: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n-US" sz="1200" i="1" u="sng" strike="noStrike" spc="-1" dirty="0">
                          <a:uFillTx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Chair: tba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de-DE" sz="1050" strike="noStrike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Alexander Chekhov (FU Berlin)</a:t>
                      </a:r>
                      <a:endParaRPr lang="en-US" sz="1050" strike="noStrike" spc="-1" dirty="0"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050" strike="noStrike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Andrei </a:t>
                      </a:r>
                      <a:r>
                        <a:rPr lang="en-US" sz="1050" strike="noStrike" spc="-1" dirty="0" err="1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Kiriliouk</a:t>
                      </a:r>
                      <a:r>
                        <a:rPr lang="en-US" sz="1050" strike="noStrike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 (Radboud University)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050" strike="noStrike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Peter </a:t>
                      </a:r>
                      <a:r>
                        <a:rPr lang="en-US" sz="1050" strike="noStrike" spc="-1" dirty="0" err="1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Kubaščík</a:t>
                      </a:r>
                      <a:r>
                        <a:rPr lang="en-US" sz="1050" strike="noStrike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n-US" sz="1050" b="0" strike="noStrike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(</a:t>
                      </a:r>
                      <a:r>
                        <a:rPr lang="en-US" sz="1050" strike="noStrike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Charles University)</a:t>
                      </a:r>
                      <a:endParaRPr lang="en-NZ" sz="1050" b="0" strike="noStrike" spc="-1" dirty="0"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en-US" sz="1100" strike="noStrike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13:30 – 15:00 </a:t>
                      </a:r>
                      <a:endParaRPr lang="en-NZ" sz="1100" strike="noStrike" spc="-1" dirty="0"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en-NZ" sz="1100" strike="noStrike" spc="-1" dirty="0"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US" sz="1100" strike="noStrike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Session 6</a:t>
                      </a:r>
                      <a:endParaRPr lang="en-NZ" sz="1100" strike="noStrike" spc="-1" dirty="0"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endParaRPr lang="en-NZ" sz="1100" b="0" strike="noStrike" spc="-1" dirty="0"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 rtl="0" eaLnBrk="1" latinLnBrk="0" hangingPunct="1">
                        <a:lnSpc>
                          <a:spcPct val="100000"/>
                        </a:lnSpc>
                        <a:buNone/>
                      </a:pPr>
                      <a:r>
                        <a:rPr lang="de-DE" sz="1200" b="1" strike="noStrike" kern="1200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Quantum magnonics</a:t>
                      </a:r>
                    </a:p>
                    <a:p>
                      <a:pPr algn="l" defTabSz="914400" rtl="0" eaLnBrk="1" latinLnBrk="0" hangingPunct="1">
                        <a:lnSpc>
                          <a:spcPct val="100000"/>
                        </a:lnSpc>
                        <a:buNone/>
                      </a:pPr>
                      <a:r>
                        <a:rPr lang="en-US" sz="1200" i="1" u="sng" strike="noStrike" kern="1200" spc="-1" dirty="0">
                          <a:uFillTx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Chair: tba</a:t>
                      </a:r>
                    </a:p>
                    <a:p>
                      <a:pPr marL="171450" indent="-171450" algn="l" defTabSz="914400" rtl="0" eaLnBrk="1" latinLnBrk="0" hangingPunct="1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strike="noStrike" kern="1200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Silvia </a:t>
                      </a:r>
                      <a:r>
                        <a:rPr lang="en-US" sz="1100" strike="noStrike" kern="1200" spc="-1" dirty="0" err="1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Kusminskiy</a:t>
                      </a:r>
                      <a:r>
                        <a:rPr lang="en-US" sz="1100" strike="noStrike" kern="1200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 (RWTH Aachen)</a:t>
                      </a:r>
                      <a:endParaRPr lang="en-NZ" sz="1100" strike="noStrike" kern="1200" spc="-1" dirty="0"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171450" indent="-171450" algn="l" defTabSz="914400" rtl="0" eaLnBrk="1" latinLnBrk="0" hangingPunct="1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  <a:tabLst>
                          <a:tab pos="0" algn="l"/>
                        </a:tabLst>
                      </a:pPr>
                      <a:r>
                        <a:rPr lang="en-US" sz="1100" strike="noStrike" kern="1200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Franz </a:t>
                      </a:r>
                      <a:r>
                        <a:rPr lang="en-US" sz="1100" strike="noStrike" kern="1200" spc="-1" dirty="0" err="1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Vilsmeier</a:t>
                      </a:r>
                      <a:r>
                        <a:rPr lang="en-US" sz="1100" strike="noStrike" kern="1200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 (Universität Wien)</a:t>
                      </a:r>
                    </a:p>
                    <a:p>
                      <a:pPr marL="171450" indent="-171450" algn="l" defTabSz="914400" rtl="0" eaLnBrk="1" latinLnBrk="0" hangingPunct="1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  <a:tabLst>
                          <a:tab pos="0" algn="l"/>
                        </a:tabLst>
                      </a:pPr>
                      <a:r>
                        <a:rPr lang="en-US" sz="1100" strike="noStrike" kern="1200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Michael </a:t>
                      </a:r>
                      <a:r>
                        <a:rPr lang="en-US" sz="1100" strike="noStrike" kern="1200" spc="-1" dirty="0" err="1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Flatte</a:t>
                      </a:r>
                      <a:r>
                        <a:rPr lang="en-US" sz="1100" strike="noStrike" kern="1200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 (University of Iowa)</a:t>
                      </a:r>
                    </a:p>
                  </a:txBody>
                  <a:tcP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en-NZ" sz="1050" b="0" strike="noStrike" spc="-1" dirty="0"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Arrival</a:t>
                      </a:r>
                    </a:p>
                  </a:txBody>
                  <a:tcP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US" sz="1100" strike="noStrike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15:30 – 18:00 </a:t>
                      </a:r>
                      <a:endParaRPr lang="en-NZ" sz="1100" b="0" strike="noStrike" spc="-1" dirty="0"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en-US" sz="1100" b="1" strike="noStrike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Poster Session</a:t>
                      </a:r>
                      <a:endParaRPr lang="en-NZ" sz="1100" b="1" strike="noStrike" spc="-1" dirty="0"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buNone/>
                      </a:pPr>
                      <a:r>
                        <a:rPr lang="en-US" sz="1100" strike="noStrike" kern="1200" spc="-1" dirty="0">
                          <a:solidFill>
                            <a:schemeClr val="dk1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15:00 – 15:15 </a:t>
                      </a:r>
                    </a:p>
                  </a:txBody>
                  <a:tcP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buNone/>
                      </a:pPr>
                      <a:r>
                        <a:rPr lang="en-US" sz="1100" strike="noStrike" kern="1200" spc="-1" dirty="0">
                          <a:solidFill>
                            <a:schemeClr val="dk1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Closing remarks</a:t>
                      </a:r>
                    </a:p>
                  </a:txBody>
                  <a:tcP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60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n-US" sz="1000" strike="noStrike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19:30</a:t>
                      </a:r>
                      <a:endParaRPr lang="en-NZ" sz="1000" b="0" strike="noStrike" spc="-1" dirty="0"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strike="noStrike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Dinner</a:t>
                      </a:r>
                      <a:endParaRPr lang="en-NZ" sz="1000" b="0" strike="noStrike" spc="-1" dirty="0"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US" sz="1100" strike="noStrike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19:00</a:t>
                      </a:r>
                      <a:endParaRPr lang="en-NZ" sz="1100" b="0" strike="noStrike" spc="-1" dirty="0"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US" sz="1100" strike="noStrike" spc="-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Dinner</a:t>
                      </a:r>
                      <a:endParaRPr lang="en-NZ" sz="1100" b="0" strike="noStrike" spc="-1" dirty="0"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17:00</a:t>
                      </a:r>
                    </a:p>
                  </a:txBody>
                  <a:tcP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kern="1200" dirty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Excursion to the </a:t>
                      </a:r>
                      <a:r>
                        <a:rPr lang="fr-FR" sz="1100" kern="1200" dirty="0" err="1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Wendelstein</a:t>
                      </a:r>
                      <a:r>
                        <a:rPr lang="fr-FR" sz="1100" kern="1200" dirty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 7-X</a:t>
                      </a:r>
                      <a:endParaRPr lang="en-US" sz="1100" dirty="0"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2" name="Rechteck 11">
            <a:extLst>
              <a:ext uri="{FF2B5EF4-FFF2-40B4-BE49-F238E27FC236}">
                <a16:creationId xmlns:a16="http://schemas.microsoft.com/office/drawing/2014/main" id="{FDC9CBEE-864F-4CD1-8B01-75E353DF42C1}"/>
              </a:ext>
            </a:extLst>
          </p:cNvPr>
          <p:cNvSpPr/>
          <p:nvPr/>
        </p:nvSpPr>
        <p:spPr>
          <a:xfrm>
            <a:off x="0" y="351476"/>
            <a:ext cx="1473867" cy="42987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en-US" dirty="0"/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1A2B5F42-B183-409A-95A7-D9270A07E2C8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333855" y="1316436"/>
            <a:ext cx="787054" cy="689620"/>
          </a:xfrm>
          <a:prstGeom prst="rect">
            <a:avLst/>
          </a:prstGeom>
          <a:ln w="0">
            <a:noFill/>
          </a:ln>
        </p:spPr>
      </p:pic>
      <p:pic>
        <p:nvPicPr>
          <p:cNvPr id="17" name="Grafik 19">
            <a:extLst>
              <a:ext uri="{FF2B5EF4-FFF2-40B4-BE49-F238E27FC236}">
                <a16:creationId xmlns:a16="http://schemas.microsoft.com/office/drawing/2014/main" id="{9A94F88D-B5F2-421E-9F9C-0C00625EF5D2}"/>
              </a:ext>
            </a:extLst>
          </p:cNvPr>
          <p:cNvPicPr/>
          <p:nvPr/>
        </p:nvPicPr>
        <p:blipFill>
          <a:blip r:embed="rId4"/>
          <a:stretch/>
        </p:blipFill>
        <p:spPr>
          <a:xfrm>
            <a:off x="-94226" y="628943"/>
            <a:ext cx="1646456" cy="781990"/>
          </a:xfrm>
          <a:prstGeom prst="rect">
            <a:avLst/>
          </a:prstGeom>
          <a:ln w="0">
            <a:noFill/>
          </a:ln>
        </p:spPr>
      </p:pic>
      <p:sp>
        <p:nvSpPr>
          <p:cNvPr id="18" name="Textfeld 20">
            <a:extLst>
              <a:ext uri="{FF2B5EF4-FFF2-40B4-BE49-F238E27FC236}">
                <a16:creationId xmlns:a16="http://schemas.microsoft.com/office/drawing/2014/main" id="{9D010B12-4274-40D1-9DC1-42529A912254}"/>
              </a:ext>
            </a:extLst>
          </p:cNvPr>
          <p:cNvSpPr/>
          <p:nvPr/>
        </p:nvSpPr>
        <p:spPr>
          <a:xfrm>
            <a:off x="258842" y="402664"/>
            <a:ext cx="939960" cy="20058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z="1000" b="0" strike="noStrike" spc="-1" dirty="0">
                <a:solidFill>
                  <a:srgbClr val="404040"/>
                </a:solidFill>
                <a:latin typeface="Arial"/>
              </a:rPr>
              <a:t>organized by:</a:t>
            </a:r>
            <a:endParaRPr lang="en-NZ" sz="1000" b="0" strike="noStrike" spc="-1" dirty="0">
              <a:latin typeface="Arial"/>
            </a:endParaRPr>
          </a:p>
        </p:txBody>
      </p:sp>
      <p:pic>
        <p:nvPicPr>
          <p:cNvPr id="31" name="Grafik 30">
            <a:extLst>
              <a:ext uri="{FF2B5EF4-FFF2-40B4-BE49-F238E27FC236}">
                <a16:creationId xmlns:a16="http://schemas.microsoft.com/office/drawing/2014/main" id="{09D3DDF5-EBB1-41A9-97C7-C0D5E4A3BFD9}"/>
              </a:ext>
            </a:extLst>
          </p:cNvPr>
          <p:cNvPicPr/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75372" y="2155807"/>
            <a:ext cx="1122642" cy="191995"/>
          </a:xfrm>
          <a:prstGeom prst="rect">
            <a:avLst/>
          </a:prstGeom>
        </p:spPr>
      </p:pic>
      <p:sp>
        <p:nvSpPr>
          <p:cNvPr id="23" name="Rechteck 10">
            <a:extLst>
              <a:ext uri="{FF2B5EF4-FFF2-40B4-BE49-F238E27FC236}">
                <a16:creationId xmlns:a16="http://schemas.microsoft.com/office/drawing/2014/main" id="{F7D265D7-E4BE-4CB9-B2F8-1498D83473D8}"/>
              </a:ext>
            </a:extLst>
          </p:cNvPr>
          <p:cNvSpPr/>
          <p:nvPr/>
        </p:nvSpPr>
        <p:spPr>
          <a:xfrm>
            <a:off x="62710" y="3151168"/>
            <a:ext cx="1340610" cy="2836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endParaRPr lang="en-NZ" sz="1000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en-US" sz="1000" b="0" strike="noStrike" spc="-1" dirty="0">
                <a:solidFill>
                  <a:srgbClr val="595959"/>
                </a:solidFill>
                <a:latin typeface="Arial"/>
              </a:rPr>
              <a:t>sponsored by:  </a:t>
            </a:r>
            <a:endParaRPr lang="en-NZ" sz="1000" b="0" strike="noStrike" spc="-1" dirty="0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en-NZ" sz="1000" b="0" strike="noStrike" spc="-1" dirty="0">
              <a:latin typeface="Arial"/>
            </a:endParaRPr>
          </a:p>
        </p:txBody>
      </p:sp>
      <p:pic>
        <p:nvPicPr>
          <p:cNvPr id="25" name="Grafik 7">
            <a:extLst>
              <a:ext uri="{FF2B5EF4-FFF2-40B4-BE49-F238E27FC236}">
                <a16:creationId xmlns:a16="http://schemas.microsoft.com/office/drawing/2014/main" id="{1EBDF60A-4C89-4401-8ED5-FE33B2F0AD7F}"/>
              </a:ext>
            </a:extLst>
          </p:cNvPr>
          <p:cNvPicPr/>
          <p:nvPr/>
        </p:nvPicPr>
        <p:blipFill>
          <a:blip r:embed="rId6"/>
          <a:stretch/>
        </p:blipFill>
        <p:spPr>
          <a:xfrm>
            <a:off x="58757" y="3473574"/>
            <a:ext cx="1298445" cy="373265"/>
          </a:xfrm>
          <a:prstGeom prst="rect">
            <a:avLst/>
          </a:prstGeom>
          <a:ln w="0">
            <a:noFill/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548492D-B32E-91B2-5C76-DBBBDD609A4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372" y="2533174"/>
            <a:ext cx="1122642" cy="42233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67D14BA-9376-D6A7-E50B-630518F7336B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546" y="3927680"/>
            <a:ext cx="1367748" cy="641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77061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13273</TotalTime>
  <Words>241</Words>
  <Application>Microsoft Office PowerPoint</Application>
  <PresentationFormat>On-screen Show (4:3)</PresentationFormat>
  <Paragraphs>75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Symbol</vt:lpstr>
      <vt:lpstr>Times New Roman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subject/>
  <dc:creator>gecko</dc:creator>
  <dc:description/>
  <cp:lastModifiedBy>Miina Leiviskä</cp:lastModifiedBy>
  <cp:revision>78</cp:revision>
  <dcterms:created xsi:type="dcterms:W3CDTF">2022-07-14T06:19:01Z</dcterms:created>
  <dcterms:modified xsi:type="dcterms:W3CDTF">2026-04-30T10:23:22Z</dcterms:modified>
  <dc:language>en-NZ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Bildschirmpräsentation (4:3)</vt:lpwstr>
  </property>
  <property fmtid="{D5CDD505-2E9C-101B-9397-08002B2CF9AE}" pid="4" name="Slides">
    <vt:i4>1</vt:i4>
  </property>
</Properties>
</file>