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0" r:id="rId3"/>
    <p:sldId id="325" r:id="rId4"/>
    <p:sldId id="406" r:id="rId5"/>
    <p:sldId id="413" r:id="rId6"/>
    <p:sldId id="412" r:id="rId7"/>
    <p:sldId id="414" r:id="rId8"/>
    <p:sldId id="416" r:id="rId9"/>
    <p:sldId id="415" r:id="rId10"/>
    <p:sldId id="421" r:id="rId11"/>
    <p:sldId id="394" r:id="rId12"/>
    <p:sldId id="418" r:id="rId13"/>
    <p:sldId id="420" r:id="rId14"/>
    <p:sldId id="393" r:id="rId15"/>
    <p:sldId id="422" r:id="rId16"/>
    <p:sldId id="423" r:id="rId17"/>
    <p:sldId id="424" r:id="rId18"/>
    <p:sldId id="425" r:id="rId19"/>
    <p:sldId id="426" r:id="rId20"/>
    <p:sldId id="427" r:id="rId21"/>
  </p:sldIdLst>
  <p:sldSz cx="20104100" cy="11309350"/>
  <p:notesSz cx="9931400" cy="6794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C925859-363E-4096-96F2-2F730795E6F0}">
          <p14:sldIdLst>
            <p14:sldId id="256"/>
            <p14:sldId id="310"/>
            <p14:sldId id="325"/>
            <p14:sldId id="406"/>
            <p14:sldId id="413"/>
            <p14:sldId id="412"/>
            <p14:sldId id="414"/>
            <p14:sldId id="416"/>
            <p14:sldId id="415"/>
            <p14:sldId id="421"/>
            <p14:sldId id="394"/>
            <p14:sldId id="418"/>
            <p14:sldId id="420"/>
            <p14:sldId id="393"/>
            <p14:sldId id="422"/>
            <p14:sldId id="423"/>
            <p14:sldId id="424"/>
            <p14:sldId id="425"/>
            <p14:sldId id="426"/>
            <p14:sldId id="4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Kramperová" initials="EK" lastIdx="19" clrIdx="0">
    <p:extLst>
      <p:ext uri="{19B8F6BF-5375-455C-9EA6-DF929625EA0E}">
        <p15:presenceInfo xmlns:p15="http://schemas.microsoft.com/office/powerpoint/2012/main" userId="Eva Kramperová" providerId="None"/>
      </p:ext>
    </p:extLst>
  </p:cmAuthor>
  <p:cmAuthor id="2" name="Baťková Jitka" initials="BJ" lastIdx="16" clrIdx="1">
    <p:extLst>
      <p:ext uri="{19B8F6BF-5375-455C-9EA6-DF929625EA0E}">
        <p15:presenceInfo xmlns:p15="http://schemas.microsoft.com/office/powerpoint/2012/main" userId="Baťková Jitka" providerId="None"/>
      </p:ext>
    </p:extLst>
  </p:cmAuthor>
  <p:cmAuthor id="3" name="Valenta Pavel" initials="VP" lastIdx="16" clrIdx="2">
    <p:extLst>
      <p:ext uri="{19B8F6BF-5375-455C-9EA6-DF929625EA0E}">
        <p15:presenceInfo xmlns:p15="http://schemas.microsoft.com/office/powerpoint/2012/main" userId="Valenta Pavel" providerId="None"/>
      </p:ext>
    </p:extLst>
  </p:cmAuthor>
  <p:cmAuthor id="4" name="Eliška Černá" initials="EČ" lastIdx="7" clrIdx="3">
    <p:extLst>
      <p:ext uri="{19B8F6BF-5375-455C-9EA6-DF929625EA0E}">
        <p15:presenceInfo xmlns:p15="http://schemas.microsoft.com/office/powerpoint/2012/main" userId="Eliška Čern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9" autoAdjust="0"/>
    <p:restoredTop sz="94660" autoAdjust="0"/>
  </p:normalViewPr>
  <p:slideViewPr>
    <p:cSldViewPr snapToGrid="0">
      <p:cViewPr varScale="1">
        <p:scale>
          <a:sx n="36" d="100"/>
          <a:sy n="36" d="100"/>
        </p:scale>
        <p:origin x="72" y="738"/>
      </p:cViewPr>
      <p:guideLst>
        <p:guide orient="horz" pos="3562"/>
        <p:guide pos="6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54"/>
    </p:cViewPr>
  </p:sorterViewPr>
  <p:notesViewPr>
    <p:cSldViewPr snapToGrid="0">
      <p:cViewPr varScale="1">
        <p:scale>
          <a:sx n="169" d="100"/>
          <a:sy n="169" d="100"/>
        </p:scale>
        <p:origin x="-2352" y="-108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3606" cy="341299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6071" y="0"/>
            <a:ext cx="4303606" cy="341299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AF9452FA-9259-4305-AB2F-C9D0E2D40A81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3204"/>
            <a:ext cx="4303606" cy="341298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6071" y="6453204"/>
            <a:ext cx="4303606" cy="341298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44D386C-E02A-469E-A4BB-797A4A79D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49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5B9BA-3E40-41BE-92C7-7E523A8930A2}" type="datetimeFigureOut">
              <a:rPr lang="sk-SK" smtClean="0"/>
              <a:t>8. 11. 2022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700338" y="509588"/>
            <a:ext cx="45307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993775" y="3227388"/>
            <a:ext cx="794385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562610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6001D-FC20-4AB0-B8A5-CCA606C6CA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85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id="{0414D99A-EF63-4E13-8223-10F772D93ABC}"/>
              </a:ext>
            </a:extLst>
          </p:cNvPr>
          <p:cNvSpPr/>
          <p:nvPr userDrawn="1"/>
        </p:nvSpPr>
        <p:spPr>
          <a:xfrm>
            <a:off x="0" y="0"/>
            <a:ext cx="20104100" cy="167640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32D3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7B8B494-74F2-4D67-AE81-F452476F4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6260" y="167640"/>
            <a:ext cx="9407839" cy="11141710"/>
          </a:xfrm>
          <a:prstGeom prst="rect">
            <a:avLst/>
          </a:prstGeom>
        </p:spPr>
      </p:pic>
      <p:pic>
        <p:nvPicPr>
          <p:cNvPr id="34" name="Obrázek 33">
            <a:extLst>
              <a:ext uri="{FF2B5EF4-FFF2-40B4-BE49-F238E27FC236}">
                <a16:creationId xmlns:a16="http://schemas.microsoft.com/office/drawing/2014/main" id="{9180AFE3-1014-4C70-9454-8A4AFB3A52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89" y="6706813"/>
            <a:ext cx="7155786" cy="27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6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0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6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6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  <a:prstGeom prst="rect">
            <a:avLst/>
          </a:prstGeom>
        </p:spPr>
        <p:txBody>
          <a:bodyPr anchor="b"/>
          <a:lstStyle>
            <a:lvl1pPr>
              <a:defRPr sz="9894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2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79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32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2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34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ADADEDA-A891-4533-B698-C3F52D37E910}"/>
              </a:ext>
            </a:extLst>
          </p:cNvPr>
          <p:cNvCxnSpPr>
            <a:cxnSpLocks/>
          </p:cNvCxnSpPr>
          <p:nvPr userDrawn="1"/>
        </p:nvCxnSpPr>
        <p:spPr>
          <a:xfrm>
            <a:off x="866731" y="10056659"/>
            <a:ext cx="164859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Zástupný symbol pro obsah 5">
            <a:extLst>
              <a:ext uri="{FF2B5EF4-FFF2-40B4-BE49-F238E27FC236}">
                <a16:creationId xmlns:a16="http://schemas.microsoft.com/office/drawing/2014/main" id="{40038B71-B38C-4117-90B0-8B7D76A7F0C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28180" y="9403992"/>
            <a:ext cx="1305243" cy="1305335"/>
          </a:xfrm>
          <a:prstGeom prst="rect">
            <a:avLst/>
          </a:prstGeom>
        </p:spPr>
      </p:pic>
      <p:sp>
        <p:nvSpPr>
          <p:cNvPr id="10" name="object 35">
            <a:extLst>
              <a:ext uri="{FF2B5EF4-FFF2-40B4-BE49-F238E27FC236}">
                <a16:creationId xmlns:a16="http://schemas.microsoft.com/office/drawing/2014/main" id="{E6F024E8-B807-4260-AB14-E12C9BACBDF3}"/>
              </a:ext>
            </a:extLst>
          </p:cNvPr>
          <p:cNvSpPr/>
          <p:nvPr userDrawn="1"/>
        </p:nvSpPr>
        <p:spPr>
          <a:xfrm>
            <a:off x="0" y="0"/>
            <a:ext cx="20104100" cy="1576934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C551D88-313F-4E9F-A50F-CD4813224B22}"/>
              </a:ext>
            </a:extLst>
          </p:cNvPr>
          <p:cNvSpPr txBox="1"/>
          <p:nvPr userDrawn="1"/>
        </p:nvSpPr>
        <p:spPr>
          <a:xfrm>
            <a:off x="495946" y="1968285"/>
            <a:ext cx="8384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AD13AF40-CD37-4305-8B60-26E85D83602E}"/>
              </a:ext>
            </a:extLst>
          </p:cNvPr>
          <p:cNvSpPr txBox="1">
            <a:spLocks/>
          </p:cNvSpPr>
          <p:nvPr userDrawn="1"/>
        </p:nvSpPr>
        <p:spPr>
          <a:xfrm>
            <a:off x="12771120" y="10296577"/>
            <a:ext cx="4820172" cy="825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5750" b="1">
                <a:latin typeface="Gill Sans MT"/>
                <a:ea typeface="+mj-ea"/>
                <a:cs typeface="Gill Sans MT"/>
              </a:defRPr>
            </a:lvl1pPr>
          </a:lstStyle>
          <a:p>
            <a:r>
              <a:rPr lang="cs-CZ" sz="4000" kern="0" dirty="0">
                <a:latin typeface="Gill Sans"/>
              </a:rPr>
              <a:t>Univerzita Karlova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0C2194D-84FF-4792-AA2C-38ACA762CCA1}"/>
              </a:ext>
            </a:extLst>
          </p:cNvPr>
          <p:cNvSpPr txBox="1">
            <a:spLocks/>
          </p:cNvSpPr>
          <p:nvPr userDrawn="1"/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3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avel.valenta@ruk.cuni.cz" TargetMode="External"/><Relationship Id="rId2" Type="http://schemas.openxmlformats.org/officeDocument/2006/relationships/hyperlink" Target="mailto:eliska.cerna@ruk.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na.mikova@ruk.cuni.cz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4565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>
                <a:solidFill>
                  <a:schemeClr val="bg1"/>
                </a:solidFill>
              </a:rPr>
              <a:t>VI. Obsah Závěrečné zprávy</a:t>
            </a:r>
            <a:br>
              <a:rPr lang="cs-CZ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34980" y="1950970"/>
            <a:ext cx="17936308" cy="7994888"/>
          </a:xfrm>
          <a:ln>
            <a:noFill/>
          </a:ln>
        </p:spPr>
        <p:txBody>
          <a:bodyPr/>
          <a:lstStyle/>
          <a:p>
            <a:pPr marL="720000" lvl="3" indent="-571500">
              <a:lnSpc>
                <a:spcPct val="150000"/>
              </a:lnSpc>
            </a:pPr>
            <a:r>
              <a:rPr lang="cs-CZ" sz="4000" dirty="0"/>
              <a:t>Shrnutí realizace projektu</a:t>
            </a:r>
          </a:p>
          <a:p>
            <a:pPr marL="720000" lvl="3" indent="-571500">
              <a:lnSpc>
                <a:spcPct val="150000"/>
              </a:lnSpc>
            </a:pPr>
            <a:r>
              <a:rPr lang="cs-CZ" sz="4000" dirty="0"/>
              <a:t>Shrnutí dosažených výstupů, popř. jejich doložení</a:t>
            </a:r>
          </a:p>
          <a:p>
            <a:pPr marL="720000" lvl="3" indent="-571500">
              <a:lnSpc>
                <a:spcPct val="150000"/>
              </a:lnSpc>
            </a:pPr>
            <a:r>
              <a:rPr lang="cs-CZ" sz="4000" dirty="0"/>
              <a:t>Shrnutí výzkumných / vzdělávacích stáží v zahraničí a dalších plánovaných zahraničních aktivit všech řešitelů projektu</a:t>
            </a:r>
          </a:p>
          <a:p>
            <a:pPr marL="720000" lvl="3" indent="-571500">
              <a:lnSpc>
                <a:spcPct val="150000"/>
              </a:lnSpc>
            </a:pPr>
            <a:r>
              <a:rPr lang="cs-CZ" sz="4000" dirty="0"/>
              <a:t>doložení Zpráv ze stáží a potvrzení účasti</a:t>
            </a:r>
          </a:p>
          <a:p>
            <a:pPr marL="720000" lvl="3" indent="-571500">
              <a:lnSpc>
                <a:spcPct val="150000"/>
              </a:lnSpc>
            </a:pPr>
            <a:r>
              <a:rPr lang="cs-CZ" sz="4000" dirty="0"/>
              <a:t>Zhodnocení naplnění výzkumného cíle projektu</a:t>
            </a:r>
          </a:p>
          <a:p>
            <a:pPr marL="720000" lvl="3" indent="-571500">
              <a:lnSpc>
                <a:spcPct val="150000"/>
              </a:lnSpc>
            </a:pPr>
            <a:r>
              <a:rPr lang="cs-CZ" sz="4000" dirty="0"/>
              <a:t>Zhodnocení naplnění vzdělávacích cílů všech řešitelů projektu</a:t>
            </a:r>
          </a:p>
          <a:p>
            <a:pPr marL="148500" lvl="3" indent="0">
              <a:lnSpc>
                <a:spcPct val="150000"/>
              </a:lnSpc>
              <a:buNone/>
            </a:pPr>
            <a:r>
              <a:rPr lang="cs-CZ" sz="4000" dirty="0">
                <a:solidFill>
                  <a:srgbClr val="FF0000"/>
                </a:solidFill>
              </a:rPr>
              <a:t>Musí obsahovat i informace a podklady za řešitele, kteří působení v týmu již  ukončili</a:t>
            </a:r>
          </a:p>
          <a:p>
            <a:pPr marL="1507846" lvl="3" indent="0">
              <a:lnSpc>
                <a:spcPct val="114000"/>
              </a:lnSpc>
              <a:buNone/>
            </a:pPr>
            <a:endParaRPr lang="cs-CZ" sz="3010" dirty="0"/>
          </a:p>
          <a:p>
            <a:pPr>
              <a:lnSpc>
                <a:spcPct val="114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020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06" y="304259"/>
            <a:ext cx="18727374" cy="1028596"/>
          </a:xfrm>
        </p:spPr>
        <p:txBody>
          <a:bodyPr/>
          <a:lstStyle/>
          <a:p>
            <a:pPr algn="ctr"/>
            <a:r>
              <a:rPr lang="pl-PL" sz="5400" b="1" dirty="0">
                <a:solidFill>
                  <a:schemeClr val="bg1"/>
                </a:solidFill>
              </a:rPr>
              <a:t>VII. </a:t>
            </a:r>
            <a:r>
              <a:rPr lang="cs-CZ" sz="5400" b="1" dirty="0">
                <a:solidFill>
                  <a:schemeClr val="bg1"/>
                </a:solidFill>
              </a:rPr>
              <a:t>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05" y="1798320"/>
            <a:ext cx="19423335" cy="8656320"/>
          </a:xfrm>
        </p:spPr>
        <p:txBody>
          <a:bodyPr/>
          <a:lstStyle/>
          <a:p>
            <a:pPr marL="0" lvl="1" indent="0" algn="ctr">
              <a:buNone/>
            </a:pPr>
            <a:endParaRPr lang="cs-CZ" sz="4000" dirty="0"/>
          </a:p>
          <a:p>
            <a:pPr marL="0" lvl="1" indent="0">
              <a:buNone/>
            </a:pPr>
            <a:r>
              <a:rPr lang="cs-CZ" sz="4000" dirty="0"/>
              <a:t>5 46 01 </a:t>
            </a:r>
            <a:r>
              <a:rPr lang="cs-CZ" sz="4000" i="1" dirty="0"/>
              <a:t>Počet studentů výzkumně zaměřených studijních programů a Ph.D. studentů, kteří se zúčastnili stáže</a:t>
            </a:r>
            <a:r>
              <a:rPr lang="cs-CZ" sz="4000" dirty="0"/>
              <a:t>:</a:t>
            </a:r>
          </a:p>
          <a:p>
            <a:pPr marL="0" lvl="1" indent="0">
              <a:buNone/>
            </a:pPr>
            <a:endParaRPr lang="cs-CZ" sz="4000" dirty="0"/>
          </a:p>
          <a:p>
            <a:pPr marL="2079346" lvl="3" indent="-571500"/>
            <a:r>
              <a:rPr lang="cs-CZ" sz="3600" dirty="0"/>
              <a:t>do indikátoru se započítávají všichni studenti Ph.D. (hlavní řešitelé i další řešitelé), kteří při realizaci aktivity získají podporu formou jednotky (jednotkového nákladu) a dosáhnou podpory ve výši 120 hodin. (0,1 úvazku/měsíc =16 hodin)</a:t>
            </a:r>
          </a:p>
          <a:p>
            <a:pPr marL="0" lvl="1" indent="0" algn="ctr">
              <a:buNone/>
            </a:pPr>
            <a:endParaRPr lang="cs-CZ" sz="4000" dirty="0"/>
          </a:p>
          <a:p>
            <a:pPr marL="2079346" lvl="3" indent="-571500"/>
            <a:r>
              <a:rPr lang="cs-CZ" sz="4400" b="1" dirty="0"/>
              <a:t>Karty účastníků od všech kdo se zapojí do projektu - zcela vyplněné</a:t>
            </a:r>
          </a:p>
          <a:p>
            <a:pPr marL="0" lvl="1" indent="0" algn="ctr">
              <a:buNone/>
            </a:pPr>
            <a:endParaRPr lang="cs-CZ" sz="4000" dirty="0"/>
          </a:p>
          <a:p>
            <a:pPr marL="0" lvl="1" indent="0" algn="ctr">
              <a:buNone/>
            </a:pPr>
            <a:endParaRPr lang="cs-CZ" sz="4000" dirty="0"/>
          </a:p>
          <a:p>
            <a:pPr marL="0" lvl="1" indent="0">
              <a:buNone/>
            </a:pPr>
            <a:endParaRPr lang="cs-CZ" sz="4000" dirty="0"/>
          </a:p>
          <a:p>
            <a:pPr marL="914400" lvl="4" indent="0">
              <a:buClr>
                <a:srgbClr val="D32D3F"/>
              </a:buClr>
              <a:buNone/>
            </a:pPr>
            <a:endParaRPr lang="cs-CZ" sz="3200" dirty="0"/>
          </a:p>
          <a:p>
            <a:pPr marL="0" lvl="4" indent="0">
              <a:buClr>
                <a:srgbClr val="D32D3F"/>
              </a:buClr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71102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VIII. Hodnocení Závěrečných zpráv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75493" y="1950970"/>
            <a:ext cx="18776665" cy="7175679"/>
          </a:xfrm>
        </p:spPr>
        <p:txBody>
          <a:bodyPr/>
          <a:lstStyle/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Mentorem (součást ZZ) – zhodnotí mentorované aktivity, posoudí implementaci projektu, získané znalosti a výstupy, splnění vzdělávacích cílů všech řešitelů, uvede doporučení pro další / budoucí výzkumné aktivity každého řešitele</a:t>
            </a:r>
            <a:endParaRPr lang="sk-SK" dirty="0"/>
          </a:p>
          <a:p>
            <a:pPr lvl="0"/>
            <a:r>
              <a:rPr lang="cs-CZ" dirty="0"/>
              <a:t>Komisí zpravodajů – hlavně naplnění stanovených výzkumných cílů a jejich výstupů, v návaznosti na hodnocení mentora (vzdělávací cíle) a vlastního hodnocení (výzkumný cíl a výstupy) vyhodnotí realizaci projektu dle Metodiky pro zpravodaje v programu Start</a:t>
            </a:r>
          </a:p>
          <a:p>
            <a:pPr lvl="0"/>
            <a:endParaRPr lang="cs-CZ" dirty="0"/>
          </a:p>
          <a:p>
            <a:pPr lvl="0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873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VIII. Zálohové platby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75493" y="1950970"/>
            <a:ext cx="18625940" cy="7175679"/>
          </a:xfrm>
        </p:spPr>
        <p:txBody>
          <a:bodyPr/>
          <a:lstStyle/>
          <a:p>
            <a:pPr lvl="0"/>
            <a:r>
              <a:rPr lang="cs-CZ" sz="3600" dirty="0"/>
              <a:t>Na základě častých dotazů: pokud fakultě přijde nižší zálohová platba než byla předchozí, zprav. jde o krácení z důvodu překročení úvazku řešitelů nebo o zadržení financí na poslední měsíc řešení řešitelů, kteří z projektu odstoupili.</a:t>
            </a:r>
          </a:p>
          <a:p>
            <a:pPr marL="0" lvl="0" indent="0">
              <a:buNone/>
            </a:pPr>
            <a:endParaRPr lang="sk-SK" sz="3600" dirty="0"/>
          </a:p>
          <a:p>
            <a:pPr lvl="0"/>
            <a:r>
              <a:rPr lang="cs-CZ" sz="3600" dirty="0"/>
              <a:t>Účetní sestavy prokazující úhradu osobních nákladů řešitelů - ve finančním účetnictví + úhrada na konkrétní jméno</a:t>
            </a:r>
          </a:p>
          <a:p>
            <a:pPr lvl="0"/>
            <a:endParaRPr lang="sk-SK" sz="3600" dirty="0"/>
          </a:p>
          <a:p>
            <a:pPr lvl="0"/>
            <a:r>
              <a:rPr lang="cs-CZ" sz="3600" b="1" dirty="0"/>
              <a:t>Podklady ke změnám v týmech</a:t>
            </a:r>
            <a:endParaRPr lang="sk-SK" sz="3600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1405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05" y="1798320"/>
            <a:ext cx="19423335" cy="8656320"/>
          </a:xfrm>
        </p:spPr>
        <p:txBody>
          <a:bodyPr/>
          <a:lstStyle/>
          <a:p>
            <a:pPr marL="0" lvl="1" indent="0" algn="ctr">
              <a:buNone/>
            </a:pPr>
            <a:r>
              <a:rPr lang="cs-CZ" sz="4000" b="1" dirty="0"/>
              <a:t>Dotazy zasílejte na:</a:t>
            </a:r>
          </a:p>
          <a:p>
            <a:r>
              <a:rPr lang="cs-CZ" dirty="0"/>
              <a:t>Mgr. Eliška Černá </a:t>
            </a:r>
            <a:r>
              <a:rPr lang="cs-CZ" u="sng" dirty="0">
                <a:hlinkClick r:id="rId2"/>
              </a:rPr>
              <a:t>eliska.cerna@ruk.cuni.cz</a:t>
            </a:r>
            <a:endParaRPr lang="sk-SK" dirty="0"/>
          </a:p>
          <a:p>
            <a:r>
              <a:rPr lang="cs-CZ" dirty="0"/>
              <a:t>Ing. Pavel Valenta </a:t>
            </a:r>
            <a:r>
              <a:rPr lang="cs-CZ" u="sng" dirty="0">
                <a:hlinkClick r:id="rId3"/>
              </a:rPr>
              <a:t>pavel.valenta@ruk.cuni.cz</a:t>
            </a:r>
            <a:r>
              <a:rPr lang="cs-CZ" dirty="0"/>
              <a:t> </a:t>
            </a:r>
          </a:p>
          <a:p>
            <a:r>
              <a:rPr lang="cs-CZ" dirty="0"/>
              <a:t>RNDr. Dana Miková </a:t>
            </a:r>
            <a:r>
              <a:rPr lang="cs-CZ" dirty="0">
                <a:hlinkClick r:id="rId4"/>
              </a:rPr>
              <a:t>dana.mikova@ruk.cuni.cz</a:t>
            </a:r>
            <a:r>
              <a:rPr lang="cs-CZ" dirty="0"/>
              <a:t> </a:t>
            </a:r>
          </a:p>
          <a:p>
            <a:endParaRPr lang="cs-CZ" sz="9600" dirty="0"/>
          </a:p>
          <a:p>
            <a:pPr marL="0" lvl="1" indent="0" algn="ctr">
              <a:buNone/>
            </a:pPr>
            <a:endParaRPr lang="cs-CZ" sz="4000" dirty="0"/>
          </a:p>
          <a:p>
            <a:pPr marL="0" lvl="1" indent="0" algn="ctr">
              <a:buNone/>
            </a:pPr>
            <a:endParaRPr lang="cs-CZ" sz="4000" dirty="0"/>
          </a:p>
          <a:p>
            <a:pPr marL="0" lvl="1" indent="0">
              <a:buNone/>
            </a:pPr>
            <a:endParaRPr lang="cs-CZ" sz="4000" dirty="0"/>
          </a:p>
          <a:p>
            <a:pPr marL="914400" lvl="4" indent="0">
              <a:buClr>
                <a:srgbClr val="D32D3F"/>
              </a:buClr>
              <a:buNone/>
            </a:pPr>
            <a:endParaRPr lang="cs-CZ" sz="3200" dirty="0"/>
          </a:p>
          <a:p>
            <a:pPr marL="0" lvl="4" indent="0">
              <a:buClr>
                <a:srgbClr val="D32D3F"/>
              </a:buClr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53272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62390-9AA2-45CB-9723-7D85AB59B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279A8-921B-4ADC-B6D5-729F414EC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dirty="0"/>
              <a:t>I</a:t>
            </a:r>
            <a:r>
              <a:rPr lang="en-US" dirty="0" err="1"/>
              <a:t>nformation</a:t>
            </a:r>
            <a:r>
              <a:rPr lang="en-US" dirty="0"/>
              <a:t> on the Grant schemes project at the </a:t>
            </a:r>
            <a:r>
              <a:rPr lang="cs-CZ" dirty="0"/>
              <a:t>Charles </a:t>
            </a:r>
            <a:r>
              <a:rPr lang="en-US" dirty="0"/>
              <a:t>University and the Start program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74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A9511-4EB2-4E5F-85E8-B4C26061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W</a:t>
            </a:r>
            <a:r>
              <a:rPr lang="en-US" dirty="0"/>
              <a:t>hat will it be about?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A57A4-7752-4E8A-ACF7-79EAD5A9F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025001" cy="7175679"/>
          </a:xfrm>
        </p:spPr>
        <p:txBody>
          <a:bodyPr/>
          <a:lstStyle/>
          <a:p>
            <a:r>
              <a:rPr lang="en-US" dirty="0"/>
              <a:t>Project information </a:t>
            </a:r>
            <a:endParaRPr lang="cs-CZ" dirty="0"/>
          </a:p>
          <a:p>
            <a:r>
              <a:rPr lang="en-US" dirty="0"/>
              <a:t>Changes in the last 4 months of implementation </a:t>
            </a:r>
            <a:endParaRPr lang="cs-CZ" dirty="0"/>
          </a:p>
          <a:p>
            <a:r>
              <a:rPr lang="en-US" dirty="0"/>
              <a:t>Recommendations for FR </a:t>
            </a:r>
            <a:endParaRPr lang="cs-CZ" dirty="0"/>
          </a:p>
          <a:p>
            <a:r>
              <a:rPr lang="en-US" dirty="0"/>
              <a:t>Recommendations for HŘ </a:t>
            </a:r>
            <a:endParaRPr lang="cs-CZ" dirty="0"/>
          </a:p>
          <a:p>
            <a:r>
              <a:rPr lang="en-US" dirty="0"/>
              <a:t>Obligations of solvers </a:t>
            </a:r>
            <a:endParaRPr lang="cs-CZ" dirty="0"/>
          </a:p>
          <a:p>
            <a:r>
              <a:rPr lang="en-US" dirty="0"/>
              <a:t>Final reports </a:t>
            </a:r>
            <a:endParaRPr lang="cs-CZ" dirty="0"/>
          </a:p>
          <a:p>
            <a:r>
              <a:rPr lang="en-US" dirty="0"/>
              <a:t>Evaluation of Final Reports </a:t>
            </a:r>
            <a:endParaRPr lang="cs-CZ" dirty="0"/>
          </a:p>
          <a:p>
            <a:r>
              <a:rPr lang="en-US" dirty="0"/>
              <a:t>Indicators </a:t>
            </a:r>
            <a:endParaRPr lang="cs-CZ" dirty="0"/>
          </a:p>
          <a:p>
            <a:r>
              <a:rPr lang="en-US" dirty="0"/>
              <a:t>Advance payments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787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25A02-B4EE-43F2-895C-127527DE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I. Information about the project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474D64-CBF3-44E0-99FF-3E5DADAE9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215799" cy="717567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</a:t>
            </a:r>
            <a:r>
              <a:rPr lang="en-US" dirty="0"/>
              <a:t>he latest </a:t>
            </a:r>
            <a:r>
              <a:rPr lang="en-US" dirty="0" err="1"/>
              <a:t>ZoR</a:t>
            </a:r>
            <a:r>
              <a:rPr lang="en-US" dirty="0"/>
              <a:t> and ŽOP submitted on 31 October 2022 - currently being checked by the </a:t>
            </a:r>
            <a:r>
              <a:rPr lang="cs-CZ" dirty="0"/>
              <a:t>ŘO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cs-CZ" dirty="0"/>
              <a:t>ŘO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cs-CZ" dirty="0" err="1"/>
              <a:t>Managing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) </a:t>
            </a:r>
            <a:r>
              <a:rPr lang="en-US" dirty="0"/>
              <a:t>continues to check </a:t>
            </a:r>
            <a:endParaRPr lang="cs-CZ" dirty="0"/>
          </a:p>
          <a:p>
            <a:pPr lvl="1">
              <a:buFontTx/>
              <a:buChar char="-"/>
            </a:pPr>
            <a:r>
              <a:rPr lang="en-US" dirty="0"/>
              <a:t>all </a:t>
            </a:r>
            <a:r>
              <a:rPr lang="en-US" dirty="0" err="1"/>
              <a:t>ZoČ</a:t>
            </a:r>
            <a:r>
              <a:rPr lang="en-US" dirty="0"/>
              <a:t> </a:t>
            </a:r>
            <a:br>
              <a:rPr lang="cs-CZ" dirty="0"/>
            </a:br>
            <a:r>
              <a:rPr lang="en-US" dirty="0"/>
              <a:t>- overtime </a:t>
            </a:r>
            <a:br>
              <a:rPr lang="cs-CZ" dirty="0"/>
            </a:br>
            <a:r>
              <a:rPr lang="en-US" dirty="0"/>
              <a:t>- Internship report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Departing researchers: funds for the last month in which they participated in the grant withheld in case of non-fulfillment of the outputs of the entire grant (=&gt; ineligible last month)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962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D3BE5-F632-4E2E-87B1-33BAC0058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05" y="304259"/>
            <a:ext cx="19166047" cy="1028596"/>
          </a:xfrm>
        </p:spPr>
        <p:txBody>
          <a:bodyPr/>
          <a:lstStyle/>
          <a:p>
            <a:pPr algn="ctr"/>
            <a:r>
              <a:rPr lang="en-US" dirty="0"/>
              <a:t>II. Changes in the last 4 months of implementation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B529DD-4324-46DD-8EE2-060C8704E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025001" cy="71756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Changes are not possible, with the exception of necessary (properly justified and unplanned) personnel changes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Serious reasons for personnel changes are the termination/interruption of studies, long-term illness, etc.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Change of HR </a:t>
            </a:r>
            <a:r>
              <a:rPr lang="cs-CZ" dirty="0"/>
              <a:t>(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Researcher</a:t>
            </a:r>
            <a:r>
              <a:rPr lang="cs-CZ" dirty="0"/>
              <a:t>)</a:t>
            </a:r>
            <a:r>
              <a:rPr lang="en-US" dirty="0"/>
              <a:t>– the new HR must complete an internship of proportional length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cs-CZ" dirty="0"/>
              <a:t>1</a:t>
            </a:r>
            <a:r>
              <a:rPr lang="en-US" dirty="0"/>
              <a:t> day of internship for every 8 days in the HR position)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If the new HŘ has already completed an internship within the project, this will be credited to him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083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CD268-F98E-4877-B2B8-CC271927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I. </a:t>
            </a:r>
            <a:r>
              <a:rPr lang="cs-CZ" dirty="0" err="1"/>
              <a:t>Recommendations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Officer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7841A-A7BE-4B93-BDDB-A0212B7C3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215799" cy="71756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Review of submitted changes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the entry of agreed changes into the project (when the amount of the researcher's commitment is changed, the researcher needs to be re-registered and add the period of validity of the given commitment)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of original certificates, confirmation of participation, Internship reports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Control of the decision on the allocation of a scholarship/DPČ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Project accounting control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the participant cards of new solvers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62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493" y="1950970"/>
            <a:ext cx="19284107" cy="7175679"/>
          </a:xfrm>
        </p:spPr>
        <p:txBody>
          <a:bodyPr/>
          <a:lstStyle/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r>
              <a:rPr lang="cs-CZ" sz="4600" b="1" dirty="0"/>
              <a:t>Informace k projektu Grantová schémata na UK a k programu Start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138" y="8043862"/>
            <a:ext cx="785812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8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6C095-EC0F-428C-BDBD-AB0A689F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05" y="304259"/>
            <a:ext cx="19166047" cy="1028596"/>
          </a:xfrm>
        </p:spPr>
        <p:txBody>
          <a:bodyPr/>
          <a:lstStyle/>
          <a:p>
            <a:r>
              <a:rPr lang="en-US" dirty="0"/>
              <a:t>IV. Recommendations for the Principal Investigator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50806-237E-42D6-A797-70D3CD98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339786" cy="71756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Control of project implementation - whether all changes are approved and correctly recorded in the project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all certificates, confirmation of participation, Reports from internships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the fulfillment of educational goals and planned foreign activities (even for researchers who left the project prematurely) and their documentation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documents confirming the fulfillment of planned outputs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Control of dedications for publications (if not mentioned, the connection of the project output must be commented in the monthly report)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Checking the fulfillment of project objectives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Detection of irregularities =&gt; submit a change request by November 15, 2022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We remind you: the mentor's consent is required for changes in goals, solution methods and outputs!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56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06" y="304259"/>
            <a:ext cx="18727374" cy="1028596"/>
          </a:xfrm>
        </p:spPr>
        <p:txBody>
          <a:bodyPr/>
          <a:lstStyle/>
          <a:p>
            <a:pPr algn="ctr"/>
            <a:r>
              <a:rPr lang="cs-CZ" sz="5400" b="1" dirty="0">
                <a:solidFill>
                  <a:schemeClr val="bg1"/>
                </a:solidFill>
                <a:latin typeface="Gill Sans"/>
              </a:rPr>
              <a:t>O čem to bude?</a:t>
            </a:r>
            <a:br>
              <a:rPr lang="cs-CZ" sz="5400" b="1" dirty="0">
                <a:solidFill>
                  <a:schemeClr val="bg1"/>
                </a:solidFill>
                <a:latin typeface="Gill Sans"/>
              </a:rPr>
            </a:br>
            <a:endParaRPr lang="cs-CZ" sz="5400" b="1" dirty="0">
              <a:solidFill>
                <a:schemeClr val="bg1"/>
              </a:solidFill>
              <a:latin typeface="Gill San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293" y="1775013"/>
            <a:ext cx="14784377" cy="8269940"/>
          </a:xfrm>
        </p:spPr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 Informace o projektu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Změny v posledních 4 měsících realizace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 Doporučení pro FR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 Doporučení pro HŘ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Povinnosti řešitelů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Závěrečné zprávy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 Hodnocení Závěrečných zpráv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 Indikátory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 Zálohové platby</a:t>
            </a:r>
          </a:p>
          <a:p>
            <a:pPr marL="857250" indent="-857250">
              <a:buFont typeface="+mj-lt"/>
              <a:buAutoNum type="romanUcPeriod"/>
            </a:pPr>
            <a:r>
              <a:rPr lang="cs-CZ" b="1" dirty="0"/>
              <a:t>Dotazy</a:t>
            </a:r>
          </a:p>
        </p:txBody>
      </p:sp>
    </p:spTree>
    <p:extLst>
      <p:ext uri="{BB962C8B-B14F-4D97-AF65-F5344CB8AC3E}">
        <p14:creationId xmlns:p14="http://schemas.microsoft.com/office/powerpoint/2010/main" val="379745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6786" y="80739"/>
            <a:ext cx="17339786" cy="1028596"/>
          </a:xfrm>
        </p:spPr>
        <p:txBody>
          <a:bodyPr/>
          <a:lstStyle/>
          <a:p>
            <a:pPr algn="ctr"/>
            <a:r>
              <a:rPr lang="pl-PL" sz="5400" b="1" dirty="0">
                <a:solidFill>
                  <a:schemeClr val="bg1"/>
                </a:solidFill>
              </a:rPr>
              <a:t>I. </a:t>
            </a:r>
            <a:r>
              <a:rPr lang="cs-CZ" sz="5400" b="1" dirty="0">
                <a:solidFill>
                  <a:schemeClr val="bg1"/>
                </a:solidFill>
              </a:rPr>
              <a:t>Informace o </a:t>
            </a:r>
            <a:r>
              <a:rPr lang="cs-CZ" sz="5400" b="1" dirty="0" err="1">
                <a:solidFill>
                  <a:schemeClr val="bg1"/>
                </a:solidFill>
              </a:rPr>
              <a:t>proj</a:t>
            </a:r>
            <a:r>
              <a:rPr lang="cs-CZ" sz="5400" b="1" dirty="0">
                <a:solidFill>
                  <a:schemeClr val="bg1"/>
                </a:solidFill>
              </a:rPr>
              <a:t> </a:t>
            </a:r>
            <a:r>
              <a:rPr lang="cs-CZ" sz="5400" b="1" dirty="0" err="1">
                <a:solidFill>
                  <a:schemeClr val="bg1"/>
                </a:solidFill>
              </a:rPr>
              <a:t>ektu</a:t>
            </a:r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 </a:t>
            </a:r>
            <a:br>
              <a:rPr lang="cs-CZ" sz="5400" dirty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493" y="1950970"/>
            <a:ext cx="18756569" cy="7175679"/>
          </a:xfrm>
        </p:spPr>
        <p:txBody>
          <a:bodyPr/>
          <a:lstStyle/>
          <a:p>
            <a:r>
              <a:rPr lang="cs-CZ" dirty="0"/>
              <a:t>Nejnovější </a:t>
            </a:r>
            <a:r>
              <a:rPr lang="cs-CZ" dirty="0" err="1"/>
              <a:t>ZoR</a:t>
            </a:r>
            <a:r>
              <a:rPr lang="cs-CZ" dirty="0"/>
              <a:t> a </a:t>
            </a:r>
            <a:r>
              <a:rPr lang="cs-CZ" dirty="0" err="1"/>
              <a:t>ŽoP</a:t>
            </a:r>
            <a:r>
              <a:rPr lang="cs-CZ" dirty="0"/>
              <a:t> podány 31.10.2022 – v současnosti probíhá kontrola ze strany ŘO.</a:t>
            </a:r>
          </a:p>
          <a:p>
            <a:endParaRPr lang="cs-CZ" dirty="0"/>
          </a:p>
          <a:p>
            <a:r>
              <a:rPr lang="cs-CZ" dirty="0"/>
              <a:t>ŘO nadále kontroluje -  všechny </a:t>
            </a:r>
            <a:r>
              <a:rPr lang="cs-CZ" dirty="0" err="1"/>
              <a:t>ZoČ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              -  překročení úvazků</a:t>
            </a:r>
          </a:p>
          <a:p>
            <a:pPr marL="0" indent="0">
              <a:buNone/>
            </a:pPr>
            <a:r>
              <a:rPr lang="cs-CZ" dirty="0"/>
              <a:t>		              -   </a:t>
            </a:r>
            <a:r>
              <a:rPr lang="cs-CZ" dirty="0" err="1"/>
              <a:t>Internship</a:t>
            </a:r>
            <a:r>
              <a:rPr lang="cs-CZ" dirty="0"/>
              <a:t> report</a:t>
            </a:r>
          </a:p>
          <a:p>
            <a:pPr marL="0" indent="0">
              <a:buNone/>
            </a:pPr>
            <a:r>
              <a:rPr lang="cs-CZ" dirty="0"/>
              <a:t>Odcházející řešitelé: finančních prostředky na poslední měsíc, v němž se podíleli na grantu zadrženy pro případ nesplnění výstupů celého grantu (=&gt; nezpůsobilý poslední měsíc)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95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k-SK" dirty="0"/>
            </a:br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51506" y="304259"/>
            <a:ext cx="19624134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800" b="1" dirty="0">
                <a:solidFill>
                  <a:schemeClr val="bg1"/>
                </a:solidFill>
              </a:rPr>
              <a:t>II. Změny v posledních 4 měsících realizace</a:t>
            </a:r>
          </a:p>
          <a:p>
            <a:pPr algn="ctr"/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2299448"/>
            <a:ext cx="18261106" cy="473336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cs-CZ" dirty="0"/>
              <a:t>Změny nejsou možné, s výjimkou nutných (řádně zdůvodněných a neplánovaných) personálních změn</a:t>
            </a:r>
          </a:p>
          <a:p>
            <a:pPr>
              <a:lnSpc>
                <a:spcPct val="114000"/>
              </a:lnSpc>
            </a:pPr>
            <a:r>
              <a:rPr lang="cs-CZ" dirty="0"/>
              <a:t>Závažné důvody personální změny jsou ukončení / přerušení studia, dlouhodobá nemoc apod.</a:t>
            </a:r>
          </a:p>
          <a:p>
            <a:pPr>
              <a:lnSpc>
                <a:spcPct val="114000"/>
              </a:lnSpc>
            </a:pPr>
            <a:r>
              <a:rPr lang="cs-CZ" dirty="0"/>
              <a:t>Výměna HŘ – nový HŘ musí absolvovat stáž v poměrné délce (1 den stáže na každých 8 dnů v pozici HŘ)</a:t>
            </a:r>
          </a:p>
          <a:p>
            <a:pPr>
              <a:lnSpc>
                <a:spcPct val="114000"/>
              </a:lnSpc>
            </a:pPr>
            <a:r>
              <a:rPr lang="cs-CZ" dirty="0"/>
              <a:t>Pokud nový HŘ již v rámci projektu stáž absolvoval, tato se mu započítává</a:t>
            </a:r>
          </a:p>
        </p:txBody>
      </p:sp>
    </p:spTree>
    <p:extLst>
      <p:ext uri="{BB962C8B-B14F-4D97-AF65-F5344CB8AC3E}">
        <p14:creationId xmlns:p14="http://schemas.microsoft.com/office/powerpoint/2010/main" val="388572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84552" y="427962"/>
            <a:ext cx="19493505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000" b="1" dirty="0">
                <a:solidFill>
                  <a:schemeClr val="bg1"/>
                </a:solidFill>
              </a:rPr>
              <a:t>III. Doporučení pro FR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5493" y="1858945"/>
            <a:ext cx="18736472" cy="7898004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</a:pPr>
            <a:r>
              <a:rPr lang="cs-CZ" dirty="0"/>
              <a:t>Kontrola podaných změn</a:t>
            </a:r>
          </a:p>
          <a:p>
            <a:pPr>
              <a:lnSpc>
                <a:spcPct val="114000"/>
              </a:lnSpc>
            </a:pPr>
            <a:r>
              <a:rPr lang="cs-CZ" dirty="0"/>
              <a:t>Kontrola zapsání odsouhlasených změn do projektu (při změně výše úvazku řešitele je třeba řešitele zapsat znovu a doplnit období platnosti daného úvazku)</a:t>
            </a:r>
          </a:p>
          <a:p>
            <a:pPr>
              <a:lnSpc>
                <a:spcPct val="114000"/>
              </a:lnSpc>
            </a:pPr>
            <a:r>
              <a:rPr lang="cs-CZ" dirty="0"/>
              <a:t>Kontrola originálů certifikátů, potvrzení účasti, Zpráv ze stáží</a:t>
            </a:r>
          </a:p>
          <a:p>
            <a:pPr>
              <a:lnSpc>
                <a:spcPct val="114000"/>
              </a:lnSpc>
            </a:pPr>
            <a:r>
              <a:rPr lang="cs-CZ" dirty="0"/>
              <a:t>Kontrola rozhodnutí o přidělení stipendia/DPČ</a:t>
            </a:r>
          </a:p>
          <a:p>
            <a:pPr>
              <a:lnSpc>
                <a:spcPct val="114000"/>
              </a:lnSpc>
            </a:pPr>
            <a:r>
              <a:rPr lang="cs-CZ" dirty="0"/>
              <a:t>Kontrola účetnictví projektů</a:t>
            </a:r>
          </a:p>
          <a:p>
            <a:pPr>
              <a:lnSpc>
                <a:spcPct val="114000"/>
              </a:lnSpc>
            </a:pPr>
            <a:r>
              <a:rPr lang="cs-CZ" dirty="0"/>
              <a:t>Kontrola karet účastníka nových řešitelů</a:t>
            </a:r>
          </a:p>
          <a:p>
            <a:pPr marL="0" indent="0">
              <a:lnSpc>
                <a:spcPct val="114000"/>
              </a:lnSpc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826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06" y="304259"/>
            <a:ext cx="18727374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b="1" dirty="0">
                <a:solidFill>
                  <a:schemeClr val="bg1"/>
                </a:solidFill>
              </a:rPr>
              <a:t>IV. Doporučení pro HŘ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6098" y="1717933"/>
            <a:ext cx="19238740" cy="9043852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4250" lvl="3" indent="-571500">
              <a:lnSpc>
                <a:spcPct val="120000"/>
              </a:lnSpc>
            </a:pPr>
            <a:r>
              <a:rPr lang="cs-CZ" sz="3600" dirty="0"/>
              <a:t>Kontrola realizace projektu – zda jsou všechny změny schválené a správně zapsané v projektu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/>
              <a:t>Kontrola všech certifikátů, potvrzení účasti, Zpráv ze stáží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/>
              <a:t>Kontrola splnění vzdělávacích cílů a plánovaných zahraničních aktivit ( i u řešitelů, kteří projekt předčasně opustili) a jejich doložení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/>
              <a:t>Kontrola dokladů potvrzujících naplnění plánovaných výstupů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/>
              <a:t>Kontrola dedikací u publikací (není-li uvedena, je třeba v měsíční zprávě okomentovat </a:t>
            </a:r>
            <a:r>
              <a:rPr lang="cs-CZ" sz="3600" dirty="0" err="1"/>
              <a:t>provazbu</a:t>
            </a:r>
            <a:r>
              <a:rPr lang="cs-CZ" sz="3600" dirty="0"/>
              <a:t> výstupu na projekt)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/>
              <a:t>Kontrola naplnění cílů projektu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>
                <a:solidFill>
                  <a:srgbClr val="FF0000"/>
                </a:solidFill>
              </a:rPr>
              <a:t>Zjištění nesrovnalostí =&gt; podat žádost o změnu do 15. listopadu 2022</a:t>
            </a:r>
          </a:p>
          <a:p>
            <a:pPr marL="984250" lvl="3" indent="-571500">
              <a:lnSpc>
                <a:spcPct val="120000"/>
              </a:lnSpc>
            </a:pPr>
            <a:r>
              <a:rPr lang="cs-CZ" sz="3600" dirty="0">
                <a:solidFill>
                  <a:srgbClr val="FF0000"/>
                </a:solidFill>
              </a:rPr>
              <a:t>Připomínáme: u změn cílů, metod řešení a výstupů je nutný souhlas mentora!</a:t>
            </a:r>
          </a:p>
          <a:p>
            <a:pPr marL="0" lvl="4" indent="0">
              <a:buClr>
                <a:srgbClr val="D32D3F"/>
              </a:buClr>
              <a:buFont typeface="Arial" panose="020B0604020202020204" pitchFamily="34" charset="0"/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20337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06" y="304259"/>
            <a:ext cx="18727374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b="1" dirty="0">
                <a:solidFill>
                  <a:schemeClr val="bg1"/>
                </a:solidFill>
              </a:rPr>
              <a:t>IV. </a:t>
            </a:r>
            <a:r>
              <a:rPr lang="cs-CZ" sz="5400" b="1" dirty="0">
                <a:solidFill>
                  <a:schemeClr val="bg1"/>
                </a:solidFill>
              </a:rPr>
              <a:t>Povinnosti řešitelů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05" y="1707885"/>
            <a:ext cx="19423335" cy="8656320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cs-CZ" dirty="0"/>
              <a:t>Měsíční zprávy</a:t>
            </a:r>
          </a:p>
          <a:p>
            <a:pPr>
              <a:lnSpc>
                <a:spcPct val="125000"/>
              </a:lnSpc>
            </a:pPr>
            <a:r>
              <a:rPr lang="cs-CZ" dirty="0"/>
              <a:t>Splnění vzdělávacích cílů</a:t>
            </a:r>
          </a:p>
          <a:p>
            <a:pPr>
              <a:lnSpc>
                <a:spcPct val="125000"/>
              </a:lnSpc>
            </a:pPr>
            <a:r>
              <a:rPr lang="cs-CZ" dirty="0"/>
              <a:t>Splnění plánovaných zahraničních aktivit – v odůvodněných případech možnost absolvovat online (aktualizace metodiky)</a:t>
            </a:r>
          </a:p>
          <a:p>
            <a:pPr>
              <a:lnSpc>
                <a:spcPct val="125000"/>
              </a:lnSpc>
            </a:pPr>
            <a:r>
              <a:rPr lang="cs-CZ" dirty="0"/>
              <a:t>Při změnách informovat HŘ a požádat o podání Žádosti o změnu v </a:t>
            </a:r>
            <a:r>
              <a:rPr lang="cs-CZ" dirty="0" err="1"/>
              <a:t>Help</a:t>
            </a:r>
            <a:r>
              <a:rPr lang="cs-CZ" dirty="0"/>
              <a:t> desku</a:t>
            </a:r>
          </a:p>
          <a:p>
            <a:pPr>
              <a:lnSpc>
                <a:spcPct val="125000"/>
              </a:lnSpc>
            </a:pPr>
            <a:r>
              <a:rPr lang="cs-CZ" dirty="0"/>
              <a:t>Doložení originálů certifikátů, potvrzení účasti, Zpráv ze stáže </a:t>
            </a:r>
          </a:p>
          <a:p>
            <a:pPr>
              <a:lnSpc>
                <a:spcPct val="125000"/>
              </a:lnSpc>
            </a:pPr>
            <a:r>
              <a:rPr lang="cs-CZ" dirty="0"/>
              <a:t>Podílet se na splnění plánovaných výstupů</a:t>
            </a:r>
          </a:p>
          <a:p>
            <a:pPr>
              <a:lnSpc>
                <a:spcPct val="125000"/>
              </a:lnSpc>
            </a:pPr>
            <a:r>
              <a:rPr lang="cs-CZ" dirty="0"/>
              <a:t>Podílet se na vypracování Závěrečné zprávy a podepsat ji</a:t>
            </a:r>
          </a:p>
          <a:p>
            <a:pPr marL="0" lvl="4" indent="0">
              <a:buClr>
                <a:srgbClr val="D32D3F"/>
              </a:buClr>
              <a:buFont typeface="Arial" panose="020B0604020202020204" pitchFamily="34" charset="0"/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31433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06" y="314308"/>
            <a:ext cx="17339786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600" b="1" dirty="0">
                <a:solidFill>
                  <a:schemeClr val="bg1"/>
                </a:solidFill>
              </a:rPr>
              <a:t>V. Závěrečné zprávy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5719" y="2167932"/>
            <a:ext cx="18347993" cy="7867859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cs-CZ" dirty="0"/>
              <a:t>Zpracovává řešitelský tým pod vedením HŘ do měsíce po ukončení realizace projektu v IS Věda</a:t>
            </a:r>
          </a:p>
          <a:p>
            <a:pPr>
              <a:lnSpc>
                <a:spcPct val="125000"/>
              </a:lnSpc>
            </a:pPr>
            <a:r>
              <a:rPr lang="cs-CZ" dirty="0"/>
              <a:t>Mentor po odevzdání ZZ doplní své hodnocení</a:t>
            </a:r>
          </a:p>
          <a:p>
            <a:pPr>
              <a:lnSpc>
                <a:spcPct val="125000"/>
              </a:lnSpc>
            </a:pPr>
            <a:r>
              <a:rPr lang="cs-CZ" dirty="0"/>
              <a:t>Finální verzi v tištěné formě a podepsanou všemi aktuálními řešiteli a mentorem odevzdat na </a:t>
            </a:r>
            <a:r>
              <a:rPr lang="cs-CZ" dirty="0" err="1"/>
              <a:t>OVaV</a:t>
            </a:r>
            <a:r>
              <a:rPr lang="cs-CZ" dirty="0"/>
              <a:t> RUK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Pozor: v dubnu 2023 je nutné odevzdat jak měsíční zprávy za březen, tak závěrečnou zprávu</a:t>
            </a:r>
          </a:p>
        </p:txBody>
      </p:sp>
    </p:spTree>
    <p:extLst>
      <p:ext uri="{BB962C8B-B14F-4D97-AF65-F5344CB8AC3E}">
        <p14:creationId xmlns:p14="http://schemas.microsoft.com/office/powerpoint/2010/main" val="1853642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171616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bout UK_prezentace">
      <a:majorFont>
        <a:latin typeface="Gill Sans"/>
        <a:ea typeface=""/>
        <a:cs typeface=""/>
      </a:majorFont>
      <a:minorFont>
        <a:latin typeface="Gill Sans MT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7165</TotalTime>
  <Words>1246</Words>
  <Application>Microsoft Office PowerPoint</Application>
  <PresentationFormat>Vlastní</PresentationFormat>
  <Paragraphs>135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</vt:lpstr>
      <vt:lpstr>Gill Sans MT</vt:lpstr>
      <vt:lpstr>Wingdings</vt:lpstr>
      <vt:lpstr>Motiv Office</vt:lpstr>
      <vt:lpstr>Prezentace aplikace PowerPoint</vt:lpstr>
      <vt:lpstr>Prezentace aplikace PowerPoint</vt:lpstr>
      <vt:lpstr>O čem to bude? </vt:lpstr>
      <vt:lpstr>I. Informace o proj ektu    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VI. Obsah Závěrečné zprávy </vt:lpstr>
      <vt:lpstr>VII. Indikátory</vt:lpstr>
      <vt:lpstr>VIII. Hodnocení Závěrečných zpráv </vt:lpstr>
      <vt:lpstr>VIII. Zálohové platby </vt:lpstr>
      <vt:lpstr>Prezentace aplikace PowerPoint</vt:lpstr>
      <vt:lpstr>Prezentace aplikace PowerPoint</vt:lpstr>
      <vt:lpstr>What will it be about?</vt:lpstr>
      <vt:lpstr>I. Information about the project</vt:lpstr>
      <vt:lpstr>II. Changes in the last 4 months of implementation</vt:lpstr>
      <vt:lpstr>I. Recommendations for Faculty Officer</vt:lpstr>
      <vt:lpstr>IV. Recommendations for the Principal Investigator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Podzimek</dc:creator>
  <cp:lastModifiedBy>Petr Bažant</cp:lastModifiedBy>
  <cp:revision>411</cp:revision>
  <cp:lastPrinted>2020-06-11T06:13:30Z</cp:lastPrinted>
  <dcterms:created xsi:type="dcterms:W3CDTF">2017-06-20T08:09:59Z</dcterms:created>
  <dcterms:modified xsi:type="dcterms:W3CDTF">2022-11-08T12:55:33Z</dcterms:modified>
</cp:coreProperties>
</file>