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7"/>
  </p:notesMasterIdLst>
  <p:sldIdLst>
    <p:sldId id="509" r:id="rId2"/>
    <p:sldId id="522" r:id="rId3"/>
    <p:sldId id="519" r:id="rId4"/>
    <p:sldId id="520" r:id="rId5"/>
    <p:sldId id="524" r:id="rId6"/>
    <p:sldId id="534" r:id="rId7"/>
    <p:sldId id="535" r:id="rId8"/>
    <p:sldId id="521" r:id="rId9"/>
    <p:sldId id="529" r:id="rId10"/>
    <p:sldId id="532" r:id="rId11"/>
    <p:sldId id="533" r:id="rId12"/>
    <p:sldId id="531" r:id="rId13"/>
    <p:sldId id="527" r:id="rId14"/>
    <p:sldId id="523" r:id="rId15"/>
    <p:sldId id="528" r:id="rId16"/>
    <p:sldId id="536" r:id="rId17"/>
    <p:sldId id="537" r:id="rId18"/>
    <p:sldId id="486" r:id="rId19"/>
    <p:sldId id="487" r:id="rId20"/>
    <p:sldId id="488" r:id="rId21"/>
    <p:sldId id="489" r:id="rId22"/>
    <p:sldId id="512" r:id="rId23"/>
    <p:sldId id="645" r:id="rId24"/>
    <p:sldId id="646" r:id="rId25"/>
    <p:sldId id="595" r:id="rId26"/>
    <p:sldId id="647" r:id="rId27"/>
    <p:sldId id="643" r:id="rId28"/>
    <p:sldId id="651" r:id="rId29"/>
    <p:sldId id="514" r:id="rId30"/>
    <p:sldId id="648" r:id="rId31"/>
    <p:sldId id="649" r:id="rId32"/>
    <p:sldId id="644" r:id="rId33"/>
    <p:sldId id="650" r:id="rId34"/>
    <p:sldId id="517" r:id="rId35"/>
    <p:sldId id="518" r:id="rId3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C89"/>
    <a:srgbClr val="000000"/>
    <a:srgbClr val="2232A6"/>
    <a:srgbClr val="4355D9"/>
    <a:srgbClr val="2435B2"/>
    <a:srgbClr val="FFFA3B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35822C7-6FF8-487B-B044-21C330D91A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C504A3B-DE88-4559-957B-0F44AB9CAA7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CDBA35A-D0C2-4910-9895-072518942A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E410A892-EC42-4853-8579-56D626D473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0A484ABA-23AD-4BAC-8B35-69036E15A6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CB5B2E6C-03BB-4687-A039-430F3DBFDD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4DD527E9-B17D-4C01-8D57-5CBF2A39BC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24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D0F7DED-296C-4126-9D0D-06685C31A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3D8E6E-2C2B-46A3-9193-2273726C5773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0BD6C4B-E374-48A1-8CE9-CCF98BDE4B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F5890B6-6614-4271-A9D3-518D42810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CA7367B-E91A-40FD-9CB5-4873139FFEA8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BE122D8-4546-4A51-B39B-322A3F9D7A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E883D817-3F87-4FA1-BF7B-C11F35D3D1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0E5EF85B-D45C-461F-BB31-492DEF5AC8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078BE541-622F-4A13-B120-F7A4F8136A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CC29AB26-FD6F-49D9-A3DD-3D122714C4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D1271036-4FA8-4C65-9820-5A43C70250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D7010297-3D41-4CD9-B2C4-45D08606A7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41A58425-B0B5-43A8-8250-D00FBAF6CE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15707319-2BD2-4380-AABB-8660B60CCE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66696523-6473-48A7-B064-A246373970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693AE0CF-0463-4366-BB64-ED233FC467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F2BF22E9-8879-4B4A-A383-80AFCEDE8D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B88B48C8-BC22-4987-9A3E-1C96D414F1C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9C1C9947-B0B9-4A50-9260-236289BAEC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BF0696F8-FD1D-4F25-8B25-26B9E2597D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02759CFB-70E3-4A4F-AB13-D8FC83CC842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01ACC262-F32F-41AC-A4EA-F725F5EF13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8972A3AE-F36B-48C7-938C-71F6D6CDED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3A520538-F311-40C2-A73B-B0D91FF9E8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6F6AC474-902F-4F03-AB3F-5613C5F513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997631EE-B005-4D16-A80B-B9E01A8830E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650E77B5-587C-4F53-AAAF-28DCC91AD8B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9406B14C-77C0-4752-9D92-8AFA335ACA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641DA239-B1BC-43A6-9061-FBE67A9084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264638BE-59B5-4AD1-91FC-1C9F683578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06228266-288C-466F-8155-9811C84806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557FB219-EA23-4FAC-9765-9652D5EED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83E0E515-90AD-456D-84C0-83BC04E141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D7508EC1-0D85-4B6D-B924-A0C6271282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FCA45072-FB5A-4D89-8B18-DB77648F8A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C7483D8C-9B19-4352-8AE1-4565B765E7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FDE84192-FB44-4412-B7AD-A26AB647E3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105DE08B-E6F3-4F77-878B-21A4C906EE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55D621FB-614C-4DC5-AEE9-82C9B51F0F5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7B97A7B3-736E-44A3-A718-9A18D2FDB5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AF7C2BBB-5D40-4015-8695-54C7C95D13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E5E74982-3273-410B-86B7-260CC72ED5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AEC071F0-EDF6-4A86-958C-6268D41B38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8C5E51D0-BE0D-4FD2-A8F5-CFC0EC321D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E1C9F26B-5063-4C1D-A58A-9A26E5E1A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A54A9BEE-2919-4C3C-BBFD-EE91A82929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FC28F6E6-72E3-4963-B8D4-BB5292D641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EBC9B42D-4588-4016-A005-1FFB6164D2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496899C9-60EA-4CB3-A7E4-C2493CF50A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368F80C5-0A04-47D8-A33B-FB317B943E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40C66D51-595E-4431-B2BB-253150ADF7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3A140594-D94D-493A-A724-D94C92482D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87DF3E0A-C95E-4964-ABEF-D02A359D1B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685A9E88-A780-44FA-B748-F9D573F998E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85378DDE-EE4D-40A9-9B59-ADFBDE7833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147AD5CA-B7DE-4070-8F3C-BD699F0BD34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3F9AD4FF-54FA-4A3B-9E19-0480542D85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DE7F5085-A4AA-4710-922A-C3691132A8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5510909C-4CDC-47BD-8CA6-2C0FAD02F7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3BF138A7-CC2F-4211-93C3-33DEDC92F2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1A90C478-D4A4-4BCF-8C6D-84B97EDA08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FA3D1EC0-0ECD-4CF3-97CD-DAFC2402B7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4FD774B1-6E72-4A22-8598-E6E6BFDCB9A4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54D123D2-9678-4311-BAA9-C48BF3677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B64C9DF2-49AC-4163-8B56-0DEDACEDE8B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A62DC046-D745-4BE3-88B8-058900D5DA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B76F5345-32D5-44A5-8B32-C394A077702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93154EA8-7A47-48CB-9E21-FE7F8E87587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DBDFD02D-58BD-475A-8EBE-787A889EA10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FE9C4338-20E2-4E43-B3C3-4D4CEF24B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DCFA36A0-D9A8-4DFF-9856-5740AD7B8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6C5CDB-0254-47D9-907F-DAA9CC6D96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873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2AB6A72-CDDF-4FF9-A1CC-D5DBAD1C2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F9149FF-735F-4B4E-86E3-0EE68510A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D6611EC9-5DA6-467F-888F-960E2C16B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28D5F-8F7E-4FB3-A731-E28F6ACA12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737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BAED197-3821-4B69-BB2E-1AD5C596A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EADEA417-70B4-4503-ABAC-E984421CF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4785295A-DA33-475B-9C8E-D110F3E30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1C80-E14D-4731-A2AB-DDC452CE60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716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F12189B-F9A9-4137-8B91-BE7967093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AD5612E8-F0F6-4B9D-A8F9-A59A51494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96FCB111-D9E8-4B49-961A-D72D0E5A1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E38A-6690-4D28-8C88-3522434A1E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343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00D0743-779A-4DE6-BEFA-1403C4154D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D90BB5F3-0081-4914-95DE-FFEC42FB1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0D0A8749-F94C-48D9-A037-ABA650E9E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EF7C-0820-4F8A-9F2D-A9A57E0682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1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B6289E88-C558-4103-BF56-630285FE1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D9CEE2B3-4686-44B2-9F1E-831550C0F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01977DA1-62BE-41DC-BD7A-38409A277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045F-B146-4D97-9181-723F8648FD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354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7A57470-E519-44A3-AC07-5C57FE632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A8E97B5-E49A-4E58-90D4-D968614DC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4E8350CB-C638-42C0-87BA-3BC727E5C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D5458-2AB6-490A-8028-494983CF3F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442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965404B-755A-4BA9-AA30-7D0D9611D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7550B1FF-A444-40BE-BCFE-360FD0DEC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CB387106-4516-44EA-8E8F-C8DBCCF7D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3E1DE-03F4-4B50-8C20-82E4C78232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665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A5C028F-8E25-4E0E-800C-984C7C7B8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6961304E-A459-4E57-A30E-35049A4B8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E641EA42-9CA8-416F-8554-7339C76E7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86372-CE16-4025-BC4D-81A95B58C7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28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D31ADA61-7682-4014-A314-798A53E72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80FF90B8-4537-4C8F-A755-14C737F69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C55F9A39-A49F-47A6-BD23-49C1AB9E4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85C6F-D5B3-4D5D-B59E-173286A8FB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774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2D0F47D3-9ABD-4EFE-88AA-DF036CBCB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9D11BEA3-BA62-4CAE-B886-A51E7562F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6C8D2AEC-536E-428B-98C8-D07C733B2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35A0-9BEC-4514-8889-890A6DC151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248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5013066-2581-4D62-A2DA-47CDA2A3D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E940816-3B67-42E2-9397-7AA643885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FCAAE18C-F072-478B-8388-2FC4C5A1C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686E-B446-4739-99CC-3D48AE6EE0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113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568BCE76-2539-4325-AB4D-829104616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43713CF9-9AA7-4E1C-AA9D-953FE0920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7AED0DD5-5626-4622-A96A-D2D00303C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F0BF-7712-4D09-8032-DEE94DBA48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700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>
            <a:extLst>
              <a:ext uri="{FF2B5EF4-FFF2-40B4-BE49-F238E27FC236}">
                <a16:creationId xmlns:a16="http://schemas.microsoft.com/office/drawing/2014/main" id="{D799E9B8-5863-4574-85E8-C3FD7204DB0C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cs-CZ">
              <a:latin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2C9976BC-BE0C-44E3-9424-9A7DE4866462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4555AB5F-9209-4850-A460-A9C51F3191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48C5C975-36AC-40E6-A7E6-1A87673AF56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>
                <a:extLst>
                  <a:ext uri="{FF2B5EF4-FFF2-40B4-BE49-F238E27FC236}">
                    <a16:creationId xmlns:a16="http://schemas.microsoft.com/office/drawing/2014/main" id="{55FB5DD4-CCDD-4CE5-AE3E-ABDE64A353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59" name="Oval 7">
                <a:extLst>
                  <a:ext uri="{FF2B5EF4-FFF2-40B4-BE49-F238E27FC236}">
                    <a16:creationId xmlns:a16="http://schemas.microsoft.com/office/drawing/2014/main" id="{C36AEE68-149B-4803-90AD-1E9BD27961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0" name="Oval 8">
                <a:extLst>
                  <a:ext uri="{FF2B5EF4-FFF2-40B4-BE49-F238E27FC236}">
                    <a16:creationId xmlns:a16="http://schemas.microsoft.com/office/drawing/2014/main" id="{6A86668E-3884-4B4D-92D9-603BACBAD5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1" name="Oval 9">
                <a:extLst>
                  <a:ext uri="{FF2B5EF4-FFF2-40B4-BE49-F238E27FC236}">
                    <a16:creationId xmlns:a16="http://schemas.microsoft.com/office/drawing/2014/main" id="{69F99A45-003C-4AEC-9FAF-AA1020B9B3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2" name="Oval 10">
                <a:extLst>
                  <a:ext uri="{FF2B5EF4-FFF2-40B4-BE49-F238E27FC236}">
                    <a16:creationId xmlns:a16="http://schemas.microsoft.com/office/drawing/2014/main" id="{DF9041D7-C634-4FBE-95F1-0E39233FE0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3" name="Freeform 11">
                <a:extLst>
                  <a:ext uri="{FF2B5EF4-FFF2-40B4-BE49-F238E27FC236}">
                    <a16:creationId xmlns:a16="http://schemas.microsoft.com/office/drawing/2014/main" id="{AA52540C-C020-4384-B847-974EDDDFA8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4" name="Freeform 12">
                <a:extLst>
                  <a:ext uri="{FF2B5EF4-FFF2-40B4-BE49-F238E27FC236}">
                    <a16:creationId xmlns:a16="http://schemas.microsoft.com/office/drawing/2014/main" id="{AF3A2FB6-C11D-4CDA-A5A9-E5001B4CE1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5" name="Freeform 13">
                <a:extLst>
                  <a:ext uri="{FF2B5EF4-FFF2-40B4-BE49-F238E27FC236}">
                    <a16:creationId xmlns:a16="http://schemas.microsoft.com/office/drawing/2014/main" id="{1E02C136-9D29-46C6-BE71-E9DDC9424F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6" name="Freeform 14">
                <a:extLst>
                  <a:ext uri="{FF2B5EF4-FFF2-40B4-BE49-F238E27FC236}">
                    <a16:creationId xmlns:a16="http://schemas.microsoft.com/office/drawing/2014/main" id="{59EDDED8-8533-4A79-8BDD-8A52933F77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7" name="Freeform 15">
                <a:extLst>
                  <a:ext uri="{FF2B5EF4-FFF2-40B4-BE49-F238E27FC236}">
                    <a16:creationId xmlns:a16="http://schemas.microsoft.com/office/drawing/2014/main" id="{D9CC5446-8AD9-4231-A6C4-4877187EB0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8" name="Oval 16">
                <a:extLst>
                  <a:ext uri="{FF2B5EF4-FFF2-40B4-BE49-F238E27FC236}">
                    <a16:creationId xmlns:a16="http://schemas.microsoft.com/office/drawing/2014/main" id="{E59739C8-36D2-40E5-82C4-00B010D4BB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448771DC-64C7-49E9-88EA-B03F3607AF9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>
                <a:extLst>
                  <a:ext uri="{FF2B5EF4-FFF2-40B4-BE49-F238E27FC236}">
                    <a16:creationId xmlns:a16="http://schemas.microsoft.com/office/drawing/2014/main" id="{189FA82D-AA16-40B0-988C-7DAC75512D7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1" name="Oval 19">
                <a:extLst>
                  <a:ext uri="{FF2B5EF4-FFF2-40B4-BE49-F238E27FC236}">
                    <a16:creationId xmlns:a16="http://schemas.microsoft.com/office/drawing/2014/main" id="{CB2C989E-27A6-4FAC-B685-87E6C1F911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2" name="Oval 20">
                <a:extLst>
                  <a:ext uri="{FF2B5EF4-FFF2-40B4-BE49-F238E27FC236}">
                    <a16:creationId xmlns:a16="http://schemas.microsoft.com/office/drawing/2014/main" id="{04804DE3-128A-4ABB-99E6-49B43FE8943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3" name="Oval 21">
                <a:extLst>
                  <a:ext uri="{FF2B5EF4-FFF2-40B4-BE49-F238E27FC236}">
                    <a16:creationId xmlns:a16="http://schemas.microsoft.com/office/drawing/2014/main" id="{B28D3770-B590-4202-BC35-654C16A41B6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4" name="Oval 22">
                <a:extLst>
                  <a:ext uri="{FF2B5EF4-FFF2-40B4-BE49-F238E27FC236}">
                    <a16:creationId xmlns:a16="http://schemas.microsoft.com/office/drawing/2014/main" id="{5B50A675-364C-49B9-BA6D-A1099D112B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5" name="Oval 23">
                <a:extLst>
                  <a:ext uri="{FF2B5EF4-FFF2-40B4-BE49-F238E27FC236}">
                    <a16:creationId xmlns:a16="http://schemas.microsoft.com/office/drawing/2014/main" id="{28A2CACA-6E09-4F30-B1F0-3A1BD4E64B2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6" name="Oval 24">
                <a:extLst>
                  <a:ext uri="{FF2B5EF4-FFF2-40B4-BE49-F238E27FC236}">
                    <a16:creationId xmlns:a16="http://schemas.microsoft.com/office/drawing/2014/main" id="{D69B9DF3-F9F3-4E3A-BDB7-13EB7E5525E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7" name="Oval 25">
                <a:extLst>
                  <a:ext uri="{FF2B5EF4-FFF2-40B4-BE49-F238E27FC236}">
                    <a16:creationId xmlns:a16="http://schemas.microsoft.com/office/drawing/2014/main" id="{55D29936-1C83-4773-8B98-2A4391AF4C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8" name="Freeform 26">
                <a:extLst>
                  <a:ext uri="{FF2B5EF4-FFF2-40B4-BE49-F238E27FC236}">
                    <a16:creationId xmlns:a16="http://schemas.microsoft.com/office/drawing/2014/main" id="{AA8F94DB-0902-4F52-A479-D1A2A0BBF8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9" name="Freeform 27">
                <a:extLst>
                  <a:ext uri="{FF2B5EF4-FFF2-40B4-BE49-F238E27FC236}">
                    <a16:creationId xmlns:a16="http://schemas.microsoft.com/office/drawing/2014/main" id="{B9BF7828-D61F-4D9D-A820-027745A312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80" name="Freeform 28">
                <a:extLst>
                  <a:ext uri="{FF2B5EF4-FFF2-40B4-BE49-F238E27FC236}">
                    <a16:creationId xmlns:a16="http://schemas.microsoft.com/office/drawing/2014/main" id="{7E4F0DB7-78CD-4604-819C-5138F6E119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81" name="Freeform 29">
                <a:extLst>
                  <a:ext uri="{FF2B5EF4-FFF2-40B4-BE49-F238E27FC236}">
                    <a16:creationId xmlns:a16="http://schemas.microsoft.com/office/drawing/2014/main" id="{580B8195-CB3E-439C-9EDE-75C1478A5F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3AF28715-8D73-4A15-813D-92FDD9C045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50FD66E2-3D21-4537-A6AE-B2CC2DC026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Freeform 32">
                <a:extLst>
                  <a:ext uri="{FF2B5EF4-FFF2-40B4-BE49-F238E27FC236}">
                    <a16:creationId xmlns:a16="http://schemas.microsoft.com/office/drawing/2014/main" id="{700BD28D-953A-4C05-8208-D519FB3CE6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85" name="Freeform 33">
                <a:extLst>
                  <a:ext uri="{FF2B5EF4-FFF2-40B4-BE49-F238E27FC236}">
                    <a16:creationId xmlns:a16="http://schemas.microsoft.com/office/drawing/2014/main" id="{40FEBEE7-7F22-4F2D-BFBC-AEE30C2E42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86" name="Freeform 34">
                <a:extLst>
                  <a:ext uri="{FF2B5EF4-FFF2-40B4-BE49-F238E27FC236}">
                    <a16:creationId xmlns:a16="http://schemas.microsoft.com/office/drawing/2014/main" id="{1F8A3B2C-C2FF-4001-BC22-2AFD486E7A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79D85311-4190-49EF-B406-0E00B663C1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588FD0C2-3E8A-4F30-A1D0-3927682DE69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>
                <a:extLst>
                  <a:ext uri="{FF2B5EF4-FFF2-40B4-BE49-F238E27FC236}">
                    <a16:creationId xmlns:a16="http://schemas.microsoft.com/office/drawing/2014/main" id="{4ED0D179-3440-4C7D-9115-4A5BB39962F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0" name="Freeform 38">
                <a:extLst>
                  <a:ext uri="{FF2B5EF4-FFF2-40B4-BE49-F238E27FC236}">
                    <a16:creationId xmlns:a16="http://schemas.microsoft.com/office/drawing/2014/main" id="{38C241E0-A534-4C62-9FC0-7E65702CF1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1" name="Freeform 39">
                <a:extLst>
                  <a:ext uri="{FF2B5EF4-FFF2-40B4-BE49-F238E27FC236}">
                    <a16:creationId xmlns:a16="http://schemas.microsoft.com/office/drawing/2014/main" id="{AA9E0077-56F8-4CCC-9F49-88B6C93AB3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2" name="Freeform 40">
                <a:extLst>
                  <a:ext uri="{FF2B5EF4-FFF2-40B4-BE49-F238E27FC236}">
                    <a16:creationId xmlns:a16="http://schemas.microsoft.com/office/drawing/2014/main" id="{EC8CD661-1F4B-4FFC-8DAD-6F7C4480E8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3" name="Freeform 41">
                <a:extLst>
                  <a:ext uri="{FF2B5EF4-FFF2-40B4-BE49-F238E27FC236}">
                    <a16:creationId xmlns:a16="http://schemas.microsoft.com/office/drawing/2014/main" id="{A9D2C3A8-8989-46AF-8735-30275E46AB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4" name="Freeform 42">
                <a:extLst>
                  <a:ext uri="{FF2B5EF4-FFF2-40B4-BE49-F238E27FC236}">
                    <a16:creationId xmlns:a16="http://schemas.microsoft.com/office/drawing/2014/main" id="{9DAF5C57-126F-40B6-8AD7-9C5607B397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5" name="Freeform 43">
                <a:extLst>
                  <a:ext uri="{FF2B5EF4-FFF2-40B4-BE49-F238E27FC236}">
                    <a16:creationId xmlns:a16="http://schemas.microsoft.com/office/drawing/2014/main" id="{525423F5-90DA-441A-A5DD-44B7E700C5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6979CC76-8253-4CB0-8425-ED5324D28B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Freeform 45">
                <a:extLst>
                  <a:ext uri="{FF2B5EF4-FFF2-40B4-BE49-F238E27FC236}">
                    <a16:creationId xmlns:a16="http://schemas.microsoft.com/office/drawing/2014/main" id="{0735E982-FEC1-4109-8C10-85E125183E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8" name="Freeform 46">
                <a:extLst>
                  <a:ext uri="{FF2B5EF4-FFF2-40B4-BE49-F238E27FC236}">
                    <a16:creationId xmlns:a16="http://schemas.microsoft.com/office/drawing/2014/main" id="{ED831E2F-1B21-4694-8643-A378A33D94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9" name="Freeform 47">
                <a:extLst>
                  <a:ext uri="{FF2B5EF4-FFF2-40B4-BE49-F238E27FC236}">
                    <a16:creationId xmlns:a16="http://schemas.microsoft.com/office/drawing/2014/main" id="{34E44430-CE0B-431D-9876-C28F562E57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0" name="Oval 48">
                <a:extLst>
                  <a:ext uri="{FF2B5EF4-FFF2-40B4-BE49-F238E27FC236}">
                    <a16:creationId xmlns:a16="http://schemas.microsoft.com/office/drawing/2014/main" id="{30C8C05B-53C3-4152-8125-EFE3EE852D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1" name="Oval 49">
                <a:extLst>
                  <a:ext uri="{FF2B5EF4-FFF2-40B4-BE49-F238E27FC236}">
                    <a16:creationId xmlns:a16="http://schemas.microsoft.com/office/drawing/2014/main" id="{42C14B8C-9C21-4F4F-BF7A-0E790CA430C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2" name="Oval 50">
                <a:extLst>
                  <a:ext uri="{FF2B5EF4-FFF2-40B4-BE49-F238E27FC236}">
                    <a16:creationId xmlns:a16="http://schemas.microsoft.com/office/drawing/2014/main" id="{F0D92B3F-6922-4248-AB0D-2F84E4B2EB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3" name="Oval 51">
                <a:extLst>
                  <a:ext uri="{FF2B5EF4-FFF2-40B4-BE49-F238E27FC236}">
                    <a16:creationId xmlns:a16="http://schemas.microsoft.com/office/drawing/2014/main" id="{FE51C5AF-BB06-46ED-8E2A-44E96EC26F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4" name="Oval 52">
                <a:extLst>
                  <a:ext uri="{FF2B5EF4-FFF2-40B4-BE49-F238E27FC236}">
                    <a16:creationId xmlns:a16="http://schemas.microsoft.com/office/drawing/2014/main" id="{A5AF1902-220C-43D7-A201-ADBCD98B58C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5" name="Oval 53">
                <a:extLst>
                  <a:ext uri="{FF2B5EF4-FFF2-40B4-BE49-F238E27FC236}">
                    <a16:creationId xmlns:a16="http://schemas.microsoft.com/office/drawing/2014/main" id="{69DBDBC6-2328-4A9C-9588-9408DE6565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8C2B6699-0617-4694-ACBA-59E632A813B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9093BAFD-CFBC-4AF3-B36F-4C52A360AB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D2CA4F12-C2AD-4BE8-B359-7271311A7D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E6A6B509-22AA-40CC-9B0A-833F7D573F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BF291D43-1F0E-4840-B61E-5CDB5FC57F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35445876-5639-48E3-84AB-C4498A1F7F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13630DED-BF63-4F6D-9DE3-ACCF1B3FB1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ABF15FFB-6FA1-4678-B885-4BC23317A15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33978F4B-E94B-4AFA-969C-3B5A10090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EB66281A-F2C0-4AD9-936C-F2F7E229143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20E84319-BDE2-49D0-A841-58D21498930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5CC3BE99-0A0C-4537-8312-F99F41BA2B0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9FCBAAC8-4A6B-4433-93EF-6EA99B4BBA7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</p:grpSp>
      </p:grpSp>
      <p:sp>
        <p:nvSpPr>
          <p:cNvPr id="23619" name="Rectangle 67">
            <a:extLst>
              <a:ext uri="{FF2B5EF4-FFF2-40B4-BE49-F238E27FC236}">
                <a16:creationId xmlns:a16="http://schemas.microsoft.com/office/drawing/2014/main" id="{47672447-BF81-462B-860A-67A3A6EB4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3620" name="Rectangle 68">
            <a:extLst>
              <a:ext uri="{FF2B5EF4-FFF2-40B4-BE49-F238E27FC236}">
                <a16:creationId xmlns:a16="http://schemas.microsoft.com/office/drawing/2014/main" id="{FC8ADFF9-7E5E-4DC0-B705-83E57FFAC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621" name="Rectangle 69">
            <a:extLst>
              <a:ext uri="{FF2B5EF4-FFF2-40B4-BE49-F238E27FC236}">
                <a16:creationId xmlns:a16="http://schemas.microsoft.com/office/drawing/2014/main" id="{5408EDF0-1537-4415-97C5-A3DFD68A1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2" name="Rectangle 70">
            <a:extLst>
              <a:ext uri="{FF2B5EF4-FFF2-40B4-BE49-F238E27FC236}">
                <a16:creationId xmlns:a16="http://schemas.microsoft.com/office/drawing/2014/main" id="{E667E5D4-96C7-4279-917B-2E00082574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3" name="Rectangle 71">
            <a:extLst>
              <a:ext uri="{FF2B5EF4-FFF2-40B4-BE49-F238E27FC236}">
                <a16:creationId xmlns:a16="http://schemas.microsoft.com/office/drawing/2014/main" id="{55AF8472-CC29-4FF5-92AD-EB784758B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4926245-B754-47ED-8C21-E1CF524623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upload.wikimedia.org/wikipedia/commons/e/ed/Diagramm_slouceniny_CZ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>
            <a:extLst>
              <a:ext uri="{FF2B5EF4-FFF2-40B4-BE49-F238E27FC236}">
                <a16:creationId xmlns:a16="http://schemas.microsoft.com/office/drawing/2014/main" id="{360CFDF9-5B3A-4184-91CE-B240A97AC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Fyzika kondenzovaného stavu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B573962-407C-4F3A-84A0-14A1219E4AB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221163"/>
            <a:ext cx="9144000" cy="2636837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32000"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</a:rPr>
              <a:t>9. prezentace</a:t>
            </a:r>
          </a:p>
        </p:txBody>
      </p:sp>
      <p:pic>
        <p:nvPicPr>
          <p:cNvPr id="4100" name="Picture 4" descr="LogoMFF">
            <a:extLst>
              <a:ext uri="{FF2B5EF4-FFF2-40B4-BE49-F238E27FC236}">
                <a16:creationId xmlns:a16="http://schemas.microsoft.com/office/drawing/2014/main" id="{2B794F0B-505B-4F79-9656-BD474461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30241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32212ADB-343D-4825-B558-7A107744B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20713"/>
            <a:ext cx="6696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01228-8787-4C06-88D9-D65FD996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cs-CZ" sz="3600" dirty="0"/>
              <a:t>Izotopický jev v germaniu</a:t>
            </a:r>
            <a:endParaRPr lang="en-US" sz="36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C3DB625-6DE7-4FCA-99F9-726CBB14E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4214665" cy="4525963"/>
          </a:xfr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8E2037D-16BF-4327-B571-739CBDE04714}"/>
              </a:ext>
            </a:extLst>
          </p:cNvPr>
          <p:cNvCxnSpPr>
            <a:cxnSpLocks/>
          </p:cNvCxnSpPr>
          <p:nvPr/>
        </p:nvCxnSpPr>
        <p:spPr bwMode="auto">
          <a:xfrm flipH="1">
            <a:off x="4355976" y="2564904"/>
            <a:ext cx="16561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5D8460-77DF-496E-B75C-E03A88EF3FD5}"/>
              </a:ext>
            </a:extLst>
          </p:cNvPr>
          <p:cNvSpPr txBox="1"/>
          <p:nvPr/>
        </p:nvSpPr>
        <p:spPr>
          <a:xfrm>
            <a:off x="6030235" y="2364849"/>
            <a:ext cx="129614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96% Ge</a:t>
            </a:r>
            <a:r>
              <a:rPr lang="cs-CZ" baseline="30000" dirty="0">
                <a:solidFill>
                  <a:srgbClr val="FF0000"/>
                </a:solidFill>
              </a:rPr>
              <a:t>74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038C4AE-52AF-4854-91EA-AD5EA11DFFDC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9992" y="3395083"/>
            <a:ext cx="15121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5082BE4-068B-4A2B-953F-1798188535A5}"/>
              </a:ext>
            </a:extLst>
          </p:cNvPr>
          <p:cNvSpPr txBox="1"/>
          <p:nvPr/>
        </p:nvSpPr>
        <p:spPr>
          <a:xfrm>
            <a:off x="6008640" y="3200154"/>
            <a:ext cx="2706017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20% Ge</a:t>
            </a:r>
            <a:r>
              <a:rPr lang="cs-CZ" baseline="30000" dirty="0">
                <a:solidFill>
                  <a:srgbClr val="FF0000"/>
                </a:solidFill>
              </a:rPr>
              <a:t>70</a:t>
            </a:r>
            <a:r>
              <a:rPr lang="cs-CZ" dirty="0">
                <a:solidFill>
                  <a:srgbClr val="FF0000"/>
                </a:solidFill>
              </a:rPr>
              <a:t>, 27% Ge</a:t>
            </a:r>
            <a:r>
              <a:rPr lang="cs-CZ" baseline="30000" dirty="0">
                <a:solidFill>
                  <a:srgbClr val="FF0000"/>
                </a:solidFill>
              </a:rPr>
              <a:t>72</a:t>
            </a:r>
            <a:r>
              <a:rPr lang="cs-CZ" dirty="0">
                <a:solidFill>
                  <a:srgbClr val="FF0000"/>
                </a:solidFill>
              </a:rPr>
              <a:t>,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8% Ge</a:t>
            </a:r>
            <a:r>
              <a:rPr lang="cs-CZ" baseline="30000" dirty="0">
                <a:solidFill>
                  <a:srgbClr val="FF0000"/>
                </a:solidFill>
              </a:rPr>
              <a:t>73</a:t>
            </a:r>
            <a:r>
              <a:rPr lang="cs-CZ" dirty="0">
                <a:solidFill>
                  <a:srgbClr val="FF0000"/>
                </a:solidFill>
              </a:rPr>
              <a:t>, 37% Ge</a:t>
            </a:r>
            <a:r>
              <a:rPr lang="cs-CZ" baseline="30000" dirty="0">
                <a:solidFill>
                  <a:srgbClr val="FF0000"/>
                </a:solidFill>
              </a:rPr>
              <a:t>74</a:t>
            </a:r>
            <a:r>
              <a:rPr lang="cs-CZ" dirty="0">
                <a:solidFill>
                  <a:srgbClr val="FF0000"/>
                </a:solidFill>
              </a:rPr>
              <a:t>,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8% Ge</a:t>
            </a:r>
            <a:r>
              <a:rPr lang="cs-CZ" baseline="30000" dirty="0">
                <a:solidFill>
                  <a:srgbClr val="FF0000"/>
                </a:solidFill>
              </a:rPr>
              <a:t>76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55DA833-B46A-4F38-9BA0-3134A19F3179}"/>
              </a:ext>
            </a:extLst>
          </p:cNvPr>
          <p:cNvSpPr txBox="1"/>
          <p:nvPr/>
        </p:nvSpPr>
        <p:spPr>
          <a:xfrm>
            <a:off x="1479086" y="6113319"/>
            <a:ext cx="428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 err="1"/>
              <a:t>Geballe</a:t>
            </a:r>
            <a:r>
              <a:rPr lang="cs-CZ" sz="1400" b="0" dirty="0"/>
              <a:t> H.H., </a:t>
            </a:r>
            <a:r>
              <a:rPr lang="cs-CZ" sz="1400" b="0" dirty="0" err="1"/>
              <a:t>Hull</a:t>
            </a:r>
            <a:r>
              <a:rPr lang="cs-CZ" sz="1400" b="0" dirty="0"/>
              <a:t> G.W.: </a:t>
            </a:r>
            <a:r>
              <a:rPr lang="cs-CZ" sz="1400" b="0" i="1" dirty="0" err="1"/>
              <a:t>Phys</a:t>
            </a:r>
            <a:r>
              <a:rPr lang="cs-CZ" sz="1400" b="0" i="1" dirty="0"/>
              <a:t>. </a:t>
            </a:r>
            <a:r>
              <a:rPr lang="cs-CZ" sz="1400" b="0" i="1" dirty="0" err="1"/>
              <a:t>Rev</a:t>
            </a:r>
            <a:r>
              <a:rPr lang="cs-CZ" sz="1400" b="0" i="1" dirty="0"/>
              <a:t>.,</a:t>
            </a:r>
            <a:r>
              <a:rPr lang="cs-CZ" sz="1400" b="0" dirty="0"/>
              <a:t> 110 (1958) 73.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79578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E767F-7214-4DD7-AF72-CFBDDA5B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Tepelná vodivost křemenného skla </a:t>
            </a:r>
            <a:br>
              <a:rPr lang="cs-CZ" sz="3200" dirty="0"/>
            </a:br>
            <a:r>
              <a:rPr lang="cs-CZ" sz="3200" dirty="0"/>
              <a:t>a amorfního polystyrenu</a:t>
            </a:r>
            <a:endParaRPr lang="en-US" sz="32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B86B334-9D03-4C48-8373-5D29404E9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333165" cy="406104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EA6B8A0-ED61-44D1-820C-768FC39B6754}"/>
              </a:ext>
            </a:extLst>
          </p:cNvPr>
          <p:cNvSpPr txBox="1"/>
          <p:nvPr/>
        </p:nvSpPr>
        <p:spPr>
          <a:xfrm>
            <a:off x="1475656" y="6165304"/>
            <a:ext cx="634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 err="1"/>
              <a:t>Stephens</a:t>
            </a:r>
            <a:r>
              <a:rPr lang="cs-CZ" sz="1400" b="0" dirty="0"/>
              <a:t> R.B., </a:t>
            </a:r>
            <a:r>
              <a:rPr lang="cs-CZ" sz="1400" b="0" dirty="0" err="1"/>
              <a:t>Cieloszyk</a:t>
            </a:r>
            <a:r>
              <a:rPr lang="cs-CZ" sz="1400" b="0" dirty="0"/>
              <a:t> G.S., </a:t>
            </a:r>
            <a:r>
              <a:rPr lang="cs-CZ" sz="1400" b="0" dirty="0" err="1"/>
              <a:t>Salinger</a:t>
            </a:r>
            <a:r>
              <a:rPr lang="cs-CZ" sz="1400" b="0" dirty="0"/>
              <a:t> G.L.: </a:t>
            </a:r>
            <a:r>
              <a:rPr lang="cs-CZ" sz="1400" b="0" i="1" dirty="0" err="1"/>
              <a:t>Phys</a:t>
            </a:r>
            <a:r>
              <a:rPr lang="cs-CZ" sz="1400" b="0" i="1" dirty="0"/>
              <a:t>. </a:t>
            </a:r>
            <a:r>
              <a:rPr lang="cs-CZ" sz="1400" b="0" i="1" dirty="0" err="1"/>
              <a:t>Letters</a:t>
            </a:r>
            <a:r>
              <a:rPr lang="cs-CZ" sz="1400" b="0" i="1" dirty="0"/>
              <a:t>, </a:t>
            </a:r>
            <a:r>
              <a:rPr lang="cs-CZ" sz="1400" b="0" dirty="0"/>
              <a:t>38 A (1972) 215</a:t>
            </a:r>
            <a:r>
              <a:rPr lang="cs-CZ" sz="1400" b="0" i="1" dirty="0"/>
              <a:t>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63911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ABAF6E8-89EF-4170-8C35-634F17FE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Wiedemannův</a:t>
            </a:r>
            <a:r>
              <a:rPr lang="cs-CZ" sz="3600" dirty="0"/>
              <a:t> – Franzův zákon</a:t>
            </a:r>
            <a:endParaRPr lang="en-US" sz="3600" dirty="0"/>
          </a:p>
        </p:txBody>
      </p:sp>
      <p:sp>
        <p:nvSpPr>
          <p:cNvPr id="6" name="Obdélník: ohnutý roh 5">
            <a:extLst>
              <a:ext uri="{FF2B5EF4-FFF2-40B4-BE49-F238E27FC236}">
                <a16:creationId xmlns:a16="http://schemas.microsoft.com/office/drawing/2014/main" id="{734AB019-7D8A-468D-AEAF-30088EE3DF74}"/>
              </a:ext>
            </a:extLst>
          </p:cNvPr>
          <p:cNvSpPr/>
          <p:nvPr/>
        </p:nvSpPr>
        <p:spPr bwMode="auto">
          <a:xfrm>
            <a:off x="1223628" y="1434406"/>
            <a:ext cx="6696744" cy="1003250"/>
          </a:xfrm>
          <a:prstGeom prst="foldedCorner">
            <a:avLst/>
          </a:prstGeom>
          <a:solidFill>
            <a:schemeClr val="tx1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Při nepříliš nízkých teplotách je u kovů poměr tepelné </a:t>
            </a:r>
            <a:b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a elektrické vodivosti přímo úměrný teplotě, přičemž hodnota koeficientu úměrnosti nezávisí na materiálu.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EC6610D-F6B9-4518-9F53-DEA96E702B7F}"/>
              </a:ext>
            </a:extLst>
          </p:cNvPr>
          <p:cNvSpPr txBox="1"/>
          <p:nvPr/>
        </p:nvSpPr>
        <p:spPr>
          <a:xfrm>
            <a:off x="1223628" y="2852936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tvar z roku 1853: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69687B1-1731-45C9-B75D-44D42FDC4939}"/>
                  </a:ext>
                </a:extLst>
              </p:cNvPr>
              <p:cNvSpPr txBox="1"/>
              <p:nvPr/>
            </p:nvSpPr>
            <p:spPr>
              <a:xfrm>
                <a:off x="3707904" y="2760763"/>
                <a:ext cx="1519519" cy="584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konst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69687B1-1731-45C9-B75D-44D42FDC4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760763"/>
                <a:ext cx="1519519" cy="5844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93BB6E79-6078-49B8-B156-07ED195EBA42}"/>
              </a:ext>
            </a:extLst>
          </p:cNvPr>
          <p:cNvSpPr txBox="1"/>
          <p:nvPr/>
        </p:nvSpPr>
        <p:spPr>
          <a:xfrm>
            <a:off x="1187624" y="3861048"/>
            <a:ext cx="270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Současná podoba: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DCB900B-949C-4E21-9252-B1B85A322CB5}"/>
                  </a:ext>
                </a:extLst>
              </p:cNvPr>
              <p:cNvSpPr txBox="1"/>
              <p:nvPr/>
            </p:nvSpPr>
            <p:spPr>
              <a:xfrm>
                <a:off x="3917987" y="3660137"/>
                <a:ext cx="1998368" cy="760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cs-CZ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b="0" i="0" smtClean="0">
                                              <a:latin typeface="Cambria Math" panose="02040503050406030204" pitchFamily="18" charset="0"/>
                                            </a:rPr>
                                            <m:t>B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cs-CZ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  <m: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DCB900B-949C-4E21-9252-B1B85A322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87" y="3660137"/>
                <a:ext cx="1998368" cy="7602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9708A5D-2AF8-4F9D-8A50-582CAF894026}"/>
                  </a:ext>
                </a:extLst>
              </p:cNvPr>
              <p:cNvSpPr txBox="1"/>
              <p:nvPr/>
            </p:nvSpPr>
            <p:spPr>
              <a:xfrm>
                <a:off x="3944280" y="4600218"/>
                <a:ext cx="855491" cy="584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9708A5D-2AF8-4F9D-8A50-582CAF894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80" y="4600218"/>
                <a:ext cx="855491" cy="584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B17C84F7-FF1E-4C82-A671-3092E7604AD6}"/>
              </a:ext>
            </a:extLst>
          </p:cNvPr>
          <p:cNvSpPr txBox="1"/>
          <p:nvPr/>
        </p:nvSpPr>
        <p:spPr>
          <a:xfrm>
            <a:off x="2339752" y="541793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–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Lorentzovo číslo (= 2,45·10</a:t>
            </a:r>
            <a:r>
              <a:rPr lang="cs-CZ" b="0" baseline="4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-8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K</a:t>
            </a:r>
            <a:r>
              <a:rPr lang="cs-CZ" b="0" baseline="4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-2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b="0" baseline="4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F5FE3B3-2B14-41DA-A161-0D7278267ABA}"/>
              </a:ext>
            </a:extLst>
          </p:cNvPr>
          <p:cNvSpPr txBox="1"/>
          <p:nvPr/>
        </p:nvSpPr>
        <p:spPr>
          <a:xfrm>
            <a:off x="4789572" y="522167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1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41ED4-1FA9-43B8-A3CF-4851FFBC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cs-CZ" sz="3200" b="1" dirty="0"/>
              <a:t>Experimentální hodnoty </a:t>
            </a:r>
            <a:r>
              <a:rPr lang="cs-CZ" sz="3200" b="1" dirty="0" err="1"/>
              <a:t>Lorentzova</a:t>
            </a:r>
            <a:r>
              <a:rPr lang="cs-CZ" sz="3200" b="1" dirty="0"/>
              <a:t> čísla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03CB100-9501-48F6-B034-09D3F9F14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749649"/>
              </p:ext>
            </p:extLst>
          </p:nvPr>
        </p:nvGraphicFramePr>
        <p:xfrm>
          <a:off x="1835150" y="1052513"/>
          <a:ext cx="5329239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cs-CZ" sz="1800" b="0" i="1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L </a:t>
                      </a:r>
                      <a:r>
                        <a:rPr lang="cs-CZ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(10</a:t>
                      </a:r>
                      <a:r>
                        <a:rPr lang="cs-CZ" sz="1800" b="0" i="0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-8</a:t>
                      </a:r>
                      <a:r>
                        <a:rPr lang="cs-CZ" sz="1800" b="0" i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W</a:t>
                      </a:r>
                      <a:r>
                        <a:rPr lang="cs-CZ" sz="1800" b="0" i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K</a:t>
                      </a:r>
                      <a:r>
                        <a:rPr lang="cs-CZ" sz="1800" b="0" i="0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-2</a:t>
                      </a:r>
                      <a:r>
                        <a:rPr lang="cs-CZ" sz="1800" b="0" i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)</a:t>
                      </a:r>
                      <a:endParaRPr lang="cs-CZ" sz="1800" b="0" i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91451" marR="91451" marT="45723" marB="45723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kov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 °C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100 °C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Ag</a:t>
                      </a:r>
                      <a:endParaRPr lang="cs-CZ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2,31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2,37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Au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2,35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2,40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Cd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2,42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2,43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Cu</a:t>
                      </a:r>
                      <a:endParaRPr lang="cs-CZ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2,23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2,33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Ir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2,49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2,49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Mo</a:t>
                      </a:r>
                      <a:endParaRPr lang="cs-CZ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2,61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2,79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Pb</a:t>
                      </a:r>
                      <a:endParaRPr lang="cs-CZ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2,47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2,56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Pt</a:t>
                      </a:r>
                      <a:endParaRPr lang="cs-CZ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2,51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2,60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Sn</a:t>
                      </a:r>
                      <a:endParaRPr lang="cs-CZ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2,52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2,49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W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3,04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3,20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Zn</a:t>
                      </a:r>
                      <a:endParaRPr lang="cs-CZ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2,31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2,33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395" name="Ohnutý roh 4">
            <a:extLst>
              <a:ext uri="{FF2B5EF4-FFF2-40B4-BE49-F238E27FC236}">
                <a16:creationId xmlns:a16="http://schemas.microsoft.com/office/drawing/2014/main" id="{C624E64A-744B-439D-904B-747D48C10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5876925"/>
            <a:ext cx="3024436" cy="792163"/>
          </a:xfrm>
          <a:prstGeom prst="foldedCorner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 dirty="0">
                <a:solidFill>
                  <a:srgbClr val="000000"/>
                </a:solidFill>
              </a:rPr>
              <a:t>teoretická hodnota</a:t>
            </a:r>
            <a:br>
              <a:rPr lang="cs-CZ" altLang="cs-CZ" sz="2000" b="0" dirty="0">
                <a:solidFill>
                  <a:srgbClr val="000000"/>
                </a:solidFill>
              </a:rPr>
            </a:br>
            <a:r>
              <a:rPr lang="cs-CZ" altLang="cs-CZ" sz="2000" b="0" dirty="0">
                <a:solidFill>
                  <a:srgbClr val="000000"/>
                </a:solidFill>
              </a:rPr>
              <a:t>    L = 2,45</a:t>
            </a:r>
            <a:r>
              <a:rPr lang="cs-CZ" altLang="cs-CZ" sz="2000" b="0" dirty="0">
                <a:solidFill>
                  <a:srgbClr val="000000"/>
                </a:solidFill>
                <a:sym typeface="Symbol" panose="05050102010706020507" pitchFamily="18" charset="2"/>
              </a:rPr>
              <a:t>10</a:t>
            </a:r>
            <a:r>
              <a:rPr lang="cs-CZ" altLang="cs-CZ" sz="2000" b="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-8 </a:t>
            </a:r>
            <a:r>
              <a:rPr lang="cs-CZ" altLang="cs-CZ" sz="2000" b="0" dirty="0">
                <a:solidFill>
                  <a:srgbClr val="000000"/>
                </a:solidFill>
                <a:sym typeface="Symbol" panose="05050102010706020507" pitchFamily="18" charset="2"/>
              </a:rPr>
              <a:t>WK</a:t>
            </a:r>
            <a:r>
              <a:rPr lang="cs-CZ" altLang="cs-CZ" sz="2000" b="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-2</a:t>
            </a:r>
            <a:r>
              <a:rPr lang="cs-CZ" altLang="cs-CZ" sz="2000" dirty="0"/>
              <a:t>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6" name="Rectangle 4">
            <a:extLst>
              <a:ext uri="{FF2B5EF4-FFF2-40B4-BE49-F238E27FC236}">
                <a16:creationId xmlns:a16="http://schemas.microsoft.com/office/drawing/2014/main" id="{16969C58-3105-47D9-A435-640936637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Teplotní roztažnost</a:t>
            </a:r>
          </a:p>
        </p:txBody>
      </p:sp>
      <p:graphicFrame>
        <p:nvGraphicFramePr>
          <p:cNvPr id="15364" name="Object 6">
            <a:extLst>
              <a:ext uri="{FF2B5EF4-FFF2-40B4-BE49-F238E27FC236}">
                <a16:creationId xmlns:a16="http://schemas.microsoft.com/office/drawing/2014/main" id="{A933CCD5-97A0-4439-864C-D9C4B65407F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484438" y="4508500"/>
          <a:ext cx="40386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435100" imgH="228600" progId="Equation.3">
                  <p:embed/>
                </p:oleObj>
              </mc:Choice>
              <mc:Fallback>
                <p:oleObj name="Rovnice" r:id="rId2" imgW="14351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508500"/>
                        <a:ext cx="4038600" cy="642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8" descr="pruzina1">
            <a:extLst>
              <a:ext uri="{FF2B5EF4-FFF2-40B4-BE49-F238E27FC236}">
                <a16:creationId xmlns:a16="http://schemas.microsoft.com/office/drawing/2014/main" id="{B35F115C-E31B-447B-8B94-3C82EA59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0" y="2759287"/>
            <a:ext cx="388778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Line 12">
            <a:extLst>
              <a:ext uri="{FF2B5EF4-FFF2-40B4-BE49-F238E27FC236}">
                <a16:creationId xmlns:a16="http://schemas.microsoft.com/office/drawing/2014/main" id="{F9E39EF4-0539-49D5-AA82-B7BE515D6A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3" y="5084763"/>
            <a:ext cx="2016125" cy="649287"/>
          </a:xfrm>
          <a:prstGeom prst="line">
            <a:avLst/>
          </a:prstGeom>
          <a:noFill/>
          <a:ln w="50800">
            <a:solidFill>
              <a:srgbClr val="FFFA3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13">
            <a:extLst>
              <a:ext uri="{FF2B5EF4-FFF2-40B4-BE49-F238E27FC236}">
                <a16:creationId xmlns:a16="http://schemas.microsoft.com/office/drawing/2014/main" id="{100484D0-3F9D-4888-8331-6457E1316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734050"/>
            <a:ext cx="6480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000"/>
          </a:p>
        </p:txBody>
      </p:sp>
      <p:sp>
        <p:nvSpPr>
          <p:cNvPr id="15368" name="Text Box 14">
            <a:extLst>
              <a:ext uri="{FF2B5EF4-FFF2-40B4-BE49-F238E27FC236}">
                <a16:creationId xmlns:a16="http://schemas.microsoft.com/office/drawing/2014/main" id="{9D28A206-2961-487B-AF11-11983BE88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05488"/>
            <a:ext cx="698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FFFF00"/>
                </a:solidFill>
              </a:rPr>
              <a:t>asymetrie vzájemného odpuzování atomů</a:t>
            </a:r>
          </a:p>
        </p:txBody>
      </p:sp>
      <p:sp>
        <p:nvSpPr>
          <p:cNvPr id="15369" name="Line 15">
            <a:extLst>
              <a:ext uri="{FF2B5EF4-FFF2-40B4-BE49-F238E27FC236}">
                <a16:creationId xmlns:a16="http://schemas.microsoft.com/office/drawing/2014/main" id="{BB592505-89EA-4D30-9CB1-3AC22D857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0425" y="5157788"/>
            <a:ext cx="71438" cy="1079500"/>
          </a:xfrm>
          <a:prstGeom prst="line">
            <a:avLst/>
          </a:prstGeom>
          <a:noFill/>
          <a:ln w="50800">
            <a:solidFill>
              <a:srgbClr val="FFFA3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6">
            <a:extLst>
              <a:ext uri="{FF2B5EF4-FFF2-40B4-BE49-F238E27FC236}">
                <a16:creationId xmlns:a16="http://schemas.microsoft.com/office/drawing/2014/main" id="{D152DA5A-0747-4E67-89F2-9600A1A1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237288"/>
            <a:ext cx="5040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FFFF00"/>
                </a:solidFill>
              </a:rPr>
              <a:t>změkčení kmitů při velkých amplitudách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F68875C-D6B5-4E94-919C-1008A717967E}"/>
                  </a:ext>
                </a:extLst>
              </p:cNvPr>
              <p:cNvSpPr txBox="1"/>
              <p:nvPr/>
            </p:nvSpPr>
            <p:spPr>
              <a:xfrm>
                <a:off x="6659613" y="4543884"/>
                <a:ext cx="2231975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num>
                            <m:den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F68875C-D6B5-4E94-919C-1008A7179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613" y="4543884"/>
                <a:ext cx="2231975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2418E254-2290-48E4-8F0B-872BAD7976BB}"/>
              </a:ext>
            </a:extLst>
          </p:cNvPr>
          <p:cNvSpPr txBox="1"/>
          <p:nvPr/>
        </p:nvSpPr>
        <p:spPr>
          <a:xfrm>
            <a:off x="1690986" y="1757991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ym typeface="Symbol" panose="05050102010706020507" pitchFamily="18" charset="2"/>
              </a:rPr>
              <a:t></a:t>
            </a:r>
            <a:r>
              <a:rPr lang="cs-CZ" b="0" dirty="0">
                <a:sym typeface="Symbol" panose="05050102010706020507" pitchFamily="18" charset="2"/>
              </a:rPr>
              <a:t> model klasického anharmonického oscilátoru</a:t>
            </a:r>
            <a:endParaRPr lang="en-US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E6281-34C2-4BB4-B473-1F6CC424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Princip teplotní roztažnosti</a:t>
            </a:r>
            <a:endParaRPr lang="en-US" sz="3600" dirty="0"/>
          </a:p>
        </p:txBody>
      </p:sp>
      <p:pic>
        <p:nvPicPr>
          <p:cNvPr id="12291" name="Zástupný symbol pro obsah 4">
            <a:extLst>
              <a:ext uri="{FF2B5EF4-FFF2-40B4-BE49-F238E27FC236}">
                <a16:creationId xmlns:a16="http://schemas.microsoft.com/office/drawing/2014/main" id="{ABB9A2D6-F94D-4164-A096-E5F5CDB579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9675" y="1417638"/>
            <a:ext cx="4184650" cy="4525962"/>
          </a:xfrm>
        </p:spPr>
      </p:pic>
      <p:sp>
        <p:nvSpPr>
          <p:cNvPr id="12292" name="TextovéPole 5">
            <a:extLst>
              <a:ext uri="{FF2B5EF4-FFF2-40B4-BE49-F238E27FC236}">
                <a16:creationId xmlns:a16="http://schemas.microsoft.com/office/drawing/2014/main" id="{61ABE3F9-7A76-401A-91D2-A9455A9D3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165850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1400" b="0" dirty="0"/>
              <a:t>Obrázek převzat z: Kraus I., Fiala J.:</a:t>
            </a:r>
            <a:r>
              <a:rPr lang="cs-CZ" altLang="cs-CZ" sz="1400" b="0" i="1" dirty="0"/>
              <a:t> Elementární fyzika pevných látek.</a:t>
            </a:r>
            <a:r>
              <a:rPr lang="cs-CZ" altLang="cs-CZ" sz="1400" b="0" dirty="0"/>
              <a:t> ČVUT, Praha 2017.</a:t>
            </a:r>
            <a:endParaRPr lang="en-US" altLang="cs-CZ" sz="1400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B10F9-5F89-4F7D-A495-E7C95CFA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Vliv různých faktorů na teplotní roztažnost</a:t>
            </a:r>
            <a:endParaRPr lang="en-US" sz="3200" dirty="0"/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D8454FBE-BA02-4E80-9F79-7667C7031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868401"/>
              </p:ext>
            </p:extLst>
          </p:nvPr>
        </p:nvGraphicFramePr>
        <p:xfrm>
          <a:off x="531458" y="1628800"/>
          <a:ext cx="4066420" cy="312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2" imgW="5674680" imgH="4388040" progId="SigmaPlotGraphicObject.12">
                  <p:embed/>
                </p:oleObj>
              </mc:Choice>
              <mc:Fallback>
                <p:oleObj name="SPW 13.0 Graph" r:id="rId2" imgW="5674680" imgH="4388040" progId="SigmaPlotGraphicObject.12">
                  <p:embed/>
                  <p:pic>
                    <p:nvPicPr>
                      <p:cNvPr id="225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58" y="1628800"/>
                        <a:ext cx="4066420" cy="3122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890CA270-B23C-4265-AF7B-9B607D9D9412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7344254"/>
              </p:ext>
            </p:extLst>
          </p:nvPr>
        </p:nvGraphicFramePr>
        <p:xfrm>
          <a:off x="4680121" y="1628800"/>
          <a:ext cx="4038600" cy="312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4" imgW="5674680" imgH="4388040" progId="SigmaPlotGraphicObject.12">
                  <p:embed/>
                </p:oleObj>
              </mc:Choice>
              <mc:Fallback>
                <p:oleObj name="SPW 13.0 Graph" r:id="rId4" imgW="5674680" imgH="4388040" progId="SigmaPlotGraphicObject.12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121" y="1628800"/>
                        <a:ext cx="4038600" cy="3122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EEA2DC42-E0A7-4F75-9F65-F49CE36875ED}"/>
              </a:ext>
            </a:extLst>
          </p:cNvPr>
          <p:cNvSpPr txBox="1"/>
          <p:nvPr/>
        </p:nvSpPr>
        <p:spPr>
          <a:xfrm>
            <a:off x="531458" y="558924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Drozd Z., </a:t>
            </a:r>
            <a:r>
              <a:rPr lang="en-US" sz="1200" b="0" dirty="0" err="1"/>
              <a:t>Trojanová</a:t>
            </a:r>
            <a:r>
              <a:rPr lang="en-US" sz="1200" b="0" dirty="0"/>
              <a:t> Z., </a:t>
            </a:r>
            <a:r>
              <a:rPr lang="en-US" sz="1200" b="0" dirty="0" err="1"/>
              <a:t>Arlic</a:t>
            </a:r>
            <a:r>
              <a:rPr lang="en-US" sz="1200" b="0" dirty="0"/>
              <a:t> U., </a:t>
            </a:r>
            <a:r>
              <a:rPr lang="en-US" sz="1200" b="0" dirty="0" err="1"/>
              <a:t>Kasakewitsch</a:t>
            </a:r>
            <a:r>
              <a:rPr lang="en-US" sz="1200" b="0" dirty="0"/>
              <a:t> A., Dash K.:</a:t>
            </a:r>
            <a:r>
              <a:rPr lang="en-US" sz="1200" b="0" i="1" dirty="0"/>
              <a:t> Effect of hexagonal boron nitride and graphite nanoparticles on the mechanical and physical properties of magnesium.</a:t>
            </a:r>
            <a:r>
              <a:rPr lang="en-US" sz="1200" b="0" dirty="0"/>
              <a:t> IOP Conf. Series: Materials Science and engineering 219 (2017) 012017.</a:t>
            </a:r>
            <a:endParaRPr lang="cs-CZ" sz="12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7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87000-57C0-48E4-9B5C-69B0B102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Anizotropie teplotní roztažnosti </a:t>
            </a:r>
            <a:br>
              <a:rPr lang="cs-CZ" sz="3200" dirty="0"/>
            </a:br>
            <a:r>
              <a:rPr lang="cs-CZ" sz="3200" dirty="0"/>
              <a:t>ve válcovaném plechu (AZ31)</a:t>
            </a:r>
            <a:endParaRPr lang="en-US" sz="3200" dirty="0"/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4CD21F1C-01C5-4162-BD09-DD03D0C1D355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1817056"/>
              </p:ext>
            </p:extLst>
          </p:nvPr>
        </p:nvGraphicFramePr>
        <p:xfrm>
          <a:off x="860685" y="1628800"/>
          <a:ext cx="3630704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2" imgW="5677200" imgH="4390920" progId="SigmaPlotGraphicObject.12">
                  <p:embed/>
                </p:oleObj>
              </mc:Choice>
              <mc:Fallback>
                <p:oleObj name="SPW 13.0 Graph" r:id="rId2" imgW="5677200" imgH="4390920" progId="SigmaPlotGraphicObject.12">
                  <p:embed/>
                  <p:pic>
                    <p:nvPicPr>
                      <p:cNvPr id="563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685" y="1628800"/>
                        <a:ext cx="3630704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0C09DF77-59D1-4415-8956-22BC8EDCF76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9602370"/>
              </p:ext>
            </p:extLst>
          </p:nvPr>
        </p:nvGraphicFramePr>
        <p:xfrm>
          <a:off x="4629818" y="1628800"/>
          <a:ext cx="3630704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4" imgW="5677200" imgH="4390920" progId="SigmaPlotGraphicObject.12">
                  <p:embed/>
                </p:oleObj>
              </mc:Choice>
              <mc:Fallback>
                <p:oleObj name="SPW 13.0 Graph" r:id="rId4" imgW="5677200" imgH="4390920" progId="SigmaPlotGraphicObject.12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818" y="1628800"/>
                        <a:ext cx="3630704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Zástupný symbol pro obsah 3" descr="ARB-princip.jpg">
            <a:extLst>
              <a:ext uri="{FF2B5EF4-FFF2-40B4-BE49-F238E27FC236}">
                <a16:creationId xmlns:a16="http://schemas.microsoft.com/office/drawing/2014/main" id="{45FA08C9-1EA2-4E1B-91B1-4EB5375B50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43908" y="4536160"/>
            <a:ext cx="1656184" cy="161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0E6E476-7D89-437C-8458-7B3197703FD8}"/>
              </a:ext>
            </a:extLst>
          </p:cNvPr>
          <p:cNvSpPr txBox="1"/>
          <p:nvPr/>
        </p:nvSpPr>
        <p:spPr>
          <a:xfrm>
            <a:off x="354360" y="6211669"/>
            <a:ext cx="84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/>
              <a:t>Drozd Z., Trojanová Z., </a:t>
            </a:r>
            <a:r>
              <a:rPr lang="cs-CZ" sz="1200" b="0" dirty="0" err="1"/>
              <a:t>Halmešová</a:t>
            </a:r>
            <a:r>
              <a:rPr lang="cs-CZ" sz="1200" b="0" dirty="0"/>
              <a:t> K., </a:t>
            </a:r>
            <a:r>
              <a:rPr lang="cs-CZ" sz="1200" b="0" dirty="0" err="1"/>
              <a:t>Džugan</a:t>
            </a:r>
            <a:r>
              <a:rPr lang="cs-CZ" sz="1200" b="0" dirty="0"/>
              <a:t> J., Lukáč P.: </a:t>
            </a:r>
            <a:r>
              <a:rPr lang="en-GB" sz="1200" b="0" i="1" dirty="0"/>
              <a:t>Anisotropy of thermal expansion in an AZ31 Magnesium Alloy Subjected to the Accumulative Roll Bonding</a:t>
            </a:r>
            <a:r>
              <a:rPr lang="cs-CZ" sz="1200" b="0" i="1" dirty="0"/>
              <a:t>. </a:t>
            </a:r>
            <a:r>
              <a:rPr lang="cs-CZ" sz="1200" b="0" dirty="0"/>
              <a:t>Acta </a:t>
            </a:r>
            <a:r>
              <a:rPr lang="cs-CZ" sz="1200" b="0" dirty="0" err="1"/>
              <a:t>Phys</a:t>
            </a:r>
            <a:r>
              <a:rPr lang="cs-CZ" sz="1200" b="0" dirty="0"/>
              <a:t>. Pol. 134, No.3 (2018) 820-823.</a:t>
            </a:r>
            <a:endParaRPr lang="cs-CZ" sz="1200" b="0" i="1" dirty="0"/>
          </a:p>
          <a:p>
            <a:endParaRPr lang="en-US" sz="12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8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extLst>
              <a:ext uri="{FF2B5EF4-FFF2-40B4-BE49-F238E27FC236}">
                <a16:creationId xmlns:a16="http://schemas.microsoft.com/office/drawing/2014/main" id="{6A0C1C68-683E-B7F1-8C0C-91CA0FC99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01" y="1772816"/>
            <a:ext cx="2403475" cy="792088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cs-CZ" sz="3200" b="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zlato-měď</a:t>
            </a:r>
          </a:p>
        </p:txBody>
      </p:sp>
      <p:pic>
        <p:nvPicPr>
          <p:cNvPr id="18436" name="Picture 4" descr="C:\Documents and Settings\Zdenek\Dokumenty\Obrázky\Zlato%20-%20kovceg.jpg">
            <a:extLst>
              <a:ext uri="{FF2B5EF4-FFF2-40B4-BE49-F238E27FC236}">
                <a16:creationId xmlns:a16="http://schemas.microsoft.com/office/drawing/2014/main" id="{330950EB-7564-7D7C-EC65-2AF1AC77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772816"/>
            <a:ext cx="2217738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Documents and Settings\Zdenek\Dokumenty\Obrázky\zlato-XL.jpg">
            <a:extLst>
              <a:ext uri="{FF2B5EF4-FFF2-40B4-BE49-F238E27FC236}">
                <a16:creationId xmlns:a16="http://schemas.microsoft.com/office/drawing/2014/main" id="{567B13B5-70A5-C550-95A6-863C3B2D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78" y="3006396"/>
            <a:ext cx="3136243" cy="208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:\Documents and Settings\Zdenek\Dokumenty\Obrázky\carlklen.jpg">
            <a:extLst>
              <a:ext uri="{FF2B5EF4-FFF2-40B4-BE49-F238E27FC236}">
                <a16:creationId xmlns:a16="http://schemas.microsoft.com/office/drawing/2014/main" id="{25E28954-44F7-0731-5536-0CED24E1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1" y="1772816"/>
            <a:ext cx="2292047" cy="27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BF00BF5-9093-8071-18FF-9245EAE1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r>
              <a:rPr lang="cs-CZ" sz="4000" dirty="0"/>
              <a:t>Slitiny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841B33C7-21C6-A2B6-F99F-B748176AA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993900"/>
            <a:ext cx="6048672" cy="2883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latin typeface="Arial" charset="0"/>
              </a:rPr>
              <a:t>                           </a:t>
            </a:r>
            <a:r>
              <a:rPr lang="cs-CZ" sz="2200" dirty="0" err="1">
                <a:solidFill>
                  <a:srgbClr val="C00000"/>
                </a:solidFill>
                <a:latin typeface="Arial" charset="0"/>
              </a:rPr>
              <a:t>Cu</a:t>
            </a:r>
            <a:r>
              <a:rPr lang="cs-CZ" dirty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+ Zn  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 pitchFamily="18" charset="2"/>
              </a:rPr>
              <a:t> 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mosazi</a:t>
            </a:r>
          </a:p>
          <a:p>
            <a:pPr>
              <a:spcBef>
                <a:spcPct val="15000"/>
              </a:spcBef>
              <a:defRPr/>
            </a:pP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                                 + Ni  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 pitchFamily="18" charset="2"/>
              </a:rPr>
              <a:t> 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mědi-nikly</a:t>
            </a:r>
            <a:b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</a:br>
            <a:r>
              <a:rPr lang="cs-CZ" sz="2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bronzy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(</a:t>
            </a:r>
            <a:r>
              <a:rPr lang="cs-CZ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Cu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+ </a:t>
            </a:r>
            <a:r>
              <a:rPr lang="cs-CZ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Sn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- doba bronzová)</a:t>
            </a:r>
          </a:p>
          <a:p>
            <a:pPr>
              <a:spcBef>
                <a:spcPct val="30000"/>
              </a:spcBef>
              <a:defRPr/>
            </a:pP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	      + P, + </a:t>
            </a:r>
            <a:r>
              <a:rPr lang="cs-CZ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Al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, + Si, + </a:t>
            </a:r>
            <a:r>
              <a:rPr lang="cs-CZ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Pb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, ...       </a:t>
            </a:r>
          </a:p>
          <a:p>
            <a:pPr>
              <a:spcBef>
                <a:spcPct val="30000"/>
              </a:spcBef>
              <a:defRPr/>
            </a:pPr>
            <a:r>
              <a:rPr lang="cs-CZ" sz="2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červený bronz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(tzv. </a:t>
            </a:r>
            <a:r>
              <a:rPr lang="cs-CZ" i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umělecký bronz)</a:t>
            </a:r>
            <a:br>
              <a:rPr lang="cs-CZ" i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</a:br>
            <a:r>
              <a:rPr lang="cs-CZ" i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              </a:t>
            </a:r>
            <a:r>
              <a:rPr lang="cs-CZ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Cu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+ </a:t>
            </a:r>
            <a:r>
              <a:rPr lang="cs-CZ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Sn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+ </a:t>
            </a:r>
            <a:r>
              <a:rPr lang="cs-CZ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Zn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+ </a:t>
            </a:r>
            <a:r>
              <a:rPr lang="cs-CZ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Pb</a:t>
            </a:r>
            <a:endParaRPr lang="cs-CZ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              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 pitchFamily="18" charset="2"/>
              </a:rPr>
              <a:t>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sochy, zvony, </a:t>
            </a:r>
            <a:r>
              <a:rPr lang="cs-CZ" i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zpívající fontána</a:t>
            </a:r>
            <a:r>
              <a:rPr lang="cs-CZ" dirty="0">
                <a:solidFill>
                  <a:schemeClr val="bg2"/>
                </a:solidFill>
                <a:latin typeface="Arial" charset="0"/>
              </a:rPr>
              <a:t>  </a:t>
            </a:r>
            <a:endParaRPr lang="cs-CZ" sz="2000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19459" name="Picture 8">
            <a:extLst>
              <a:ext uri="{FF2B5EF4-FFF2-40B4-BE49-F238E27FC236}">
                <a16:creationId xmlns:a16="http://schemas.microsoft.com/office/drawing/2014/main" id="{EBEFD985-B5F2-2154-5493-052AB2AD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1072" y="1993900"/>
            <a:ext cx="2165728" cy="28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86039A-D4A9-6906-1E4F-3BF4A845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18939"/>
          </a:xfrm>
        </p:spPr>
        <p:txBody>
          <a:bodyPr/>
          <a:lstStyle/>
          <a:p>
            <a:r>
              <a:rPr lang="cs-CZ" sz="4000" dirty="0"/>
              <a:t>Slitiny mědi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7978DFE2-6E32-42BA-A710-0791E8EC5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Teplotní vodivost a roztažnost</a:t>
            </a:r>
          </a:p>
        </p:txBody>
      </p:sp>
      <p:sp>
        <p:nvSpPr>
          <p:cNvPr id="604164" name="Rectangle 4">
            <a:extLst>
              <a:ext uri="{FF2B5EF4-FFF2-40B4-BE49-F238E27FC236}">
                <a16:creationId xmlns:a16="http://schemas.microsoft.com/office/drawing/2014/main" id="{A581DB17-D67C-4E5E-A520-D0CBE127F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3959225"/>
          </a:xfrm>
          <a:solidFill>
            <a:srgbClr val="2435B2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cs-CZ" dirty="0"/>
              <a:t>Idealizovaná teorie kmitů mříže</a:t>
            </a:r>
            <a:br>
              <a:rPr lang="cs-CZ" dirty="0"/>
            </a:br>
            <a:r>
              <a:rPr lang="cs-CZ" sz="2400" dirty="0"/>
              <a:t>(omezení se na kvadratické členy rozvoje </a:t>
            </a:r>
            <a:r>
              <a:rPr lang="cs-CZ" sz="2400" i="1" dirty="0"/>
              <a:t>E</a:t>
            </a:r>
            <a:r>
              <a:rPr lang="cs-CZ" sz="2400" baseline="-25000" dirty="0"/>
              <a:t>P</a:t>
            </a:r>
            <a:r>
              <a:rPr lang="cs-CZ" sz="2400" dirty="0"/>
              <a:t>) </a:t>
            </a:r>
            <a:r>
              <a:rPr lang="cs-CZ" sz="2400" dirty="0">
                <a:sym typeface="Symbol" pitchFamily="18" charset="2"/>
              </a:rPr>
              <a:t></a:t>
            </a:r>
            <a:br>
              <a:rPr lang="cs-CZ" sz="2400" dirty="0">
                <a:sym typeface="Symbol" pitchFamily="18" charset="2"/>
              </a:rPr>
            </a:br>
            <a:r>
              <a:rPr lang="cs-CZ" sz="2400" dirty="0">
                <a:sym typeface="Symbol" pitchFamily="18" charset="2"/>
              </a:rPr>
              <a:t>  - neexistuje tepelná roztažnost</a:t>
            </a:r>
            <a:br>
              <a:rPr lang="cs-CZ" sz="2400" dirty="0">
                <a:sym typeface="Symbol" pitchFamily="18" charset="2"/>
              </a:rPr>
            </a:br>
            <a:r>
              <a:rPr lang="cs-CZ" sz="2400" dirty="0">
                <a:sym typeface="Symbol" pitchFamily="18" charset="2"/>
              </a:rPr>
              <a:t>  - adiabat. a izotermické elastické konstanty jsou stejné</a:t>
            </a:r>
            <a:br>
              <a:rPr lang="cs-CZ" sz="2400" dirty="0"/>
            </a:br>
            <a:r>
              <a:rPr lang="cs-CZ" sz="2400" dirty="0"/>
              <a:t>  - elastické konstanty nezávisí na </a:t>
            </a:r>
            <a:r>
              <a:rPr lang="cs-CZ" sz="2400" i="1" dirty="0"/>
              <a:t>p</a:t>
            </a:r>
            <a:r>
              <a:rPr lang="cs-CZ" sz="2400" dirty="0"/>
              <a:t>, </a:t>
            </a:r>
            <a:r>
              <a:rPr lang="cs-CZ" sz="2400" i="1" dirty="0"/>
              <a:t>T</a:t>
            </a:r>
            <a:br>
              <a:rPr lang="cs-CZ" sz="2400" dirty="0"/>
            </a:br>
            <a:r>
              <a:rPr lang="cs-CZ" sz="2400" dirty="0"/>
              <a:t>  - měrné teplo při vysokých teplotách je konstantní</a:t>
            </a:r>
            <a:br>
              <a:rPr lang="cs-CZ" sz="2400" dirty="0"/>
            </a:br>
            <a:r>
              <a:rPr lang="cs-CZ" sz="2400" dirty="0"/>
              <a:t>  - mřížkové vlny navzájem neinteragují. Jednotlivé vlny</a:t>
            </a:r>
            <a:br>
              <a:rPr lang="cs-CZ" sz="2400" dirty="0"/>
            </a:br>
            <a:r>
              <a:rPr lang="cs-CZ" sz="2400" dirty="0"/>
              <a:t>    se nerozpadají a nemění s časem svůj tvar.</a:t>
            </a:r>
            <a:endParaRPr lang="cs-CZ" dirty="0"/>
          </a:p>
        </p:txBody>
      </p:sp>
      <p:sp>
        <p:nvSpPr>
          <p:cNvPr id="11268" name="AutoShape 5">
            <a:extLst>
              <a:ext uri="{FF2B5EF4-FFF2-40B4-BE49-F238E27FC236}">
                <a16:creationId xmlns:a16="http://schemas.microsoft.com/office/drawing/2014/main" id="{85607FA3-C333-4DCA-9D16-9F58C04E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445125"/>
            <a:ext cx="5975350" cy="720725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nic z toho ve skutečných krystalech neplatí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52DAA758-86CB-7395-8B53-1AFF92AB4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7" y="2028825"/>
            <a:ext cx="7058025" cy="2800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cs-CZ" sz="2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 </a:t>
            </a:r>
            <a:r>
              <a:rPr lang="cs-CZ" sz="32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větší mechanická pevnost</a:t>
            </a:r>
          </a:p>
          <a:p>
            <a:pPr>
              <a:spcBef>
                <a:spcPct val="5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cs-CZ" sz="32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 lepší slévárenské vlastnosti</a:t>
            </a:r>
          </a:p>
          <a:p>
            <a:pPr>
              <a:spcBef>
                <a:spcPct val="5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cs-CZ" sz="320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cs-CZ" sz="32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větší tvrdost</a:t>
            </a:r>
          </a:p>
          <a:p>
            <a:pPr>
              <a:spcBef>
                <a:spcPct val="5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cs-CZ" sz="32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 lepší tvarovatelnost za studena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141088-318C-E934-DAA0-D5E3C725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39825"/>
          </a:xfrm>
        </p:spPr>
        <p:txBody>
          <a:bodyPr/>
          <a:lstStyle/>
          <a:p>
            <a:r>
              <a:rPr lang="cs-CZ" sz="4000"/>
              <a:t>Proč slitiny a ne čisté kovy?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>
            <a:extLst>
              <a:ext uri="{FF2B5EF4-FFF2-40B4-BE49-F238E27FC236}">
                <a16:creationId xmlns:a16="http://schemas.microsoft.com/office/drawing/2014/main" id="{67A640D3-DE85-F8CD-4386-9C35DACAD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184" y="1844824"/>
            <a:ext cx="5544616" cy="34163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rgbClr val="C00000"/>
                </a:solidFill>
                <a:latin typeface="Arial" charset="0"/>
              </a:rPr>
              <a:t>dřívější haléřové mince</a:t>
            </a: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- hliník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rgbClr val="C00000"/>
                </a:solidFill>
                <a:latin typeface="Arial" charset="0"/>
              </a:rPr>
              <a:t>ostatní</a:t>
            </a: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- </a:t>
            </a: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ocelový kotouček pokrytý: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1, 2, 5 Kč  - niklem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10 Kč  - mědí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20 Kč - mosazí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50 Kč - ocelové jádro, </a:t>
            </a:r>
            <a:br>
              <a:rPr lang="cs-CZ" sz="1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</a:b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            </a:t>
            </a: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střed </a:t>
            </a: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mosaz</a:t>
            </a: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, obvod měď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rgbClr val="C00000"/>
                </a:solidFill>
                <a:latin typeface="Arial" charset="0"/>
              </a:rPr>
              <a:t>1 Kčs  </a:t>
            </a:r>
            <a:r>
              <a:rPr lang="cs-CZ" sz="1800" i="1" dirty="0">
                <a:solidFill>
                  <a:srgbClr val="C00000"/>
                </a:solidFill>
                <a:latin typeface="Arial" charset="0"/>
              </a:rPr>
              <a:t>(2.9.1957 - 30.9.1993)</a:t>
            </a:r>
            <a:b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</a:b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           </a:t>
            </a:r>
            <a:r>
              <a:rPr lang="cs-CZ" sz="1800" b="0" dirty="0">
                <a:solidFill>
                  <a:srgbClr val="C00000"/>
                </a:solidFill>
                <a:latin typeface="Arial" charset="0"/>
                <a:sym typeface="Symbol" panose="05050102010706020507" pitchFamily="18" charset="2"/>
              </a:rPr>
              <a:t></a:t>
            </a: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Arial" charset="0"/>
              </a:rPr>
              <a:t>bronz </a:t>
            </a:r>
            <a:r>
              <a:rPr lang="cs-CZ" sz="1800" dirty="0" err="1">
                <a:solidFill>
                  <a:srgbClr val="C00000"/>
                </a:solidFill>
                <a:latin typeface="Arial" charset="0"/>
              </a:rPr>
              <a:t>Cu</a:t>
            </a:r>
            <a:r>
              <a:rPr lang="cs-CZ" sz="1800" dirty="0">
                <a:solidFill>
                  <a:srgbClr val="C00000"/>
                </a:solidFill>
                <a:latin typeface="Arial" charset="0"/>
              </a:rPr>
              <a:t>-Al-</a:t>
            </a:r>
            <a:r>
              <a:rPr lang="cs-CZ" sz="1800" dirty="0" err="1">
                <a:solidFill>
                  <a:srgbClr val="C00000"/>
                </a:solidFill>
                <a:latin typeface="Arial" charset="0"/>
              </a:rPr>
              <a:t>Mn</a:t>
            </a:r>
            <a:r>
              <a:rPr lang="cs-CZ" sz="1800" dirty="0">
                <a:solidFill>
                  <a:srgbClr val="C00000"/>
                </a:solidFill>
                <a:latin typeface="Arial" charset="0"/>
              </a:rPr>
              <a:t> (91:9:1)  </a:t>
            </a:r>
          </a:p>
        </p:txBody>
      </p:sp>
      <p:pic>
        <p:nvPicPr>
          <p:cNvPr id="21507" name="Picture 7" descr="C:\Documents and Settings\Vlastník\Dokumenty\Obrázky\mince_main_c.jpeg">
            <a:extLst>
              <a:ext uri="{FF2B5EF4-FFF2-40B4-BE49-F238E27FC236}">
                <a16:creationId xmlns:a16="http://schemas.microsoft.com/office/drawing/2014/main" id="{412D7233-BBF5-94DF-F7D2-F0199A08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5" y="1844824"/>
            <a:ext cx="258286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DC7CBC2-A502-D9EC-84E6-AA30735B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81"/>
            <a:ext cx="8229600" cy="918939"/>
          </a:xfrm>
        </p:spPr>
        <p:txBody>
          <a:bodyPr/>
          <a:lstStyle/>
          <a:p>
            <a:r>
              <a:rPr lang="cs-CZ" sz="4000" dirty="0"/>
              <a:t>Mince</a:t>
            </a:r>
            <a:endParaRPr lang="en-US" sz="40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8BB9DE0-D8D9-FF75-BDA4-9DFA41BF4833}"/>
              </a:ext>
            </a:extLst>
          </p:cNvPr>
          <p:cNvSpPr/>
          <p:nvPr/>
        </p:nvSpPr>
        <p:spPr bwMode="auto">
          <a:xfrm>
            <a:off x="382045" y="2204864"/>
            <a:ext cx="805579" cy="2880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Obrázek 4" descr="Obsah obrázku mince, líc, bronz, Artefakt&#10;&#10;Popis byl vytvořen automaticky">
            <a:extLst>
              <a:ext uri="{FF2B5EF4-FFF2-40B4-BE49-F238E27FC236}">
                <a16:creationId xmlns:a16="http://schemas.microsoft.com/office/drawing/2014/main" id="{D2FF1FAC-6705-E7AA-7697-A39F81848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6852"/>
            <a:ext cx="730424" cy="7348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FFA51C5A-E6B1-4343-AA91-7434EC950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132856"/>
            <a:ext cx="8424738" cy="28218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Clr>
                <a:srgbClr val="00497A"/>
              </a:buClr>
              <a:buSzTx/>
            </a:pPr>
            <a:r>
              <a:rPr lang="cs-CZ" altLang="cs-CZ" dirty="0">
                <a:solidFill>
                  <a:schemeClr val="bg2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dirty="0">
                <a:solidFill>
                  <a:srgbClr val="2232A6"/>
                </a:solidFill>
                <a:latin typeface="Times New Roman" panose="02020603050405020304" pitchFamily="18" charset="0"/>
              </a:rPr>
              <a:t>směs krystalů obou čistých prvků</a:t>
            </a:r>
          </a:p>
          <a:p>
            <a:pPr marL="457200" indent="-457200">
              <a:spcBef>
                <a:spcPct val="50000"/>
              </a:spcBef>
              <a:buClrTx/>
              <a:buSzTx/>
            </a:pPr>
            <a:r>
              <a:rPr lang="cs-CZ" altLang="cs-CZ" dirty="0">
                <a:solidFill>
                  <a:srgbClr val="2232A6"/>
                </a:solidFill>
                <a:latin typeface="Times New Roman" panose="02020603050405020304" pitchFamily="18" charset="0"/>
              </a:rPr>
              <a:t>  směs krystalů tuhých roztoků obou prvků</a:t>
            </a:r>
          </a:p>
          <a:p>
            <a:pPr marL="457200" indent="-457200">
              <a:spcBef>
                <a:spcPct val="50000"/>
              </a:spcBef>
              <a:buClrTx/>
              <a:buSzTx/>
            </a:pPr>
            <a:r>
              <a:rPr lang="cs-CZ" altLang="cs-CZ" dirty="0">
                <a:solidFill>
                  <a:srgbClr val="2232A6"/>
                </a:solidFill>
                <a:latin typeface="Times New Roman" panose="02020603050405020304" pitchFamily="18" charset="0"/>
              </a:rPr>
              <a:t>  tuhý roztok obou prvků</a:t>
            </a:r>
          </a:p>
          <a:p>
            <a:pPr marL="457200" indent="-457200">
              <a:spcBef>
                <a:spcPct val="50000"/>
              </a:spcBef>
              <a:buClrTx/>
              <a:buSzTx/>
            </a:pPr>
            <a:r>
              <a:rPr lang="cs-CZ" altLang="cs-CZ" dirty="0">
                <a:solidFill>
                  <a:srgbClr val="2232A6"/>
                </a:solidFill>
                <a:latin typeface="Times New Roman" panose="02020603050405020304" pitchFamily="18" charset="0"/>
              </a:rPr>
              <a:t>  krystaly sloučenin obou prvků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1B9FAA-AB18-4EF8-BAC0-32533239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Typy binárních slitin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249F5AA-C0CA-AF23-D2A1-9424D722F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sz="4000" dirty="0">
                <a:effectLst/>
              </a:rPr>
              <a:t>Fázový diagram</a:t>
            </a:r>
          </a:p>
        </p:txBody>
      </p:sp>
      <p:pic>
        <p:nvPicPr>
          <p:cNvPr id="7171" name="Picture 3" descr="P-T_diagram_2">
            <a:extLst>
              <a:ext uri="{FF2B5EF4-FFF2-40B4-BE49-F238E27FC236}">
                <a16:creationId xmlns:a16="http://schemas.microsoft.com/office/drawing/2014/main" id="{36D6098D-0182-A7CC-9B3E-27D3611B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631950"/>
            <a:ext cx="449421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ED3E20CD-D1DA-A1C8-B077-73F6061B3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557338"/>
            <a:ext cx="28432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cs-CZ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– křivka tuhnutí  </a:t>
            </a:r>
            <a:br>
              <a:rPr lang="cs-CZ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cs-CZ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(tání)</a:t>
            </a:r>
            <a:br>
              <a:rPr lang="cs-CZ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cs-CZ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 – křivka kapalnění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 – křivka sublimace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60" name="Text Box 12">
                <a:extLst>
                  <a:ext uri="{FF2B5EF4-FFF2-40B4-BE49-F238E27FC236}">
                    <a16:creationId xmlns:a16="http://schemas.microsoft.com/office/drawing/2014/main" id="{F9643567-FE54-89BB-4925-E8521F8030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2043" y="3989387"/>
                <a:ext cx="3097212" cy="1311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2000" b="0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  <a:r>
                  <a:rPr lang="cs-CZ" sz="2000" b="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– počet stupňů volnosti</a:t>
                </a:r>
              </a:p>
              <a:p>
                <a:pPr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cs-CZ" sz="2000" b="0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  <a:r>
                  <a:rPr lang="cs-CZ" sz="2000" b="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– počet fází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cs-CZ" sz="2000" b="0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k </a:t>
                </a:r>
                <a:r>
                  <a:rPr lang="cs-CZ" sz="2000" b="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– počet složek</a:t>
                </a:r>
                <a:endParaRPr lang="cs-CZ" sz="2000" b="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3260" name="Text Box 12">
                <a:extLst>
                  <a:ext uri="{FF2B5EF4-FFF2-40B4-BE49-F238E27FC236}">
                    <a16:creationId xmlns:a16="http://schemas.microsoft.com/office/drawing/2014/main" id="{F9643567-FE54-89BB-4925-E8521F803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2043" y="3989387"/>
                <a:ext cx="3097212" cy="1311275"/>
              </a:xfrm>
              <a:prstGeom prst="rect">
                <a:avLst/>
              </a:prstGeom>
              <a:blipFill>
                <a:blip r:embed="rId3"/>
                <a:stretch>
                  <a:fillRect l="-2165" t="-2315" r="-197" b="-1064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5918787-BC33-7AED-7391-5701984314AD}"/>
                  </a:ext>
                </a:extLst>
              </p:cNvPr>
              <p:cNvSpPr txBox="1"/>
              <p:nvPr/>
            </p:nvSpPr>
            <p:spPr>
              <a:xfrm>
                <a:off x="5992043" y="3506271"/>
                <a:ext cx="20319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24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24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+2−</m:t>
                      </m:r>
                      <m:r>
                        <a:rPr lang="cs-CZ" sz="24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b="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5918787-BC33-7AED-7391-570198431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43" y="3506271"/>
                <a:ext cx="2031999" cy="369332"/>
              </a:xfrm>
              <a:prstGeom prst="rect">
                <a:avLst/>
              </a:prstGeom>
              <a:blipFill>
                <a:blip r:embed="rId4"/>
                <a:stretch>
                  <a:fillRect r="-3003" b="-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31EE6F5C-47A0-EB4A-E5CF-B847DA75339C}"/>
              </a:ext>
            </a:extLst>
          </p:cNvPr>
          <p:cNvSpPr txBox="1"/>
          <p:nvPr/>
        </p:nvSpPr>
        <p:spPr>
          <a:xfrm>
            <a:off x="6015065" y="5549870"/>
            <a:ext cx="261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dvě složky: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B192A94-A4FA-D056-F6BF-5ECBBAFC2BA1}"/>
                  </a:ext>
                </a:extLst>
              </p:cNvPr>
              <p:cNvSpPr txBox="1"/>
              <p:nvPr/>
            </p:nvSpPr>
            <p:spPr>
              <a:xfrm>
                <a:off x="5707614" y="5964717"/>
                <a:ext cx="20319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24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cs-CZ" sz="24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b="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B192A94-A4FA-D056-F6BF-5ECBBAFC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14" y="5964717"/>
                <a:ext cx="2031999" cy="369332"/>
              </a:xfrm>
              <a:prstGeom prst="rect">
                <a:avLst/>
              </a:prstGeom>
              <a:blipFill>
                <a:blip r:embed="rId5"/>
                <a:stretch>
                  <a:fillRect b="-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41ABA9F-8E7A-B9A7-CEE8-D90E2B8C718C}"/>
              </a:ext>
            </a:extLst>
          </p:cNvPr>
          <p:cNvCxnSpPr>
            <a:cxnSpLocks/>
          </p:cNvCxnSpPr>
          <p:nvPr/>
        </p:nvCxnSpPr>
        <p:spPr bwMode="auto">
          <a:xfrm>
            <a:off x="5992043" y="5445224"/>
            <a:ext cx="29004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2F914-9E29-437F-4511-417AF68C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dirty="0"/>
              <a:t> Fázový diagram v reprezentaci </a:t>
            </a:r>
            <a:r>
              <a:rPr lang="cs-CZ" sz="4000" i="1" dirty="0"/>
              <a:t>T</a:t>
            </a:r>
            <a:r>
              <a:rPr lang="cs-CZ" sz="4000" dirty="0"/>
              <a:t>-</a:t>
            </a:r>
            <a:r>
              <a:rPr lang="cs-CZ" sz="4000" i="1" dirty="0">
                <a:sym typeface="Symbol"/>
              </a:rPr>
              <a:t></a:t>
            </a:r>
            <a:endParaRPr lang="cs-CZ" sz="4000" dirty="0"/>
          </a:p>
        </p:txBody>
      </p:sp>
      <p:pic>
        <p:nvPicPr>
          <p:cNvPr id="8195" name="Zástupný symbol pro obsah 3" descr="450px-Rho_T.png">
            <a:extLst>
              <a:ext uri="{FF2B5EF4-FFF2-40B4-BE49-F238E27FC236}">
                <a16:creationId xmlns:a16="http://schemas.microsoft.com/office/drawing/2014/main" id="{534C74A2-B280-42B7-14F7-06C5852D0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3213" y="1570038"/>
            <a:ext cx="5926137" cy="45323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840CAAA-1B1C-020C-DFB8-571FFBAD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403225"/>
            <a:ext cx="8507412" cy="836613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</a:rPr>
              <a:t>Složky dokonale rozpustné v tekutém i tuhém stavu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23" name="Picture 3" descr="binsyst_1">
            <a:extLst>
              <a:ext uri="{FF2B5EF4-FFF2-40B4-BE49-F238E27FC236}">
                <a16:creationId xmlns:a16="http://schemas.microsoft.com/office/drawing/2014/main" id="{DC4F2AAA-B9E9-0474-E9D8-C3F2C16E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427163"/>
            <a:ext cx="5834062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5">
            <a:extLst>
              <a:ext uri="{FF2B5EF4-FFF2-40B4-BE49-F238E27FC236}">
                <a16:creationId xmlns:a16="http://schemas.microsoft.com/office/drawing/2014/main" id="{C6C1CD22-8931-BE51-0287-C1B40E9F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213100"/>
            <a:ext cx="1925637" cy="644525"/>
          </a:xfrm>
          <a:prstGeom prst="rightArrow">
            <a:avLst>
              <a:gd name="adj1" fmla="val 50000"/>
              <a:gd name="adj2" fmla="val 74692"/>
            </a:avLst>
          </a:prstGeom>
          <a:solidFill>
            <a:srgbClr val="FFFF99"/>
          </a:solidFill>
          <a:ln w="127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r>
              <a:rPr lang="cs-CZ" sz="2000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solidus</a:t>
            </a:r>
            <a:endParaRPr lang="cs-CZ" sz="2000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1750" name="AutoShape 6">
            <a:extLst>
              <a:ext uri="{FF2B5EF4-FFF2-40B4-BE49-F238E27FC236}">
                <a16:creationId xmlns:a16="http://schemas.microsoft.com/office/drawing/2014/main" id="{AF6D64B6-3468-123D-804E-619B2FB74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1946275" cy="612775"/>
          </a:xfrm>
          <a:prstGeom prst="leftArrow">
            <a:avLst>
              <a:gd name="adj1" fmla="val 50000"/>
              <a:gd name="adj2" fmla="val 79404"/>
            </a:avLst>
          </a:prstGeom>
          <a:solidFill>
            <a:srgbClr val="FFFF99"/>
          </a:solidFill>
          <a:ln w="127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r>
              <a:rPr lang="cs-CZ" sz="2000" dirty="0" err="1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likvidus</a:t>
            </a:r>
            <a:endParaRPr lang="cs-CZ" sz="2000" dirty="0">
              <a:solidFill>
                <a:schemeClr val="tx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1752" name="AutoShape 8">
            <a:extLst>
              <a:ext uri="{FF2B5EF4-FFF2-40B4-BE49-F238E27FC236}">
                <a16:creationId xmlns:a16="http://schemas.microsoft.com/office/drawing/2014/main" id="{4CEDE221-237A-8F7F-A6A2-C4B56431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1538288"/>
            <a:ext cx="1528762" cy="785812"/>
          </a:xfrm>
          <a:prstGeom prst="downArrowCallout">
            <a:avLst>
              <a:gd name="adj1" fmla="val 48636"/>
              <a:gd name="adj2" fmla="val 48636"/>
              <a:gd name="adj3" fmla="val 16667"/>
              <a:gd name="adj4" fmla="val 66667"/>
            </a:avLst>
          </a:prstGeom>
          <a:solidFill>
            <a:srgbClr val="FFFF99"/>
          </a:solidFill>
          <a:ln w="127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tavenina</a:t>
            </a:r>
          </a:p>
        </p:txBody>
      </p:sp>
      <p:sp>
        <p:nvSpPr>
          <p:cNvPr id="31753" name="AutoShape 9">
            <a:extLst>
              <a:ext uri="{FF2B5EF4-FFF2-40B4-BE49-F238E27FC236}">
                <a16:creationId xmlns:a16="http://schemas.microsoft.com/office/drawing/2014/main" id="{E2D9319A-CC19-405D-F4ED-DED1D753D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4657725"/>
            <a:ext cx="1754187" cy="709613"/>
          </a:xfrm>
          <a:prstGeom prst="upDownArrowCallout">
            <a:avLst>
              <a:gd name="adj1" fmla="val 61801"/>
              <a:gd name="adj2" fmla="val 61801"/>
              <a:gd name="adj3" fmla="val 12500"/>
              <a:gd name="adj4" fmla="val 50000"/>
            </a:avLst>
          </a:prstGeom>
          <a:solidFill>
            <a:srgbClr val="FFFF99"/>
          </a:solidFill>
          <a:ln w="127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tuhý roztok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49" grpId="1" animBg="1"/>
      <p:bldP spid="31750" grpId="0" animBg="1"/>
      <p:bldP spid="31750" grpId="1" animBg="1"/>
      <p:bldP spid="31752" grpId="0" animBg="1"/>
      <p:bldP spid="31752" grpId="1" animBg="1"/>
      <p:bldP spid="31753" grpId="0" animBg="1"/>
      <p:bldP spid="3175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24119FA-A238-6E5D-3B88-ADF0BD62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cs-CZ" sz="3600" dirty="0"/>
              <a:t>Diagram s úplnou rozpustností</a:t>
            </a:r>
            <a:endParaRPr lang="en-US" sz="3600" dirty="0"/>
          </a:p>
        </p:txBody>
      </p:sp>
      <p:pic>
        <p:nvPicPr>
          <p:cNvPr id="6" name="Zástupný obsah 5" descr="Obsah obrázku skica, kresba, diagram, kruh&#10;&#10;Popis byl vytvořen automaticky">
            <a:extLst>
              <a:ext uri="{FF2B5EF4-FFF2-40B4-BE49-F238E27FC236}">
                <a16:creationId xmlns:a16="http://schemas.microsoft.com/office/drawing/2014/main" id="{0212D49F-CB51-AB67-A356-ACE81779F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7638"/>
            <a:ext cx="4767900" cy="4265465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A4AC26-AD0C-78BA-ECF1-EE2E1A7F1C3B}"/>
              </a:ext>
            </a:extLst>
          </p:cNvPr>
          <p:cNvSpPr txBox="1"/>
          <p:nvPr/>
        </p:nvSpPr>
        <p:spPr>
          <a:xfrm>
            <a:off x="971600" y="5949280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Ptáček, L. a kol.: </a:t>
            </a:r>
            <a:r>
              <a:rPr lang="cs-CZ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 materiálu I</a:t>
            </a:r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Akademické nakladatelství CERM, s.r.o., Brno 2003.</a:t>
            </a:r>
            <a:endParaRPr lang="en-US" sz="1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47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E1034-A005-5A4D-FCF9-57942295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Dendritická struktura (AZ91)</a:t>
            </a:r>
            <a:endParaRPr lang="en-US" sz="3200" dirty="0"/>
          </a:p>
        </p:txBody>
      </p:sp>
      <p:pic>
        <p:nvPicPr>
          <p:cNvPr id="31747" name="Zástupný obsah 5">
            <a:extLst>
              <a:ext uri="{FF2B5EF4-FFF2-40B4-BE49-F238E27FC236}">
                <a16:creationId xmlns:a16="http://schemas.microsoft.com/office/drawing/2014/main" id="{440DE752-81D9-F18A-156B-5BCC0E6CAF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075" y="3827463"/>
            <a:ext cx="3735388" cy="2628900"/>
          </a:xfrm>
        </p:spPr>
      </p:pic>
      <p:pic>
        <p:nvPicPr>
          <p:cNvPr id="31748" name="Zástupný obsah 7">
            <a:extLst>
              <a:ext uri="{FF2B5EF4-FFF2-40B4-BE49-F238E27FC236}">
                <a16:creationId xmlns:a16="http://schemas.microsoft.com/office/drawing/2014/main" id="{B7E7A0FC-D314-706D-D707-23E0D943D0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838575"/>
            <a:ext cx="3783013" cy="2627313"/>
          </a:xfrm>
        </p:spPr>
      </p:pic>
      <p:pic>
        <p:nvPicPr>
          <p:cNvPr id="31749" name="Obrázek 9">
            <a:extLst>
              <a:ext uri="{FF2B5EF4-FFF2-40B4-BE49-F238E27FC236}">
                <a16:creationId xmlns:a16="http://schemas.microsoft.com/office/drawing/2014/main" id="{5E3D5DF9-A0E6-A284-CD07-3C3C87ACD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981075"/>
            <a:ext cx="37338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: ohnutý roh 10">
            <a:extLst>
              <a:ext uri="{FF2B5EF4-FFF2-40B4-BE49-F238E27FC236}">
                <a16:creationId xmlns:a16="http://schemas.microsoft.com/office/drawing/2014/main" id="{F82C6BBC-F272-27C8-F29A-894C0D0C78A0}"/>
              </a:ext>
            </a:extLst>
          </p:cNvPr>
          <p:cNvSpPr/>
          <p:nvPr/>
        </p:nvSpPr>
        <p:spPr bwMode="auto">
          <a:xfrm>
            <a:off x="5508625" y="3368675"/>
            <a:ext cx="792163" cy="360363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A01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cs-CZ" dirty="0">
                <a:solidFill>
                  <a:srgbClr val="0A013D"/>
                </a:solidFill>
                <a:latin typeface="Arial" charset="0"/>
              </a:rPr>
              <a:t>50x</a:t>
            </a:r>
            <a:endParaRPr lang="en-US" dirty="0">
              <a:solidFill>
                <a:srgbClr val="0A013D"/>
              </a:solidFill>
              <a:latin typeface="Arial" charset="0"/>
            </a:endParaRPr>
          </a:p>
        </p:txBody>
      </p:sp>
      <p:sp>
        <p:nvSpPr>
          <p:cNvPr id="12" name="Obdélník: ohnutý roh 11">
            <a:extLst>
              <a:ext uri="{FF2B5EF4-FFF2-40B4-BE49-F238E27FC236}">
                <a16:creationId xmlns:a16="http://schemas.microsoft.com/office/drawing/2014/main" id="{549EEFD6-4B9F-D5C0-EE0C-08C5335EF30A}"/>
              </a:ext>
            </a:extLst>
          </p:cNvPr>
          <p:cNvSpPr/>
          <p:nvPr/>
        </p:nvSpPr>
        <p:spPr bwMode="auto">
          <a:xfrm>
            <a:off x="3635375" y="6276975"/>
            <a:ext cx="792163" cy="358775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A01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cs-CZ" dirty="0">
                <a:solidFill>
                  <a:srgbClr val="0A013D"/>
                </a:solidFill>
                <a:latin typeface="Arial" charset="0"/>
              </a:rPr>
              <a:t>200x</a:t>
            </a:r>
            <a:endParaRPr lang="en-US" dirty="0">
              <a:solidFill>
                <a:srgbClr val="0A013D"/>
              </a:solidFill>
              <a:latin typeface="Arial" charset="0"/>
            </a:endParaRPr>
          </a:p>
        </p:txBody>
      </p:sp>
      <p:sp>
        <p:nvSpPr>
          <p:cNvPr id="13" name="Obdélník: ohnutý roh 12">
            <a:extLst>
              <a:ext uri="{FF2B5EF4-FFF2-40B4-BE49-F238E27FC236}">
                <a16:creationId xmlns:a16="http://schemas.microsoft.com/office/drawing/2014/main" id="{CB2D8761-3C9A-1A41-96AA-09FEC32D84EB}"/>
              </a:ext>
            </a:extLst>
          </p:cNvPr>
          <p:cNvSpPr/>
          <p:nvPr/>
        </p:nvSpPr>
        <p:spPr bwMode="auto">
          <a:xfrm>
            <a:off x="7667625" y="6310313"/>
            <a:ext cx="762000" cy="325437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A01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cs-CZ" dirty="0">
                <a:solidFill>
                  <a:srgbClr val="0A013D"/>
                </a:solidFill>
                <a:latin typeface="Arial" charset="0"/>
              </a:rPr>
              <a:t>400x</a:t>
            </a:r>
            <a:endParaRPr lang="en-US" dirty="0">
              <a:solidFill>
                <a:srgbClr val="0A013D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>
            <a:extLst>
              <a:ext uri="{FF2B5EF4-FFF2-40B4-BE49-F238E27FC236}">
                <a16:creationId xmlns:a16="http://schemas.microsoft.com/office/drawing/2014/main" id="{8623E180-B0E3-33BB-75C7-F96E5278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cs-CZ" sz="3200" dirty="0"/>
              <a:t>Množství koexistujících rovnovážných fází</a:t>
            </a:r>
            <a:endParaRPr lang="en-US" sz="3200" dirty="0"/>
          </a:p>
        </p:txBody>
      </p:sp>
      <p:pic>
        <p:nvPicPr>
          <p:cNvPr id="19" name="Zástupný obsah 18" descr="Obsah obrázku diagram, řada/pruh, kresba, Technický výkres&#10;&#10;Popis byl vytvořen automaticky">
            <a:extLst>
              <a:ext uri="{FF2B5EF4-FFF2-40B4-BE49-F238E27FC236}">
                <a16:creationId xmlns:a16="http://schemas.microsoft.com/office/drawing/2014/main" id="{89A95EB6-C60D-2F9C-204B-17B12CCD1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5747"/>
            <a:ext cx="3316900" cy="4166506"/>
          </a:xfr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FF782A-3B0E-E972-C1E2-73C39D08D5DE}"/>
              </a:ext>
            </a:extLst>
          </p:cNvPr>
          <p:cNvSpPr txBox="1"/>
          <p:nvPr/>
        </p:nvSpPr>
        <p:spPr>
          <a:xfrm>
            <a:off x="971600" y="6210446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Ptáček, L. a kol.: </a:t>
            </a:r>
            <a:r>
              <a:rPr lang="cs-CZ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 materiálu I</a:t>
            </a:r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Akademické nakladatelství CERM, s.r.o., Brno 2003.</a:t>
            </a:r>
            <a:endParaRPr lang="en-US" sz="1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997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utekticka_slitina">
            <a:extLst>
              <a:ext uri="{FF2B5EF4-FFF2-40B4-BE49-F238E27FC236}">
                <a16:creationId xmlns:a16="http://schemas.microsoft.com/office/drawing/2014/main" id="{A4ADA8AE-9E4B-497C-8FD9-A0718258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1647825"/>
            <a:ext cx="54594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40AD68E7-256C-49D0-A3D9-A122739BB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515938"/>
            <a:ext cx="8308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Kovy v pevném stavu navzájem nerozpustné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5D3F629-3D5A-4705-BCCC-9C4496C6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776913"/>
            <a:ext cx="4122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rgbClr val="FFFF66"/>
                </a:solidFill>
                <a:latin typeface="Times New Roman" panose="02020603050405020304" pitchFamily="18" charset="0"/>
              </a:rPr>
              <a:t>např. olovo-antimon</a:t>
            </a:r>
            <a:endParaRPr lang="cs-CZ" altLang="cs-CZ" sz="2800" b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8" name="Rectangle 4">
            <a:extLst>
              <a:ext uri="{FF2B5EF4-FFF2-40B4-BE49-F238E27FC236}">
                <a16:creationId xmlns:a16="http://schemas.microsoft.com/office/drawing/2014/main" id="{82CF128C-05BC-4F6B-BDAE-7DAA9E924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Kvantování kmitů mříže</a:t>
            </a:r>
          </a:p>
        </p:txBody>
      </p:sp>
      <p:sp>
        <p:nvSpPr>
          <p:cNvPr id="615429" name="Rectangle 5">
            <a:extLst>
              <a:ext uri="{FF2B5EF4-FFF2-40B4-BE49-F238E27FC236}">
                <a16:creationId xmlns:a16="http://schemas.microsoft.com/office/drawing/2014/main" id="{09B506F0-CDF0-4148-B901-74468ADB9F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8785225" cy="197326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elastické vlny v krystalu jsou reprezentovány fonony</a:t>
            </a:r>
          </a:p>
          <a:p>
            <a:pPr eaLnBrk="1" hangingPunct="1">
              <a:defRPr/>
            </a:pPr>
            <a:r>
              <a:rPr lang="cs-CZ" sz="2800" dirty="0"/>
              <a:t>tepelné kmity v krystalech </a:t>
            </a:r>
            <a:r>
              <a:rPr lang="cs-CZ" sz="2800" dirty="0">
                <a:sym typeface="Symbol" pitchFamily="18" charset="2"/>
              </a:rPr>
              <a:t> tepelně excitované fonony</a:t>
            </a:r>
          </a:p>
        </p:txBody>
      </p:sp>
      <p:graphicFrame>
        <p:nvGraphicFramePr>
          <p:cNvPr id="7172" name="Object 6">
            <a:extLst>
              <a:ext uri="{FF2B5EF4-FFF2-40B4-BE49-F238E27FC236}">
                <a16:creationId xmlns:a16="http://schemas.microsoft.com/office/drawing/2014/main" id="{8F166905-117B-4576-BE1D-E5E1C18E40E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0113" y="3500438"/>
          <a:ext cx="2665412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52087" imgH="431613" progId="Equation.3">
                  <p:embed/>
                </p:oleObj>
              </mc:Choice>
              <mc:Fallback>
                <p:oleObj name="Rovnice" r:id="rId2" imgW="952087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00438"/>
                        <a:ext cx="2665412" cy="1208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>
            <a:extLst>
              <a:ext uri="{FF2B5EF4-FFF2-40B4-BE49-F238E27FC236}">
                <a16:creationId xmlns:a16="http://schemas.microsoft.com/office/drawing/2014/main" id="{DE0EEFCD-9E0C-4C4A-B76C-AFB3025A5254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00563" y="3500438"/>
          <a:ext cx="35274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358310" imgH="444307" progId="Equation.3">
                  <p:embed/>
                </p:oleObj>
              </mc:Choice>
              <mc:Fallback>
                <p:oleObj name="Rovnice" r:id="rId4" imgW="1358310" imgH="44430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500438"/>
                        <a:ext cx="3527425" cy="11541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34" name="Text Box 10">
            <a:extLst>
              <a:ext uri="{FF2B5EF4-FFF2-40B4-BE49-F238E27FC236}">
                <a16:creationId xmlns:a16="http://schemas.microsoft.com/office/drawing/2014/main" id="{C0AF5B04-41E6-4EEE-9F3A-326BE5DF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33845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energie elastického módu</a:t>
            </a:r>
            <a:b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s frekvencí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</a:t>
            </a:r>
          </a:p>
        </p:txBody>
      </p:sp>
      <p:sp>
        <p:nvSpPr>
          <p:cNvPr id="615435" name="Text Box 11">
            <a:extLst>
              <a:ext uri="{FF2B5EF4-FFF2-40B4-BE49-F238E27FC236}">
                <a16:creationId xmlns:a16="http://schemas.microsoft.com/office/drawing/2014/main" id="{2733D11E-68D9-4E50-AF64-ABE642C3B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868863"/>
            <a:ext cx="38163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energie krystalu</a:t>
            </a:r>
          </a:p>
        </p:txBody>
      </p:sp>
      <p:sp>
        <p:nvSpPr>
          <p:cNvPr id="615436" name="Text Box 12">
            <a:extLst>
              <a:ext uri="{FF2B5EF4-FFF2-40B4-BE49-F238E27FC236}">
                <a16:creationId xmlns:a16="http://schemas.microsoft.com/office/drawing/2014/main" id="{B6DA7BC6-248C-433C-AFB1-F4BB35C4B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6948487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fonon </a:t>
            </a:r>
            <a:r>
              <a:rPr lang="cs-CZ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 kvazičástice podléhající B-E statistice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DCFE4-0177-4DC5-8605-428D1436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3EF228E-E819-FBF0-53AB-B0C2E307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r>
              <a:rPr lang="cs-CZ" sz="2800" dirty="0"/>
              <a:t>Diagram s úplnou nerozpustností </a:t>
            </a:r>
            <a:br>
              <a:rPr lang="cs-CZ" sz="2800" dirty="0"/>
            </a:br>
            <a:r>
              <a:rPr lang="cs-CZ" sz="2800" dirty="0"/>
              <a:t>a eutektickou přeměnou</a:t>
            </a:r>
            <a:endParaRPr lang="en-US" sz="2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78C2865-6182-12C5-2D9E-885ECAFBE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1507355"/>
            <a:ext cx="5913139" cy="446449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317259C-0F78-07D2-6A30-29859AB3290B}"/>
              </a:ext>
            </a:extLst>
          </p:cNvPr>
          <p:cNvSpPr txBox="1"/>
          <p:nvPr/>
        </p:nvSpPr>
        <p:spPr>
          <a:xfrm>
            <a:off x="971600" y="6210446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Ptáček, L. a kol.: </a:t>
            </a:r>
            <a:r>
              <a:rPr lang="cs-CZ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 materiálu I</a:t>
            </a:r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Akademické nakladatelství CERM, s.r.o., Brno 2003.</a:t>
            </a:r>
            <a:endParaRPr lang="en-US" sz="1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775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C6770-2A5F-A412-9AA2-866987757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B1585F9-455F-9856-1F66-1E3F02D6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r>
              <a:rPr lang="cs-CZ" sz="2800" dirty="0"/>
              <a:t>Diagram s částečnou rozpustností </a:t>
            </a:r>
            <a:br>
              <a:rPr lang="cs-CZ" sz="2800" dirty="0"/>
            </a:br>
            <a:r>
              <a:rPr lang="cs-CZ" sz="2800" dirty="0"/>
              <a:t>a eutektickou přeměnou</a:t>
            </a:r>
            <a:endParaRPr lang="en-US" sz="2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E1262DF-F64D-B354-745F-C583FF00E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9261" y="1556793"/>
            <a:ext cx="4990375" cy="446449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012FFA4-5953-392B-4350-3CEAF64B2A90}"/>
              </a:ext>
            </a:extLst>
          </p:cNvPr>
          <p:cNvSpPr txBox="1"/>
          <p:nvPr/>
        </p:nvSpPr>
        <p:spPr>
          <a:xfrm>
            <a:off x="971600" y="6210446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Ptáček, L. a kol.: </a:t>
            </a:r>
            <a:r>
              <a:rPr lang="cs-CZ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 materiálu I</a:t>
            </a:r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Akademické nakladatelství CERM, s.r.o., Brno 2003.</a:t>
            </a:r>
            <a:endParaRPr lang="en-US" sz="1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192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904CD-6E92-BAA0-0F0A-6C290716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Eutektická slitina</a:t>
            </a:r>
            <a:endParaRPr lang="en-US" sz="3200" dirty="0"/>
          </a:p>
        </p:txBody>
      </p:sp>
      <p:pic>
        <p:nvPicPr>
          <p:cNvPr id="34819" name="Zástupný obsah 4">
            <a:extLst>
              <a:ext uri="{FF2B5EF4-FFF2-40B4-BE49-F238E27FC236}">
                <a16:creationId xmlns:a16="http://schemas.microsoft.com/office/drawing/2014/main" id="{E40E6C86-7945-270F-61AE-5F634D6F2A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600200"/>
            <a:ext cx="5719763" cy="42354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98599-B87E-14C4-0076-DEAA2B83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0048EC-8FA6-675D-1537-148E2DA7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r>
              <a:rPr lang="cs-CZ" sz="2800" dirty="0"/>
              <a:t>Diagram s částečnou rozpustností </a:t>
            </a:r>
            <a:br>
              <a:rPr lang="cs-CZ" sz="2800" dirty="0"/>
            </a:br>
            <a:r>
              <a:rPr lang="cs-CZ" sz="2800" dirty="0"/>
              <a:t>a </a:t>
            </a:r>
            <a:r>
              <a:rPr lang="cs-CZ" sz="2800" dirty="0" err="1"/>
              <a:t>peritektickou</a:t>
            </a:r>
            <a:r>
              <a:rPr lang="cs-CZ" sz="2800" dirty="0"/>
              <a:t> přeměnou</a:t>
            </a:r>
            <a:endParaRPr lang="en-US" sz="2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78A3FB0-3B48-1B58-5A7C-7ED5684C1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1535610"/>
            <a:ext cx="4040931" cy="446449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63319F3-EC07-DCEF-0F29-60ED67166B90}"/>
              </a:ext>
            </a:extLst>
          </p:cNvPr>
          <p:cNvSpPr txBox="1"/>
          <p:nvPr/>
        </p:nvSpPr>
        <p:spPr>
          <a:xfrm>
            <a:off x="971600" y="6210446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Ptáček, L. a kol.: </a:t>
            </a:r>
            <a:r>
              <a:rPr lang="cs-CZ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 materiálu I</a:t>
            </a:r>
            <a:r>
              <a:rPr lang="cs-CZ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Akademické nakladatelství CERM, s.r.o., Brno 2003.</a:t>
            </a:r>
            <a:endParaRPr lang="en-US" sz="1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809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i-Mg">
            <a:extLst>
              <a:ext uri="{FF2B5EF4-FFF2-40B4-BE49-F238E27FC236}">
                <a16:creationId xmlns:a16="http://schemas.microsoft.com/office/drawing/2014/main" id="{94FD643E-7E2E-4E16-B20D-8293EBBD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16113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819" name="Rectangle 3">
            <a:extLst>
              <a:ext uri="{FF2B5EF4-FFF2-40B4-BE49-F238E27FC236}">
                <a16:creationId xmlns:a16="http://schemas.microsoft.com/office/drawing/2014/main" id="{38684BFB-433F-4750-BBC5-1115B9006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Binární diagram soustavy Mg-Li</a:t>
            </a:r>
          </a:p>
        </p:txBody>
      </p:sp>
      <p:pic>
        <p:nvPicPr>
          <p:cNvPr id="546820" name="Picture 4" descr="hcp">
            <a:extLst>
              <a:ext uri="{FF2B5EF4-FFF2-40B4-BE49-F238E27FC236}">
                <a16:creationId xmlns:a16="http://schemas.microsoft.com/office/drawing/2014/main" id="{B53FFA17-3353-4415-B8D7-C7FC5C5B6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22050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21" name="Picture 5" descr="bcc">
            <a:extLst>
              <a:ext uri="{FF2B5EF4-FFF2-40B4-BE49-F238E27FC236}">
                <a16:creationId xmlns:a16="http://schemas.microsoft.com/office/drawing/2014/main" id="{66F7E165-081B-4DFD-8DC1-3A7A978E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437063"/>
            <a:ext cx="20907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822" name="Text Box 6">
            <a:extLst>
              <a:ext uri="{FF2B5EF4-FFF2-40B4-BE49-F238E27FC236}">
                <a16:creationId xmlns:a16="http://schemas.microsoft.com/office/drawing/2014/main" id="{0CC75E28-4C1C-4C4B-8192-99A8AE45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4538"/>
            <a:ext cx="2411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do</a:t>
            </a: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5,5 hm.</a:t>
            </a:r>
            <a:r>
              <a:rPr lang="cs-CZ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% Li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fáze </a:t>
            </a:r>
            <a:r>
              <a:rPr lang="cs-CZ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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</a:p>
        </p:txBody>
      </p:sp>
      <p:sp>
        <p:nvSpPr>
          <p:cNvPr id="546823" name="AutoShape 7">
            <a:extLst>
              <a:ext uri="{FF2B5EF4-FFF2-40B4-BE49-F238E27FC236}">
                <a16:creationId xmlns:a16="http://schemas.microsoft.com/office/drawing/2014/main" id="{CB828180-14B7-4E94-98D1-6071E29C4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716338"/>
            <a:ext cx="1944687" cy="217487"/>
          </a:xfrm>
          <a:prstGeom prst="rightArrow">
            <a:avLst>
              <a:gd name="adj1" fmla="val 50000"/>
              <a:gd name="adj2" fmla="val 223541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/>
          </a:p>
        </p:txBody>
      </p:sp>
      <p:sp>
        <p:nvSpPr>
          <p:cNvPr id="546824" name="Text Box 8">
            <a:extLst>
              <a:ext uri="{FF2B5EF4-FFF2-40B4-BE49-F238E27FC236}">
                <a16:creationId xmlns:a16="http://schemas.microsoft.com/office/drawing/2014/main" id="{57FCA21F-C2A4-49C9-B09F-20A1AF91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284538"/>
            <a:ext cx="2339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0"/>
              <a:t>nad</a:t>
            </a:r>
            <a:r>
              <a:rPr lang="en-US" altLang="cs-CZ" sz="2400" b="0"/>
              <a:t> 11 hm.% Li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/>
              <a:t>fáze </a:t>
            </a:r>
            <a:r>
              <a:rPr lang="cs-CZ" altLang="cs-CZ" sz="2400" i="1">
                <a:sym typeface="Symbol" panose="05050102010706020507" pitchFamily="18" charset="2"/>
              </a:rPr>
              <a:t></a:t>
            </a:r>
            <a:r>
              <a:rPr lang="cs-CZ" altLang="cs-CZ" sz="2400"/>
              <a:t> </a:t>
            </a:r>
          </a:p>
        </p:txBody>
      </p:sp>
      <p:sp>
        <p:nvSpPr>
          <p:cNvPr id="546825" name="AutoShape 9">
            <a:extLst>
              <a:ext uri="{FF2B5EF4-FFF2-40B4-BE49-F238E27FC236}">
                <a16:creationId xmlns:a16="http://schemas.microsoft.com/office/drawing/2014/main" id="{41B45A80-5BE2-49F3-8BEF-175220F33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716338"/>
            <a:ext cx="3240088" cy="215900"/>
          </a:xfrm>
          <a:prstGeom prst="leftArrow">
            <a:avLst>
              <a:gd name="adj1" fmla="val 50000"/>
              <a:gd name="adj2" fmla="val 375184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/>
          </a:p>
        </p:txBody>
      </p:sp>
      <p:sp>
        <p:nvSpPr>
          <p:cNvPr id="546826" name="AutoShape 10">
            <a:extLst>
              <a:ext uri="{FF2B5EF4-FFF2-40B4-BE49-F238E27FC236}">
                <a16:creationId xmlns:a16="http://schemas.microsoft.com/office/drawing/2014/main" id="{B9A844F5-57F3-43FD-9EC5-92539662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221163"/>
            <a:ext cx="215900" cy="1655762"/>
          </a:xfrm>
          <a:prstGeom prst="upArrow">
            <a:avLst>
              <a:gd name="adj1" fmla="val 50000"/>
              <a:gd name="adj2" fmla="val 1917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/>
          </a:p>
        </p:txBody>
      </p:sp>
      <p:sp>
        <p:nvSpPr>
          <p:cNvPr id="546827" name="Text Box 11">
            <a:extLst>
              <a:ext uri="{FF2B5EF4-FFF2-40B4-BE49-F238E27FC236}">
                <a16:creationId xmlns:a16="http://schemas.microsoft.com/office/drawing/2014/main" id="{DB3D698B-F208-4216-A38A-AD3CC6BC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949950"/>
            <a:ext cx="107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 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 </a:t>
            </a:r>
            <a:r>
              <a:rPr lang="cs-CZ" sz="28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</a:t>
            </a:r>
          </a:p>
        </p:txBody>
      </p:sp>
      <p:sp>
        <p:nvSpPr>
          <p:cNvPr id="546828" name="Text Box 12">
            <a:extLst>
              <a:ext uri="{FF2B5EF4-FFF2-40B4-BE49-F238E27FC236}">
                <a16:creationId xmlns:a16="http://schemas.microsoft.com/office/drawing/2014/main" id="{906E8CD4-3B9B-4AEC-9BC0-042D90510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05488"/>
            <a:ext cx="208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hexagonální</a:t>
            </a:r>
            <a:b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(hcp)</a:t>
            </a:r>
          </a:p>
        </p:txBody>
      </p:sp>
      <p:sp>
        <p:nvSpPr>
          <p:cNvPr id="546829" name="Text Box 13">
            <a:extLst>
              <a:ext uri="{FF2B5EF4-FFF2-40B4-BE49-F238E27FC236}">
                <a16:creationId xmlns:a16="http://schemas.microsoft.com/office/drawing/2014/main" id="{A5BC38C1-298F-451A-A42B-EB6143219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5734050"/>
            <a:ext cx="3097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kubická prostorově centrovaná (bcc)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2" grpId="0"/>
      <p:bldP spid="546823" grpId="0" animBg="1"/>
      <p:bldP spid="546824" grpId="0"/>
      <p:bldP spid="546825" grpId="0" animBg="1"/>
      <p:bldP spid="546826" grpId="0" animBg="1"/>
      <p:bldP spid="546827" grpId="0"/>
      <p:bldP spid="546828" grpId="0"/>
      <p:bldP spid="5468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oubor:Diagramm slouceniny CZ.jpg">
            <a:hlinkClick r:id="rId2"/>
            <a:extLst>
              <a:ext uri="{FF2B5EF4-FFF2-40B4-BE49-F238E27FC236}">
                <a16:creationId xmlns:a16="http://schemas.microsoft.com/office/drawing/2014/main" id="{EE0E1080-2BBE-4C2A-B1A1-910011C9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480175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7" name="Rectangle 7">
            <a:extLst>
              <a:ext uri="{FF2B5EF4-FFF2-40B4-BE49-F238E27FC236}">
                <a16:creationId xmlns:a16="http://schemas.microsoft.com/office/drawing/2014/main" id="{CFD4D459-ADD9-4E4D-B846-2F5F9BD3A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Železo - uhlík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2" name="Rectangle 4">
            <a:extLst>
              <a:ext uri="{FF2B5EF4-FFF2-40B4-BE49-F238E27FC236}">
                <a16:creationId xmlns:a16="http://schemas.microsoft.com/office/drawing/2014/main" id="{CECE3AAB-4B74-4FF9-83FC-50F9182D3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Tepelná vodivost</a:t>
            </a:r>
          </a:p>
        </p:txBody>
      </p:sp>
      <p:graphicFrame>
        <p:nvGraphicFramePr>
          <p:cNvPr id="8195" name="Object 5">
            <a:extLst>
              <a:ext uri="{FF2B5EF4-FFF2-40B4-BE49-F238E27FC236}">
                <a16:creationId xmlns:a16="http://schemas.microsoft.com/office/drawing/2014/main" id="{7C7CAC5C-D46A-4DB1-8742-12E7417AD1F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276350" y="1906588"/>
          <a:ext cx="2341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27100" imgH="241300" progId="Equation.3">
                  <p:embed/>
                </p:oleObj>
              </mc:Choice>
              <mc:Fallback>
                <p:oleObj name="Rovnice" r:id="rId2" imgW="9271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906588"/>
                        <a:ext cx="2341563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7">
            <a:extLst>
              <a:ext uri="{FF2B5EF4-FFF2-40B4-BE49-F238E27FC236}">
                <a16:creationId xmlns:a16="http://schemas.microsoft.com/office/drawing/2014/main" id="{C748E761-5EF7-4973-B440-4A3C1F9A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700213"/>
            <a:ext cx="4679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0" i="1"/>
              <a:t>j</a:t>
            </a:r>
            <a:r>
              <a:rPr lang="cs-CZ" altLang="cs-CZ" sz="2400" b="0" baseline="-25000"/>
              <a:t>T</a:t>
            </a:r>
            <a:r>
              <a:rPr lang="cs-CZ" altLang="cs-CZ" sz="2400" b="0" i="1"/>
              <a:t> – </a:t>
            </a:r>
            <a:r>
              <a:rPr lang="cs-CZ" altLang="cs-CZ" sz="2400" b="0"/>
              <a:t>hustota tepelného proudu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0" i="1">
                <a:sym typeface="Symbol" panose="05050102010706020507" pitchFamily="18" charset="2"/>
              </a:rPr>
              <a:t> </a:t>
            </a:r>
            <a:r>
              <a:rPr lang="cs-CZ" altLang="cs-CZ" sz="2400" b="0"/>
              <a:t>– tepelná vodivost</a:t>
            </a:r>
            <a:endParaRPr lang="cs-CZ" altLang="cs-CZ" sz="2400" b="0" i="1"/>
          </a:p>
        </p:txBody>
      </p:sp>
      <p:graphicFrame>
        <p:nvGraphicFramePr>
          <p:cNvPr id="8197" name="Object 8">
            <a:extLst>
              <a:ext uri="{FF2B5EF4-FFF2-40B4-BE49-F238E27FC236}">
                <a16:creationId xmlns:a16="http://schemas.microsoft.com/office/drawing/2014/main" id="{963CBDEA-41F7-498B-B49B-4E627959480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317625" y="3933825"/>
          <a:ext cx="28352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193800" imgH="444500" progId="Equation.3">
                  <p:embed/>
                </p:oleObj>
              </mc:Choice>
              <mc:Fallback>
                <p:oleObj name="Rovnice" r:id="rId4" imgW="1193800" imgH="444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3933825"/>
                        <a:ext cx="2835275" cy="10556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8" name="Text Box 10">
            <a:extLst>
              <a:ext uri="{FF2B5EF4-FFF2-40B4-BE49-F238E27FC236}">
                <a16:creationId xmlns:a16="http://schemas.microsoft.com/office/drawing/2014/main" id="{7E0A4005-8135-41DD-8897-553F880F3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284538"/>
            <a:ext cx="3024187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Tepelný odpor:</a:t>
            </a:r>
          </a:p>
        </p:txBody>
      </p:sp>
      <p:sp>
        <p:nvSpPr>
          <p:cNvPr id="611339" name="Text Box 11">
            <a:extLst>
              <a:ext uri="{FF2B5EF4-FFF2-40B4-BE49-F238E27FC236}">
                <a16:creationId xmlns:a16="http://schemas.microsoft.com/office/drawing/2014/main" id="{70850873-BC57-482B-806F-C934E21D0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157788"/>
            <a:ext cx="7345362" cy="1187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 – rozptyl nositelů proudu navzájem</a:t>
            </a:r>
            <a:b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 – rozptyl na hranicích krystalu</a:t>
            </a:r>
            <a:b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 – rozptyl na příměsích a na poruchách mřížky</a:t>
            </a:r>
          </a:p>
        </p:txBody>
      </p:sp>
      <p:graphicFrame>
        <p:nvGraphicFramePr>
          <p:cNvPr id="8200" name="Object 4">
            <a:extLst>
              <a:ext uri="{FF2B5EF4-FFF2-40B4-BE49-F238E27FC236}">
                <a16:creationId xmlns:a16="http://schemas.microsoft.com/office/drawing/2014/main" id="{6F846AC5-BD35-4C0B-9E15-0B6BE513C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9388" y="3068638"/>
          <a:ext cx="179546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927100" imgH="431800" progId="Equation.3">
                  <p:embed/>
                </p:oleObj>
              </mc:Choice>
              <mc:Fallback>
                <p:oleObj name="Rovnice" r:id="rId6" imgW="927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8" y="3068638"/>
                        <a:ext cx="179546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744B04B4-DB9C-4CE3-9A18-E2E8550375D3}"/>
              </a:ext>
            </a:extLst>
          </p:cNvPr>
          <p:cNvSpPr txBox="1"/>
          <p:nvPr/>
        </p:nvSpPr>
        <p:spPr>
          <a:xfrm>
            <a:off x="5795963" y="3284538"/>
            <a:ext cx="86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plyn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</p:txBody>
      </p:sp>
      <p:graphicFrame>
        <p:nvGraphicFramePr>
          <p:cNvPr id="8202" name="Object 9">
            <a:extLst>
              <a:ext uri="{FF2B5EF4-FFF2-40B4-BE49-F238E27FC236}">
                <a16:creationId xmlns:a16="http://schemas.microsoft.com/office/drawing/2014/main" id="{AE9EC10F-3EDE-4E34-9305-68A3F0B51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00" y="4572000"/>
          <a:ext cx="2538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270000" imgH="419100" progId="Equation.3">
                  <p:embed/>
                </p:oleObj>
              </mc:Choice>
              <mc:Fallback>
                <p:oleObj name="Rovnice" r:id="rId8" imgW="12700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572000"/>
                        <a:ext cx="25384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3E226C76-286B-4A8E-9B78-1C24050F3592}"/>
              </a:ext>
            </a:extLst>
          </p:cNvPr>
          <p:cNvSpPr txBox="1"/>
          <p:nvPr/>
        </p:nvSpPr>
        <p:spPr>
          <a:xfrm>
            <a:off x="5867400" y="4149725"/>
            <a:ext cx="24495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fononový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plyn: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CB96103-8607-4C69-9E5D-AADC06C34D66}"/>
              </a:ext>
            </a:extLst>
          </p:cNvPr>
          <p:cNvSpPr txBox="1"/>
          <p:nvPr/>
        </p:nvSpPr>
        <p:spPr>
          <a:xfrm>
            <a:off x="6948488" y="5589588"/>
            <a:ext cx="14398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polarizace</a:t>
            </a:r>
          </a:p>
        </p:txBody>
      </p:sp>
      <p:cxnSp>
        <p:nvCxnSpPr>
          <p:cNvPr id="8205" name="Přímá spojovací šipka 13">
            <a:extLst>
              <a:ext uri="{FF2B5EF4-FFF2-40B4-BE49-F238E27FC236}">
                <a16:creationId xmlns:a16="http://schemas.microsoft.com/office/drawing/2014/main" id="{D78FF3E2-DFF1-48F0-9485-7E6A630B77F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48488" y="5373688"/>
            <a:ext cx="217487" cy="2159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Přímá spojovací šipka 16">
            <a:extLst>
              <a:ext uri="{FF2B5EF4-FFF2-40B4-BE49-F238E27FC236}">
                <a16:creationId xmlns:a16="http://schemas.microsoft.com/office/drawing/2014/main" id="{C4675EB7-C5F2-4358-B27D-336F9F5BCA6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451725" y="5373688"/>
            <a:ext cx="287338" cy="144462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9159114-F7F2-4E37-A4C8-24037BBEA11B}"/>
              </a:ext>
            </a:extLst>
          </p:cNvPr>
          <p:cNvSpPr txBox="1"/>
          <p:nvPr/>
        </p:nvSpPr>
        <p:spPr>
          <a:xfrm>
            <a:off x="7740650" y="5300663"/>
            <a:ext cx="12239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frekvence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A8BD05B-FDEF-4D66-AC86-B733E23C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Transport tepla v krystalech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38AEE19-2D7D-410F-9F1B-3F6B872DA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fonony</a:t>
            </a:r>
          </a:p>
          <a:p>
            <a:pPr>
              <a:defRPr/>
            </a:pPr>
            <a:r>
              <a:rPr lang="cs-CZ" sz="2800" dirty="0"/>
              <a:t>fotony</a:t>
            </a:r>
          </a:p>
          <a:p>
            <a:pPr>
              <a:defRPr/>
            </a:pPr>
            <a:r>
              <a:rPr lang="cs-CZ" sz="2800" dirty="0"/>
              <a:t>volné elektrony (volné díry)</a:t>
            </a:r>
          </a:p>
          <a:p>
            <a:pPr>
              <a:defRPr/>
            </a:pPr>
            <a:r>
              <a:rPr lang="cs-CZ" sz="2800" dirty="0"/>
              <a:t>páry elektron-díra</a:t>
            </a:r>
          </a:p>
          <a:p>
            <a:pPr>
              <a:defRPr/>
            </a:pPr>
            <a:r>
              <a:rPr lang="cs-CZ" sz="2800" dirty="0"/>
              <a:t>excitony (vázané páry elektron-díra)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D025BA-0480-4E7A-891E-9A8DBDA1E511}"/>
              </a:ext>
            </a:extLst>
          </p:cNvPr>
          <p:cNvSpPr txBox="1"/>
          <p:nvPr/>
        </p:nvSpPr>
        <p:spPr>
          <a:xfrm>
            <a:off x="1116013" y="4437063"/>
            <a:ext cx="6911975" cy="1938337"/>
          </a:xfrm>
          <a:prstGeom prst="rect">
            <a:avLst/>
          </a:prstGeom>
          <a:solidFill>
            <a:srgbClr val="2232A6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KOVY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největší podíl na tepelné vodivosti mají elektrony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NEKOVY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fonony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při vysokých teplotách mohou být dominantní fotony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8E118-DB22-49D8-8583-E397DCFB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Mechanismus tepelné vodivosti</a:t>
            </a:r>
            <a:endParaRPr lang="en-US" sz="36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D65F6BE-87B2-45A9-8542-4138866CB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82" y="1970918"/>
            <a:ext cx="6155972" cy="1485765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04018C1-87B7-41AE-B503-5E198FA49C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54" y="4293096"/>
            <a:ext cx="6155972" cy="1554870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7D49387-8DD0-42B3-98E8-3743C7DDF1BA}"/>
              </a:ext>
            </a:extLst>
          </p:cNvPr>
          <p:cNvSpPr txBox="1"/>
          <p:nvPr/>
        </p:nvSpPr>
        <p:spPr>
          <a:xfrm>
            <a:off x="1691680" y="155679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 molekul plynu trubicí se stěnami bez tření:</a:t>
            </a:r>
            <a:endParaRPr lang="en-US" sz="1800" b="0" dirty="0">
              <a:solidFill>
                <a:srgbClr val="FFFC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C9700A0-9DBA-4569-B6BA-D62DDF0A5B51}"/>
              </a:ext>
            </a:extLst>
          </p:cNvPr>
          <p:cNvSpPr txBox="1"/>
          <p:nvPr/>
        </p:nvSpPr>
        <p:spPr>
          <a:xfrm>
            <a:off x="1684240" y="382529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Tepelná vodivost plynu (bez „toku hmoty“):</a:t>
            </a:r>
            <a:endParaRPr lang="en-US" sz="1800" b="0" dirty="0">
              <a:solidFill>
                <a:srgbClr val="FFFC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D946EE-FAA6-478D-B840-EC5EB7E921AE}"/>
              </a:ext>
            </a:extLst>
          </p:cNvPr>
          <p:cNvSpPr txBox="1"/>
          <p:nvPr/>
        </p:nvSpPr>
        <p:spPr>
          <a:xfrm>
            <a:off x="457200" y="623731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Podle: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Kittel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C.: </a:t>
            </a:r>
            <a:r>
              <a:rPr lang="cs-CZ" sz="14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Solid </a:t>
            </a:r>
            <a:r>
              <a:rPr lang="cs-CZ" sz="14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14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edition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John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Wiley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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Sons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, USA 2005.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47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8E118-DB22-49D8-8583-E397DCFB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Mechanismus tepelné vodivosti</a:t>
            </a:r>
            <a:endParaRPr lang="en-US" sz="36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D65F6BE-87B2-45A9-8542-4138866CB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23" y="1970917"/>
            <a:ext cx="6128831" cy="1554869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04018C1-87B7-41AE-B503-5E198FA49C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54" y="4420375"/>
            <a:ext cx="6155972" cy="1300312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7D49387-8DD0-42B3-98E8-3743C7DDF1BA}"/>
              </a:ext>
            </a:extLst>
          </p:cNvPr>
          <p:cNvSpPr txBox="1"/>
          <p:nvPr/>
        </p:nvSpPr>
        <p:spPr>
          <a:xfrm>
            <a:off x="1543305" y="1495600"/>
            <a:ext cx="567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Čistý tok fononů (n-procesy) – nulový tepelný odpor:</a:t>
            </a:r>
            <a:endParaRPr lang="en-US" sz="1800" b="0" dirty="0">
              <a:solidFill>
                <a:srgbClr val="FFFC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C9700A0-9DBA-4569-B6BA-D62DDF0A5B51}"/>
              </a:ext>
            </a:extLst>
          </p:cNvPr>
          <p:cNvSpPr txBox="1"/>
          <p:nvPr/>
        </p:nvSpPr>
        <p:spPr>
          <a:xfrm>
            <a:off x="1475656" y="3842059"/>
            <a:ext cx="548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Tepelná vodivost „</a:t>
            </a:r>
            <a:r>
              <a:rPr lang="cs-CZ" sz="1800" b="0" dirty="0" err="1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fononového</a:t>
            </a:r>
            <a:r>
              <a:rPr lang="cs-CZ" sz="1800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plynu“ (U-procesy):</a:t>
            </a:r>
            <a:endParaRPr lang="en-US" sz="1800" b="0" dirty="0">
              <a:solidFill>
                <a:srgbClr val="FFFC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D946EE-FAA6-478D-B840-EC5EB7E921AE}"/>
              </a:ext>
            </a:extLst>
          </p:cNvPr>
          <p:cNvSpPr txBox="1"/>
          <p:nvPr/>
        </p:nvSpPr>
        <p:spPr>
          <a:xfrm>
            <a:off x="457200" y="623731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Podle: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Kittel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C.: </a:t>
            </a:r>
            <a:r>
              <a:rPr lang="cs-CZ" sz="14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Solid </a:t>
            </a:r>
            <a:r>
              <a:rPr lang="cs-CZ" sz="14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14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edition</a:t>
            </a:r>
            <a:r>
              <a:rPr lang="cs-CZ" sz="1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John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Wiley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 </a:t>
            </a:r>
            <a:r>
              <a:rPr lang="cs-CZ" sz="1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Sons</a:t>
            </a:r>
            <a:r>
              <a:rPr lang="cs-CZ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, USA 2005.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35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>
            <a:extLst>
              <a:ext uri="{FF2B5EF4-FFF2-40B4-BE49-F238E27FC236}">
                <a16:creationId xmlns:a16="http://schemas.microsoft.com/office/drawing/2014/main" id="{1C16CD6C-6378-4741-89B9-3AF31DA26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Reversní rozptylové děje</a:t>
            </a:r>
          </a:p>
        </p:txBody>
      </p:sp>
      <p:sp>
        <p:nvSpPr>
          <p:cNvPr id="622597" name="Text Box 5">
            <a:extLst>
              <a:ext uri="{FF2B5EF4-FFF2-40B4-BE49-F238E27FC236}">
                <a16:creationId xmlns:a16="http://schemas.microsoft.com/office/drawing/2014/main" id="{B9B1BD66-92F2-40F9-BE82-483172863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76327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příčina tepelného odporu (Peierls)</a:t>
            </a:r>
          </a:p>
        </p:txBody>
      </p:sp>
      <p:sp>
        <p:nvSpPr>
          <p:cNvPr id="622598" name="Text Box 6">
            <a:extLst>
              <a:ext uri="{FF2B5EF4-FFF2-40B4-BE49-F238E27FC236}">
                <a16:creationId xmlns:a16="http://schemas.microsoft.com/office/drawing/2014/main" id="{1D569DB2-B849-4181-A431-C2937A59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08275"/>
            <a:ext cx="3024187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Srážka dvou fononů:</a:t>
            </a:r>
            <a:br>
              <a:rPr lang="cs-CZ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(U-proces) </a:t>
            </a:r>
          </a:p>
        </p:txBody>
      </p:sp>
      <p:graphicFrame>
        <p:nvGraphicFramePr>
          <p:cNvPr id="9221" name="Object 9">
            <a:extLst>
              <a:ext uri="{FF2B5EF4-FFF2-40B4-BE49-F238E27FC236}">
                <a16:creationId xmlns:a16="http://schemas.microsoft.com/office/drawing/2014/main" id="{2C6F263E-65F4-4212-9881-5B7951C19EA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851275" y="2633663"/>
          <a:ext cx="32416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053643" imgH="266584" progId="Equation.3">
                  <p:embed/>
                </p:oleObj>
              </mc:Choice>
              <mc:Fallback>
                <p:oleObj name="Rovnice" r:id="rId2" imgW="1053643" imgH="26658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633663"/>
                        <a:ext cx="3241675" cy="820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603" name="Text Box 11">
            <a:extLst>
              <a:ext uri="{FF2B5EF4-FFF2-40B4-BE49-F238E27FC236}">
                <a16:creationId xmlns:a16="http://schemas.microsoft.com/office/drawing/2014/main" id="{6571081F-F5ED-4483-A6A6-660C8E248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292600"/>
            <a:ext cx="5545138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  <a:r>
              <a:rPr lang="cs-CZ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vektor reciproké mříže</a:t>
            </a:r>
            <a:b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cs-CZ" sz="2400" i="1" dirty="0">
              <a:latin typeface="Arial" charset="0"/>
              <a:sym typeface="Symbol" pitchFamily="18" charset="2"/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C5A90BF2-4E00-4C82-9775-D47DAE66898F}"/>
              </a:ext>
            </a:extLst>
          </p:cNvPr>
          <p:cNvCxnSpPr>
            <a:cxnSpLocks/>
          </p:cNvCxnSpPr>
          <p:nvPr/>
        </p:nvCxnSpPr>
        <p:spPr bwMode="auto">
          <a:xfrm>
            <a:off x="1619672" y="4326517"/>
            <a:ext cx="2160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E6281-34C2-4BB4-B473-1F6CC424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363272" cy="1139825"/>
          </a:xfrm>
        </p:spPr>
        <p:txBody>
          <a:bodyPr/>
          <a:lstStyle/>
          <a:p>
            <a:pPr>
              <a:defRPr/>
            </a:pPr>
            <a:r>
              <a:rPr lang="cs-CZ" sz="2800" b="1" dirty="0"/>
              <a:t>Teplotní závislost měrné tepelné vodivosti kovů</a:t>
            </a:r>
            <a:endParaRPr lang="en-US" sz="2800" b="1" dirty="0"/>
          </a:p>
        </p:txBody>
      </p:sp>
      <p:pic>
        <p:nvPicPr>
          <p:cNvPr id="13315" name="Zástupný symbol pro obsah 9">
            <a:extLst>
              <a:ext uri="{FF2B5EF4-FFF2-40B4-BE49-F238E27FC236}">
                <a16:creationId xmlns:a16="http://schemas.microsoft.com/office/drawing/2014/main" id="{A603FDFC-3641-4953-B733-C4A7864097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843088"/>
            <a:ext cx="3465512" cy="3565525"/>
          </a:xfrm>
        </p:spPr>
      </p:pic>
      <p:pic>
        <p:nvPicPr>
          <p:cNvPr id="13316" name="Zástupný symbol pro obsah 11">
            <a:extLst>
              <a:ext uri="{FF2B5EF4-FFF2-40B4-BE49-F238E27FC236}">
                <a16:creationId xmlns:a16="http://schemas.microsoft.com/office/drawing/2014/main" id="{D503038F-7CDD-48D6-BC3A-C9C0C7920E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1363" y="1843088"/>
            <a:ext cx="3563937" cy="3565525"/>
          </a:xfrm>
        </p:spPr>
      </p:pic>
      <p:sp>
        <p:nvSpPr>
          <p:cNvPr id="13317" name="TextovéPole 5">
            <a:extLst>
              <a:ext uri="{FF2B5EF4-FFF2-40B4-BE49-F238E27FC236}">
                <a16:creationId xmlns:a16="http://schemas.microsoft.com/office/drawing/2014/main" id="{D50D46C9-1072-4F4D-9D55-5C04D9CD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165850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1400" b="0" dirty="0"/>
              <a:t>Obrázky převzaty z: Kraus I., Fiala J.:</a:t>
            </a:r>
            <a:r>
              <a:rPr lang="cs-CZ" altLang="cs-CZ" sz="1400" b="0" i="1" dirty="0"/>
              <a:t> Elementární fyzika pevných látek.</a:t>
            </a:r>
            <a:r>
              <a:rPr lang="cs-CZ" altLang="cs-CZ" sz="1400" b="0" dirty="0"/>
              <a:t> ČVUT, Praha 2017.</a:t>
            </a:r>
            <a:endParaRPr lang="en-US" altLang="cs-CZ" sz="1400" b="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B1F553A-D1D4-4A59-ADF8-67D271A563D2}"/>
              </a:ext>
            </a:extLst>
          </p:cNvPr>
          <p:cNvSpPr txBox="1"/>
          <p:nvPr/>
        </p:nvSpPr>
        <p:spPr>
          <a:xfrm>
            <a:off x="5868144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dirty="0" err="1">
                <a:solidFill>
                  <a:schemeClr val="accent4">
                    <a:lumMod val="10000"/>
                  </a:schemeClr>
                </a:solidFill>
              </a:rPr>
              <a:t>Cu</a:t>
            </a:r>
            <a:endParaRPr lang="en-US" sz="1800" b="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4122</TotalTime>
  <Words>1169</Words>
  <Application>Microsoft Office PowerPoint</Application>
  <PresentationFormat>Předvádění na obrazovce (4:3)</PresentationFormat>
  <Paragraphs>176</Paragraphs>
  <Slides>35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Cambria Math</vt:lpstr>
      <vt:lpstr>Symbol</vt:lpstr>
      <vt:lpstr>Times New Roman</vt:lpstr>
      <vt:lpstr>Wingdings</vt:lpstr>
      <vt:lpstr>Kruhy na vodě</vt:lpstr>
      <vt:lpstr>Rovnice</vt:lpstr>
      <vt:lpstr>SPW 13.0 Graph</vt:lpstr>
      <vt:lpstr>Fyzika kondenzovaného stavu</vt:lpstr>
      <vt:lpstr>Teplotní vodivost a roztažnost</vt:lpstr>
      <vt:lpstr>Kvantování kmitů mříže</vt:lpstr>
      <vt:lpstr>Tepelná vodivost</vt:lpstr>
      <vt:lpstr>Transport tepla v krystalech</vt:lpstr>
      <vt:lpstr>Mechanismus tepelné vodivosti</vt:lpstr>
      <vt:lpstr>Mechanismus tepelné vodivosti</vt:lpstr>
      <vt:lpstr>Reversní rozptylové děje</vt:lpstr>
      <vt:lpstr>Teplotní závislost měrné tepelné vodivosti kovů</vt:lpstr>
      <vt:lpstr>Izotopický jev v germaniu</vt:lpstr>
      <vt:lpstr>Tepelná vodivost křemenného skla  a amorfního polystyrenu</vt:lpstr>
      <vt:lpstr>Wiedemannův – Franzův zákon</vt:lpstr>
      <vt:lpstr>Experimentální hodnoty Lorentzova čísla</vt:lpstr>
      <vt:lpstr>Teplotní roztažnost</vt:lpstr>
      <vt:lpstr>Princip teplotní roztažnosti</vt:lpstr>
      <vt:lpstr>Vliv různých faktorů na teplotní roztažnost</vt:lpstr>
      <vt:lpstr>Anizotropie teplotní roztažnosti  ve válcovaném plechu (AZ31)</vt:lpstr>
      <vt:lpstr>Slitiny</vt:lpstr>
      <vt:lpstr>Slitiny mědi</vt:lpstr>
      <vt:lpstr>Proč slitiny a ne čisté kovy?</vt:lpstr>
      <vt:lpstr>Mince</vt:lpstr>
      <vt:lpstr>Typy binárních slitin</vt:lpstr>
      <vt:lpstr>Fázový diagram</vt:lpstr>
      <vt:lpstr> Fázový diagram v reprezentaci T-</vt:lpstr>
      <vt:lpstr>Složky dokonale rozpustné v tekutém i tuhém stavu</vt:lpstr>
      <vt:lpstr>Diagram s úplnou rozpustností</vt:lpstr>
      <vt:lpstr>Dendritická struktura (AZ91)</vt:lpstr>
      <vt:lpstr>Množství koexistujících rovnovážných fází</vt:lpstr>
      <vt:lpstr>Prezentace aplikace PowerPoint</vt:lpstr>
      <vt:lpstr>Diagram s úplnou nerozpustností  a eutektickou přeměnou</vt:lpstr>
      <vt:lpstr>Diagram s částečnou rozpustností  a eutektickou přeměnou</vt:lpstr>
      <vt:lpstr>Eutektická slitina</vt:lpstr>
      <vt:lpstr>Diagram s částečnou rozpustností  a peritektickou přeměnou</vt:lpstr>
      <vt:lpstr>Binární diagram soustavy Mg-Li</vt:lpstr>
      <vt:lpstr>Železo - uhlík</vt:lpstr>
    </vt:vector>
  </TitlesOfParts>
  <Company>KDF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Drozd</dc:creator>
  <cp:lastModifiedBy>Zdeněk Drozd</cp:lastModifiedBy>
  <cp:revision>304</cp:revision>
  <dcterms:created xsi:type="dcterms:W3CDTF">2007-02-24T17:18:26Z</dcterms:created>
  <dcterms:modified xsi:type="dcterms:W3CDTF">2025-01-12T16:37:45Z</dcterms:modified>
</cp:coreProperties>
</file>