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2"/>
  </p:notesMasterIdLst>
  <p:sldIdLst>
    <p:sldId id="509" r:id="rId2"/>
    <p:sldId id="510" r:id="rId3"/>
    <p:sldId id="531" r:id="rId4"/>
    <p:sldId id="532" r:id="rId5"/>
    <p:sldId id="511" r:id="rId6"/>
    <p:sldId id="512" r:id="rId7"/>
    <p:sldId id="513" r:id="rId8"/>
    <p:sldId id="514" r:id="rId9"/>
    <p:sldId id="515" r:id="rId10"/>
    <p:sldId id="518" r:id="rId11"/>
    <p:sldId id="519" r:id="rId12"/>
    <p:sldId id="520" r:id="rId13"/>
    <p:sldId id="522" r:id="rId14"/>
    <p:sldId id="523" r:id="rId15"/>
    <p:sldId id="521" r:id="rId16"/>
    <p:sldId id="525" r:id="rId17"/>
    <p:sldId id="530" r:id="rId18"/>
    <p:sldId id="526" r:id="rId19"/>
    <p:sldId id="516" r:id="rId20"/>
    <p:sldId id="517" r:id="rId2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9"/>
    <a:srgbClr val="FF0000"/>
    <a:srgbClr val="4355D9"/>
    <a:srgbClr val="2435B2"/>
    <a:srgbClr val="2232A6"/>
    <a:srgbClr val="FFFA3B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6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BDF71AE-9DED-0761-B0DE-B99576A8B0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8B89D94-65C5-DE51-E2FB-EEF40FCEC3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15839B8-A1E3-2C1F-2955-8038875762D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E2D977E0-5E71-0963-6A59-89A21B23A74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A911A279-4FF6-BCDE-2D9A-866D625025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A10D33DE-9D3F-22F0-0F21-F36C14D8C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43515BF4-30D1-42B6-AFE2-44DF468FC1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BC54AB4-8CB4-D04C-2870-83554F140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EE624A-408F-4216-B3FA-6DBF4C958B92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A168F65-74DF-CEB5-5588-FA7691C7D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2595F20-D9C8-EF9B-3D5D-A9DA2E427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9E5DC01-E198-EFFA-264B-B94D67C85CEA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EBE8C27-68A4-D667-2905-A27EECC7F6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2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21 w 5740"/>
                <a:gd name="T7" fmla="*/ 0 h 4316"/>
                <a:gd name="T8" fmla="*/ 5921 w 5740"/>
                <a:gd name="T9" fmla="*/ 0 h 4316"/>
                <a:gd name="T10" fmla="*/ 592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CBDA7E6-37D5-6F7C-B43A-FE90C36926F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4665" name="Oval 5">
                <a:extLst>
                  <a:ext uri="{FF2B5EF4-FFF2-40B4-BE49-F238E27FC236}">
                    <a16:creationId xmlns:a16="http://schemas.microsoft.com/office/drawing/2014/main" id="{4681B6DA-4027-CEA4-6B60-647873DE99D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66" name="Oval 6">
                <a:extLst>
                  <a:ext uri="{FF2B5EF4-FFF2-40B4-BE49-F238E27FC236}">
                    <a16:creationId xmlns:a16="http://schemas.microsoft.com/office/drawing/2014/main" id="{78DFEE4F-4154-6D91-2960-13E59D0CD47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67" name="Oval 7">
                <a:extLst>
                  <a:ext uri="{FF2B5EF4-FFF2-40B4-BE49-F238E27FC236}">
                    <a16:creationId xmlns:a16="http://schemas.microsoft.com/office/drawing/2014/main" id="{DEE5C60E-E9E3-9A2A-EB8E-5A6D4FD678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68" name="Oval 8">
                <a:extLst>
                  <a:ext uri="{FF2B5EF4-FFF2-40B4-BE49-F238E27FC236}">
                    <a16:creationId xmlns:a16="http://schemas.microsoft.com/office/drawing/2014/main" id="{67DB0330-B4C0-76CA-4C08-15BB213CE85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69" name="Oval 9">
                <a:extLst>
                  <a:ext uri="{FF2B5EF4-FFF2-40B4-BE49-F238E27FC236}">
                    <a16:creationId xmlns:a16="http://schemas.microsoft.com/office/drawing/2014/main" id="{42243690-3037-09B9-0880-E9FBB36797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70" name="Freeform 10">
                <a:extLst>
                  <a:ext uri="{FF2B5EF4-FFF2-40B4-BE49-F238E27FC236}">
                    <a16:creationId xmlns:a16="http://schemas.microsoft.com/office/drawing/2014/main" id="{6C60C514-9AF8-168D-DF68-CBA8DF6AB9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71" name="Freeform 11">
                <a:extLst>
                  <a:ext uri="{FF2B5EF4-FFF2-40B4-BE49-F238E27FC236}">
                    <a16:creationId xmlns:a16="http://schemas.microsoft.com/office/drawing/2014/main" id="{4CE0FBB2-FEA0-FF4C-8E35-20C130ADEF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72" name="Freeform 12">
                <a:extLst>
                  <a:ext uri="{FF2B5EF4-FFF2-40B4-BE49-F238E27FC236}">
                    <a16:creationId xmlns:a16="http://schemas.microsoft.com/office/drawing/2014/main" id="{DEE58F2C-9CB3-0FA6-0C4F-391AE14F2B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73" name="Freeform 13">
                <a:extLst>
                  <a:ext uri="{FF2B5EF4-FFF2-40B4-BE49-F238E27FC236}">
                    <a16:creationId xmlns:a16="http://schemas.microsoft.com/office/drawing/2014/main" id="{EBF37524-5768-0884-2373-711E93967E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74" name="Freeform 14">
                <a:extLst>
                  <a:ext uri="{FF2B5EF4-FFF2-40B4-BE49-F238E27FC236}">
                    <a16:creationId xmlns:a16="http://schemas.microsoft.com/office/drawing/2014/main" id="{77E3C191-DE24-7B3E-74D2-574CB3B244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75" name="Oval 15">
                <a:extLst>
                  <a:ext uri="{FF2B5EF4-FFF2-40B4-BE49-F238E27FC236}">
                    <a16:creationId xmlns:a16="http://schemas.microsoft.com/office/drawing/2014/main" id="{BE4FA8D5-3E7D-BF8B-D89D-CE8D5905FC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03E91C96-EF3F-1B46-2688-2CCC6C9B099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4647" name="Oval 17">
                <a:extLst>
                  <a:ext uri="{FF2B5EF4-FFF2-40B4-BE49-F238E27FC236}">
                    <a16:creationId xmlns:a16="http://schemas.microsoft.com/office/drawing/2014/main" id="{71AEE743-6614-647E-09D6-D92831EB30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48" name="Oval 18">
                <a:extLst>
                  <a:ext uri="{FF2B5EF4-FFF2-40B4-BE49-F238E27FC236}">
                    <a16:creationId xmlns:a16="http://schemas.microsoft.com/office/drawing/2014/main" id="{0BD01D86-D300-067D-4A14-A29BB44016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49" name="Oval 19">
                <a:extLst>
                  <a:ext uri="{FF2B5EF4-FFF2-40B4-BE49-F238E27FC236}">
                    <a16:creationId xmlns:a16="http://schemas.microsoft.com/office/drawing/2014/main" id="{B00A28DA-BDC9-7422-C261-30C47F71825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50" name="Oval 20">
                <a:extLst>
                  <a:ext uri="{FF2B5EF4-FFF2-40B4-BE49-F238E27FC236}">
                    <a16:creationId xmlns:a16="http://schemas.microsoft.com/office/drawing/2014/main" id="{9985064D-08AA-EAA3-B8E6-ECB768AAE0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51" name="Oval 21">
                <a:extLst>
                  <a:ext uri="{FF2B5EF4-FFF2-40B4-BE49-F238E27FC236}">
                    <a16:creationId xmlns:a16="http://schemas.microsoft.com/office/drawing/2014/main" id="{FA17A4B7-FAD0-B537-21A4-67FE44F785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52" name="Oval 22">
                <a:extLst>
                  <a:ext uri="{FF2B5EF4-FFF2-40B4-BE49-F238E27FC236}">
                    <a16:creationId xmlns:a16="http://schemas.microsoft.com/office/drawing/2014/main" id="{85E82C3E-7902-71E0-0637-548DCC9086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53" name="Oval 23">
                <a:extLst>
                  <a:ext uri="{FF2B5EF4-FFF2-40B4-BE49-F238E27FC236}">
                    <a16:creationId xmlns:a16="http://schemas.microsoft.com/office/drawing/2014/main" id="{3595CADA-430D-075E-11D2-F7AC61AC61D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54" name="Oval 24">
                <a:extLst>
                  <a:ext uri="{FF2B5EF4-FFF2-40B4-BE49-F238E27FC236}">
                    <a16:creationId xmlns:a16="http://schemas.microsoft.com/office/drawing/2014/main" id="{42D015BE-88F4-DABB-C7E2-E7561F61FB1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55" name="Freeform 25">
                <a:extLst>
                  <a:ext uri="{FF2B5EF4-FFF2-40B4-BE49-F238E27FC236}">
                    <a16:creationId xmlns:a16="http://schemas.microsoft.com/office/drawing/2014/main" id="{A9AFD297-82E2-9211-F472-BC1EE30994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56" name="Freeform 26">
                <a:extLst>
                  <a:ext uri="{FF2B5EF4-FFF2-40B4-BE49-F238E27FC236}">
                    <a16:creationId xmlns:a16="http://schemas.microsoft.com/office/drawing/2014/main" id="{939ACCE1-9B18-1C4B-AD0D-61EDB277211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57" name="Freeform 27">
                <a:extLst>
                  <a:ext uri="{FF2B5EF4-FFF2-40B4-BE49-F238E27FC236}">
                    <a16:creationId xmlns:a16="http://schemas.microsoft.com/office/drawing/2014/main" id="{3A05769C-5C17-8C40-D375-1163F114A5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58" name="Freeform 28">
                <a:extLst>
                  <a:ext uri="{FF2B5EF4-FFF2-40B4-BE49-F238E27FC236}">
                    <a16:creationId xmlns:a16="http://schemas.microsoft.com/office/drawing/2014/main" id="{8C045115-99BF-5D75-C4A7-54622F8988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59" name="Freeform 29">
                <a:extLst>
                  <a:ext uri="{FF2B5EF4-FFF2-40B4-BE49-F238E27FC236}">
                    <a16:creationId xmlns:a16="http://schemas.microsoft.com/office/drawing/2014/main" id="{8DCE1312-BA86-2EC7-8497-D128F8A988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0" name="Freeform 30">
                <a:extLst>
                  <a:ext uri="{FF2B5EF4-FFF2-40B4-BE49-F238E27FC236}">
                    <a16:creationId xmlns:a16="http://schemas.microsoft.com/office/drawing/2014/main" id="{1127990B-F0EB-BF49-0C0F-5DACBA6BDA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Freeform 31">
                <a:extLst>
                  <a:ext uri="{FF2B5EF4-FFF2-40B4-BE49-F238E27FC236}">
                    <a16:creationId xmlns:a16="http://schemas.microsoft.com/office/drawing/2014/main" id="{EEC1B345-B3B5-0F76-8A5C-4FDD4BF26F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62" name="Freeform 32">
                <a:extLst>
                  <a:ext uri="{FF2B5EF4-FFF2-40B4-BE49-F238E27FC236}">
                    <a16:creationId xmlns:a16="http://schemas.microsoft.com/office/drawing/2014/main" id="{BEE9A30C-85BB-5EC3-5EBD-1A6DB11981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63" name="Freeform 33">
                <a:extLst>
                  <a:ext uri="{FF2B5EF4-FFF2-40B4-BE49-F238E27FC236}">
                    <a16:creationId xmlns:a16="http://schemas.microsoft.com/office/drawing/2014/main" id="{1390F510-E157-2825-395A-64FD5D68D4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64" name="Freeform 34">
                <a:extLst>
                  <a:ext uri="{FF2B5EF4-FFF2-40B4-BE49-F238E27FC236}">
                    <a16:creationId xmlns:a16="http://schemas.microsoft.com/office/drawing/2014/main" id="{4BD5EEBA-7587-D04B-FA29-EA0245A21E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5">
              <a:extLst>
                <a:ext uri="{FF2B5EF4-FFF2-40B4-BE49-F238E27FC236}">
                  <a16:creationId xmlns:a16="http://schemas.microsoft.com/office/drawing/2014/main" id="{639C2FA9-9AB3-4DD2-A046-58A91911AD3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4DFD3187-4604-29AE-8C90-537634451BC0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EAE8C816-FCFC-EA4B-C6B0-BADB85760B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403B2DEE-379E-E9EF-04B0-70C5B61BAE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D4919096-25B8-329E-B830-DC7F7D24DD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8D8049C4-A250-5BA8-FBE3-3DA82C6A85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5" name="Freeform 41">
                <a:extLst>
                  <a:ext uri="{FF2B5EF4-FFF2-40B4-BE49-F238E27FC236}">
                    <a16:creationId xmlns:a16="http://schemas.microsoft.com/office/drawing/2014/main" id="{0679F77E-4BF8-BF00-8029-5AE48013EE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6" name="Freeform 42">
                <a:extLst>
                  <a:ext uri="{FF2B5EF4-FFF2-40B4-BE49-F238E27FC236}">
                    <a16:creationId xmlns:a16="http://schemas.microsoft.com/office/drawing/2014/main" id="{6C7E2DCB-83E4-2E4F-4C80-C91A1C8E17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7" name="Freeform 43">
                <a:extLst>
                  <a:ext uri="{FF2B5EF4-FFF2-40B4-BE49-F238E27FC236}">
                    <a16:creationId xmlns:a16="http://schemas.microsoft.com/office/drawing/2014/main" id="{946A9E7F-271B-D8FF-6740-CEB5F4025B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44">
                <a:extLst>
                  <a:ext uri="{FF2B5EF4-FFF2-40B4-BE49-F238E27FC236}">
                    <a16:creationId xmlns:a16="http://schemas.microsoft.com/office/drawing/2014/main" id="{2FADB56A-42DA-2FDF-FB02-4D1CC1C644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9" name="Freeform 45">
                <a:extLst>
                  <a:ext uri="{FF2B5EF4-FFF2-40B4-BE49-F238E27FC236}">
                    <a16:creationId xmlns:a16="http://schemas.microsoft.com/office/drawing/2014/main" id="{23CFEC6E-339F-7A7E-2898-5ACB7B9A12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0" name="Freeform 46">
                <a:extLst>
                  <a:ext uri="{FF2B5EF4-FFF2-40B4-BE49-F238E27FC236}">
                    <a16:creationId xmlns:a16="http://schemas.microsoft.com/office/drawing/2014/main" id="{90526030-4037-C08F-FC2A-D200D605E3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" name="Oval 47">
                <a:extLst>
                  <a:ext uri="{FF2B5EF4-FFF2-40B4-BE49-F238E27FC236}">
                    <a16:creationId xmlns:a16="http://schemas.microsoft.com/office/drawing/2014/main" id="{223DF0A7-7ED0-0320-A5AF-9181DC22C0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40" name="Oval 48">
                <a:extLst>
                  <a:ext uri="{FF2B5EF4-FFF2-40B4-BE49-F238E27FC236}">
                    <a16:creationId xmlns:a16="http://schemas.microsoft.com/office/drawing/2014/main" id="{D2D43400-0216-1006-8961-C9E7C46F66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41" name="Oval 49">
                <a:extLst>
                  <a:ext uri="{FF2B5EF4-FFF2-40B4-BE49-F238E27FC236}">
                    <a16:creationId xmlns:a16="http://schemas.microsoft.com/office/drawing/2014/main" id="{1ADFEB84-771B-4C0C-E4D0-EE52B81768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44" name="Oval 50">
                <a:extLst>
                  <a:ext uri="{FF2B5EF4-FFF2-40B4-BE49-F238E27FC236}">
                    <a16:creationId xmlns:a16="http://schemas.microsoft.com/office/drawing/2014/main" id="{9A57FC20-D608-F81B-270E-15DDE6F6B6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45" name="Oval 51">
                <a:extLst>
                  <a:ext uri="{FF2B5EF4-FFF2-40B4-BE49-F238E27FC236}">
                    <a16:creationId xmlns:a16="http://schemas.microsoft.com/office/drawing/2014/main" id="{8FCBCF7D-73E9-27AC-0B6A-B3504F4AE1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646" name="Oval 52">
                <a:extLst>
                  <a:ext uri="{FF2B5EF4-FFF2-40B4-BE49-F238E27FC236}">
                    <a16:creationId xmlns:a16="http://schemas.microsoft.com/office/drawing/2014/main" id="{D05370C7-E3E5-D4F9-E0C0-584799D0281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7" name="Group 53">
              <a:extLst>
                <a:ext uri="{FF2B5EF4-FFF2-40B4-BE49-F238E27FC236}">
                  <a16:creationId xmlns:a16="http://schemas.microsoft.com/office/drawing/2014/main" id="{0A7FF4A4-1E81-5A65-52D2-C9F92B69985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50B3F352-DB13-3C45-06AD-AC195F3833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9 w 382"/>
                  <a:gd name="T19" fmla="*/ 96 h 96"/>
                  <a:gd name="T20" fmla="*/ 273 w 382"/>
                  <a:gd name="T21" fmla="*/ 90 h 96"/>
                  <a:gd name="T22" fmla="*/ 321 w 382"/>
                  <a:gd name="T23" fmla="*/ 84 h 96"/>
                  <a:gd name="T24" fmla="*/ 362 w 382"/>
                  <a:gd name="T25" fmla="*/ 66 h 96"/>
                  <a:gd name="T26" fmla="*/ 392 w 382"/>
                  <a:gd name="T27" fmla="*/ 42 h 96"/>
                  <a:gd name="T28" fmla="*/ 386 w 382"/>
                  <a:gd name="T29" fmla="*/ 42 h 96"/>
                  <a:gd name="T30" fmla="*/ 356 w 382"/>
                  <a:gd name="T31" fmla="*/ 66 h 96"/>
                  <a:gd name="T32" fmla="*/ 315 w 382"/>
                  <a:gd name="T33" fmla="*/ 78 h 96"/>
                  <a:gd name="T34" fmla="*/ 273 w 382"/>
                  <a:gd name="T35" fmla="*/ 90 h 96"/>
                  <a:gd name="T36" fmla="*/ 219 w 382"/>
                  <a:gd name="T37" fmla="*/ 96 h 96"/>
                  <a:gd name="T38" fmla="*/ 21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55">
                <a:extLst>
                  <a:ext uri="{FF2B5EF4-FFF2-40B4-BE49-F238E27FC236}">
                    <a16:creationId xmlns:a16="http://schemas.microsoft.com/office/drawing/2014/main" id="{ABEE77AD-329D-8594-38B9-1D0A80E1C3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56">
                <a:extLst>
                  <a:ext uri="{FF2B5EF4-FFF2-40B4-BE49-F238E27FC236}">
                    <a16:creationId xmlns:a16="http://schemas.microsoft.com/office/drawing/2014/main" id="{4C24B374-5534-B7FB-5361-BFDE9753E4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7">
                <a:extLst>
                  <a:ext uri="{FF2B5EF4-FFF2-40B4-BE49-F238E27FC236}">
                    <a16:creationId xmlns:a16="http://schemas.microsoft.com/office/drawing/2014/main" id="{EFE0CE49-B98C-554C-FF04-D6A64B54AB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8">
                <a:extLst>
                  <a:ext uri="{FF2B5EF4-FFF2-40B4-BE49-F238E27FC236}">
                    <a16:creationId xmlns:a16="http://schemas.microsoft.com/office/drawing/2014/main" id="{7C07777C-265C-2670-C25F-ED72DF70DC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9">
                <a:extLst>
                  <a:ext uri="{FF2B5EF4-FFF2-40B4-BE49-F238E27FC236}">
                    <a16:creationId xmlns:a16="http://schemas.microsoft.com/office/drawing/2014/main" id="{4BCCA573-28E9-90B6-5183-DEBE8D9213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9 w 185"/>
                  <a:gd name="T5" fmla="*/ 36 h 210"/>
                  <a:gd name="T6" fmla="*/ 165 w 185"/>
                  <a:gd name="T7" fmla="*/ 72 h 210"/>
                  <a:gd name="T8" fmla="*/ 171 w 185"/>
                  <a:gd name="T9" fmla="*/ 90 h 210"/>
                  <a:gd name="T10" fmla="*/ 177 w 185"/>
                  <a:gd name="T11" fmla="*/ 114 h 210"/>
                  <a:gd name="T12" fmla="*/ 171 w 185"/>
                  <a:gd name="T13" fmla="*/ 138 h 210"/>
                  <a:gd name="T14" fmla="*/ 159 w 185"/>
                  <a:gd name="T15" fmla="*/ 162 h 210"/>
                  <a:gd name="T16" fmla="*/ 129 w 185"/>
                  <a:gd name="T17" fmla="*/ 180 h 210"/>
                  <a:gd name="T18" fmla="*/ 90 w 185"/>
                  <a:gd name="T19" fmla="*/ 198 h 210"/>
                  <a:gd name="T20" fmla="*/ 106 w 185"/>
                  <a:gd name="T21" fmla="*/ 210 h 210"/>
                  <a:gd name="T22" fmla="*/ 141 w 185"/>
                  <a:gd name="T23" fmla="*/ 192 h 210"/>
                  <a:gd name="T24" fmla="*/ 171 w 185"/>
                  <a:gd name="T25" fmla="*/ 168 h 210"/>
                  <a:gd name="T26" fmla="*/ 189 w 185"/>
                  <a:gd name="T27" fmla="*/ 144 h 210"/>
                  <a:gd name="T28" fmla="*/ 195 w 185"/>
                  <a:gd name="T29" fmla="*/ 114 h 210"/>
                  <a:gd name="T30" fmla="*/ 189 w 185"/>
                  <a:gd name="T31" fmla="*/ 90 h 210"/>
                  <a:gd name="T32" fmla="*/ 183 w 185"/>
                  <a:gd name="T33" fmla="*/ 66 h 210"/>
                  <a:gd name="T34" fmla="*/ 165 w 185"/>
                  <a:gd name="T35" fmla="*/ 48 h 210"/>
                  <a:gd name="T36" fmla="*/ 14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60">
                <a:extLst>
                  <a:ext uri="{FF2B5EF4-FFF2-40B4-BE49-F238E27FC236}">
                    <a16:creationId xmlns:a16="http://schemas.microsoft.com/office/drawing/2014/main" id="{428DE357-3EAA-2A3D-7110-FDC8A9C5A85F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61">
                <a:extLst>
                  <a:ext uri="{FF2B5EF4-FFF2-40B4-BE49-F238E27FC236}">
                    <a16:creationId xmlns:a16="http://schemas.microsoft.com/office/drawing/2014/main" id="{28D942CD-B88C-F0F8-4617-F01BE365A2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" name="Oval 62">
                  <a:extLst>
                    <a:ext uri="{FF2B5EF4-FFF2-40B4-BE49-F238E27FC236}">
                      <a16:creationId xmlns:a16="http://schemas.microsoft.com/office/drawing/2014/main" id="{EA22672B-ED6F-25DB-857D-27922E80516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7" name="Oval 63">
                  <a:extLst>
                    <a:ext uri="{FF2B5EF4-FFF2-40B4-BE49-F238E27FC236}">
                      <a16:creationId xmlns:a16="http://schemas.microsoft.com/office/drawing/2014/main" id="{D356888D-1E8A-5BC8-DD4F-8FF7D377611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8" name="Oval 64">
                  <a:extLst>
                    <a:ext uri="{FF2B5EF4-FFF2-40B4-BE49-F238E27FC236}">
                      <a16:creationId xmlns:a16="http://schemas.microsoft.com/office/drawing/2014/main" id="{DD7020F3-354B-D3BB-B077-9DAB5813699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9" name="Oval 65">
                  <a:extLst>
                    <a:ext uri="{FF2B5EF4-FFF2-40B4-BE49-F238E27FC236}">
                      <a16:creationId xmlns:a16="http://schemas.microsoft.com/office/drawing/2014/main" id="{5CF1F9D4-4A5A-0356-3BF1-3332647220B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</p:grpSp>
        </p:grpSp>
      </p:grpSp>
      <p:sp>
        <p:nvSpPr>
          <p:cNvPr id="246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6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676" name="Rectangle 68">
            <a:extLst>
              <a:ext uri="{FF2B5EF4-FFF2-40B4-BE49-F238E27FC236}">
                <a16:creationId xmlns:a16="http://schemas.microsoft.com/office/drawing/2014/main" id="{8CEC6EAA-E9BF-9D46-BFCC-C07A597EED0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677" name="Rectangle 69">
            <a:extLst>
              <a:ext uri="{FF2B5EF4-FFF2-40B4-BE49-F238E27FC236}">
                <a16:creationId xmlns:a16="http://schemas.microsoft.com/office/drawing/2014/main" id="{DF51E90A-7119-CC2E-AB52-1A5CA8ADD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678" name="Rectangle 70">
            <a:extLst>
              <a:ext uri="{FF2B5EF4-FFF2-40B4-BE49-F238E27FC236}">
                <a16:creationId xmlns:a16="http://schemas.microsoft.com/office/drawing/2014/main" id="{A94EE391-5758-36DC-1DF8-14797DFE2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0DC4D-B079-4B15-9C35-BDB3A4FCE5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54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7044C7F-674F-A79A-DB71-53B659E98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1CC2918C-0350-2121-E987-24133676A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12403947-7907-F541-27DC-9FD8BE676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CFCDE-5CB5-43C2-9577-55DBE9A89D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616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F4189D2B-952B-4903-14E2-A6A5731D5B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9884032-69C3-25EA-02CD-C038408A8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19A3CA53-E869-AAD0-C06F-1D625A1E2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C575-72D4-4CC1-8AF3-1BAE2F7F35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420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091ABD6-D1A6-A9C5-7F9A-2AC794E93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FDAA7275-581B-7633-3561-7DE662C60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6830BF8B-D94A-CF2A-BBAA-875AA9346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1607D-FA85-4DF2-98B6-446CCAF7DA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98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4A64AA32-DAC3-A7F4-B52D-8495BDA21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B74FD3F5-C604-4F91-EB8B-289D3A3C9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1">
            <a:extLst>
              <a:ext uri="{FF2B5EF4-FFF2-40B4-BE49-F238E27FC236}">
                <a16:creationId xmlns:a16="http://schemas.microsoft.com/office/drawing/2014/main" id="{3F0BAB98-3581-FEC6-6C7F-9A384C25A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4D869-EB2B-405F-BD5A-B8969A3889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187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47DAC031-D8F8-10A2-08E1-467790433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FC1EA20B-84E8-F33B-276E-32C0945F0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1AF5437E-D784-435A-A2D3-5CA8B786F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EE433-71DB-45B1-9A60-93C000312A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274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D7BCA94-44F1-8F5B-C4A1-021A8648DB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72AD85FE-D0F3-AB4C-3848-D48FCD1FB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F1B5F52B-7B8A-A0A7-161E-B2A4A286D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C562-E38F-4D78-B89D-C03E8D41C0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326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FC43937D-6A4B-ADBA-71A2-00509870B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D653BD13-37D7-7898-3234-ACCBEE64A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92E69460-CBE6-518E-48C6-6D8130D9E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45AC5-BF67-43F3-ADD4-8318DEA68F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675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CA4C18A7-700F-7F4A-99D1-C7864303D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1B5504EA-81DB-E170-8CA8-0111BB9E1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DB2C912C-A045-CDED-0B34-0AE215C9F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11E62-A882-4EAB-A95B-29193F1554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068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0E84480E-6859-79C0-6CEC-3C60E27AE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368C3F7F-5172-80CC-16C1-567D957E7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EFABEB32-D48A-1277-7465-5C5DEB38A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13A5-2303-4021-BAC5-893F11ADEC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659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0E105A6E-7EB7-D0B0-8899-DB087E611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C7DE01F3-339D-162A-CF99-A978996DD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31423456-CD25-6FC4-7A88-E07C36238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5C195-9BF4-4553-BF70-2D64557010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475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73A07324-853A-4BBC-45D9-AE88B53E9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F5799628-7BC1-3D73-DD0B-DA31AA7DF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F8FBC29E-BB94-DB91-36B3-530A4357C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62174-8784-4CD8-8A0F-5D552098AC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126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BC7F39F-41E4-2BF0-C78C-AC619E275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F8E5A3EF-2816-FE74-FBFE-E1104CB9C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F042BC19-3B42-9CA1-168E-8A60F6EFE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AAB-0181-4691-8517-3834BA9C4D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070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>
            <a:extLst>
              <a:ext uri="{FF2B5EF4-FFF2-40B4-BE49-F238E27FC236}">
                <a16:creationId xmlns:a16="http://schemas.microsoft.com/office/drawing/2014/main" id="{A12B9E89-3AAB-BA85-9817-6BD785A69FE9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cs-CZ">
              <a:latin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7D909D55-DFDC-1B49-0E7D-B6EC15472041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D67A6F2A-CA52-CC61-0F35-420DC9CF43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2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21 w 5740"/>
                <a:gd name="T7" fmla="*/ 0 h 4316"/>
                <a:gd name="T8" fmla="*/ 5921 w 5740"/>
                <a:gd name="T9" fmla="*/ 0 h 4316"/>
                <a:gd name="T10" fmla="*/ 592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2CF88E34-1E98-E161-FCD1-95C684F870D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3558" name="Oval 6">
                <a:extLst>
                  <a:ext uri="{FF2B5EF4-FFF2-40B4-BE49-F238E27FC236}">
                    <a16:creationId xmlns:a16="http://schemas.microsoft.com/office/drawing/2014/main" id="{465695AE-FAC2-3C76-2C96-8DE813DE71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59" name="Oval 7">
                <a:extLst>
                  <a:ext uri="{FF2B5EF4-FFF2-40B4-BE49-F238E27FC236}">
                    <a16:creationId xmlns:a16="http://schemas.microsoft.com/office/drawing/2014/main" id="{49B78D6E-F903-8730-A61B-D3DCA10F40C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0" name="Oval 8">
                <a:extLst>
                  <a:ext uri="{FF2B5EF4-FFF2-40B4-BE49-F238E27FC236}">
                    <a16:creationId xmlns:a16="http://schemas.microsoft.com/office/drawing/2014/main" id="{D5ADCB7F-EAAD-B24A-CD40-F82A3DB00D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1" name="Oval 9">
                <a:extLst>
                  <a:ext uri="{FF2B5EF4-FFF2-40B4-BE49-F238E27FC236}">
                    <a16:creationId xmlns:a16="http://schemas.microsoft.com/office/drawing/2014/main" id="{6E567AA1-C298-F777-852B-E03B56C3985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2" name="Oval 10">
                <a:extLst>
                  <a:ext uri="{FF2B5EF4-FFF2-40B4-BE49-F238E27FC236}">
                    <a16:creationId xmlns:a16="http://schemas.microsoft.com/office/drawing/2014/main" id="{CCB45803-32C4-209E-00FA-E7BFBCA265C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3" name="Freeform 11">
                <a:extLst>
                  <a:ext uri="{FF2B5EF4-FFF2-40B4-BE49-F238E27FC236}">
                    <a16:creationId xmlns:a16="http://schemas.microsoft.com/office/drawing/2014/main" id="{4234C7D8-F2F8-2D8D-8D94-8BEFB4A82A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4" name="Freeform 12">
                <a:extLst>
                  <a:ext uri="{FF2B5EF4-FFF2-40B4-BE49-F238E27FC236}">
                    <a16:creationId xmlns:a16="http://schemas.microsoft.com/office/drawing/2014/main" id="{A6E1690F-EBD2-464F-BF36-3373AFA877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5" name="Freeform 13">
                <a:extLst>
                  <a:ext uri="{FF2B5EF4-FFF2-40B4-BE49-F238E27FC236}">
                    <a16:creationId xmlns:a16="http://schemas.microsoft.com/office/drawing/2014/main" id="{AEBDBE50-B71E-116A-6F65-2F3E1EC645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6" name="Freeform 14">
                <a:extLst>
                  <a:ext uri="{FF2B5EF4-FFF2-40B4-BE49-F238E27FC236}">
                    <a16:creationId xmlns:a16="http://schemas.microsoft.com/office/drawing/2014/main" id="{A962F79C-A00F-E665-F5C8-8083FCE920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7" name="Freeform 15">
                <a:extLst>
                  <a:ext uri="{FF2B5EF4-FFF2-40B4-BE49-F238E27FC236}">
                    <a16:creationId xmlns:a16="http://schemas.microsoft.com/office/drawing/2014/main" id="{57DEF6DB-1608-6143-C12B-30844A7CD4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68" name="Oval 16">
                <a:extLst>
                  <a:ext uri="{FF2B5EF4-FFF2-40B4-BE49-F238E27FC236}">
                    <a16:creationId xmlns:a16="http://schemas.microsoft.com/office/drawing/2014/main" id="{303EB4F5-1518-EF56-F1A4-1BB82744F2D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2C3DAE71-1E6C-420E-EA65-335F2017E5C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3570" name="Oval 18">
                <a:extLst>
                  <a:ext uri="{FF2B5EF4-FFF2-40B4-BE49-F238E27FC236}">
                    <a16:creationId xmlns:a16="http://schemas.microsoft.com/office/drawing/2014/main" id="{D419F95C-7383-ED29-B073-FB9B1BFDBF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1" name="Oval 19">
                <a:extLst>
                  <a:ext uri="{FF2B5EF4-FFF2-40B4-BE49-F238E27FC236}">
                    <a16:creationId xmlns:a16="http://schemas.microsoft.com/office/drawing/2014/main" id="{7503727C-C2D0-A610-655F-DD7A1E0908D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2" name="Oval 20">
                <a:extLst>
                  <a:ext uri="{FF2B5EF4-FFF2-40B4-BE49-F238E27FC236}">
                    <a16:creationId xmlns:a16="http://schemas.microsoft.com/office/drawing/2014/main" id="{31F555E7-6CE8-2033-F5EB-9F1036AB2D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3" name="Oval 21">
                <a:extLst>
                  <a:ext uri="{FF2B5EF4-FFF2-40B4-BE49-F238E27FC236}">
                    <a16:creationId xmlns:a16="http://schemas.microsoft.com/office/drawing/2014/main" id="{046110A5-087A-7F09-CDF8-6A985DCF65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4" name="Oval 22">
                <a:extLst>
                  <a:ext uri="{FF2B5EF4-FFF2-40B4-BE49-F238E27FC236}">
                    <a16:creationId xmlns:a16="http://schemas.microsoft.com/office/drawing/2014/main" id="{DCD796FA-CE2E-CE81-ADEF-CECD7A563FE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5" name="Oval 23">
                <a:extLst>
                  <a:ext uri="{FF2B5EF4-FFF2-40B4-BE49-F238E27FC236}">
                    <a16:creationId xmlns:a16="http://schemas.microsoft.com/office/drawing/2014/main" id="{F4E524A9-8130-9F03-F135-47AB8108A2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6" name="Oval 24">
                <a:extLst>
                  <a:ext uri="{FF2B5EF4-FFF2-40B4-BE49-F238E27FC236}">
                    <a16:creationId xmlns:a16="http://schemas.microsoft.com/office/drawing/2014/main" id="{13FC1893-078B-DCCA-CCD5-E4E5DF04F7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7" name="Oval 25">
                <a:extLst>
                  <a:ext uri="{FF2B5EF4-FFF2-40B4-BE49-F238E27FC236}">
                    <a16:creationId xmlns:a16="http://schemas.microsoft.com/office/drawing/2014/main" id="{EA64F268-8DAF-BE17-5FBD-785ED855F5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8" name="Freeform 26">
                <a:extLst>
                  <a:ext uri="{FF2B5EF4-FFF2-40B4-BE49-F238E27FC236}">
                    <a16:creationId xmlns:a16="http://schemas.microsoft.com/office/drawing/2014/main" id="{4129E390-CC6D-BBD3-0B2B-3625E8B01B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79" name="Freeform 27">
                <a:extLst>
                  <a:ext uri="{FF2B5EF4-FFF2-40B4-BE49-F238E27FC236}">
                    <a16:creationId xmlns:a16="http://schemas.microsoft.com/office/drawing/2014/main" id="{2DB54D4F-A6C7-EBAC-18DD-BECE5270B4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80" name="Freeform 28">
                <a:extLst>
                  <a:ext uri="{FF2B5EF4-FFF2-40B4-BE49-F238E27FC236}">
                    <a16:creationId xmlns:a16="http://schemas.microsoft.com/office/drawing/2014/main" id="{C280C7F3-E7C8-A492-214E-0B780D2B2B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81" name="Freeform 29">
                <a:extLst>
                  <a:ext uri="{FF2B5EF4-FFF2-40B4-BE49-F238E27FC236}">
                    <a16:creationId xmlns:a16="http://schemas.microsoft.com/office/drawing/2014/main" id="{2BAD782C-AC48-F3DE-BBAB-D55F15E372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3786B405-0DEC-7551-D95C-92E6B18EF1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E2F6F08B-8B6F-289F-5BDF-ED9F9A4085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Freeform 32">
                <a:extLst>
                  <a:ext uri="{FF2B5EF4-FFF2-40B4-BE49-F238E27FC236}">
                    <a16:creationId xmlns:a16="http://schemas.microsoft.com/office/drawing/2014/main" id="{FC459F83-B5A7-C56C-5165-248C82D145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85" name="Freeform 33">
                <a:extLst>
                  <a:ext uri="{FF2B5EF4-FFF2-40B4-BE49-F238E27FC236}">
                    <a16:creationId xmlns:a16="http://schemas.microsoft.com/office/drawing/2014/main" id="{B6894B3A-13D6-2DBF-2F61-9748FDC938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86" name="Freeform 34">
                <a:extLst>
                  <a:ext uri="{FF2B5EF4-FFF2-40B4-BE49-F238E27FC236}">
                    <a16:creationId xmlns:a16="http://schemas.microsoft.com/office/drawing/2014/main" id="{E5208F3C-4159-1A4B-958B-7DF3870578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B1948F1D-AD7B-29E5-A32E-0F98008EFF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3228DDD7-7800-CCEF-8FAF-A6669236247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3589" name="Freeform 37">
                <a:extLst>
                  <a:ext uri="{FF2B5EF4-FFF2-40B4-BE49-F238E27FC236}">
                    <a16:creationId xmlns:a16="http://schemas.microsoft.com/office/drawing/2014/main" id="{C10D03C7-E64B-2446-8F80-4E93E201873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0" name="Freeform 38">
                <a:extLst>
                  <a:ext uri="{FF2B5EF4-FFF2-40B4-BE49-F238E27FC236}">
                    <a16:creationId xmlns:a16="http://schemas.microsoft.com/office/drawing/2014/main" id="{0800D7F2-4242-B9BC-0C31-679AFFAA8F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1" name="Freeform 39">
                <a:extLst>
                  <a:ext uri="{FF2B5EF4-FFF2-40B4-BE49-F238E27FC236}">
                    <a16:creationId xmlns:a16="http://schemas.microsoft.com/office/drawing/2014/main" id="{C1320F1F-1FA1-F218-BDAD-9573233198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2" name="Freeform 40">
                <a:extLst>
                  <a:ext uri="{FF2B5EF4-FFF2-40B4-BE49-F238E27FC236}">
                    <a16:creationId xmlns:a16="http://schemas.microsoft.com/office/drawing/2014/main" id="{75C5A0B3-EF31-D623-B815-5B59361FCD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3" name="Freeform 41">
                <a:extLst>
                  <a:ext uri="{FF2B5EF4-FFF2-40B4-BE49-F238E27FC236}">
                    <a16:creationId xmlns:a16="http://schemas.microsoft.com/office/drawing/2014/main" id="{9C7D81F0-0650-533C-0B87-45B69ADCDC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4" name="Freeform 42">
                <a:extLst>
                  <a:ext uri="{FF2B5EF4-FFF2-40B4-BE49-F238E27FC236}">
                    <a16:creationId xmlns:a16="http://schemas.microsoft.com/office/drawing/2014/main" id="{A4C4AF04-654A-5D0E-1E37-C87A5689E4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5" name="Freeform 43">
                <a:extLst>
                  <a:ext uri="{FF2B5EF4-FFF2-40B4-BE49-F238E27FC236}">
                    <a16:creationId xmlns:a16="http://schemas.microsoft.com/office/drawing/2014/main" id="{FE061C65-03B4-A009-077D-1B47366ADF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AD2FC249-FC9B-FE13-ABCB-0A85EECB10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Freeform 45">
                <a:extLst>
                  <a:ext uri="{FF2B5EF4-FFF2-40B4-BE49-F238E27FC236}">
                    <a16:creationId xmlns:a16="http://schemas.microsoft.com/office/drawing/2014/main" id="{E30059BA-A825-3272-4C75-3726178793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8" name="Freeform 46">
                <a:extLst>
                  <a:ext uri="{FF2B5EF4-FFF2-40B4-BE49-F238E27FC236}">
                    <a16:creationId xmlns:a16="http://schemas.microsoft.com/office/drawing/2014/main" id="{943F115A-F62A-818C-FC61-BD379FB552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599" name="Freeform 47">
                <a:extLst>
                  <a:ext uri="{FF2B5EF4-FFF2-40B4-BE49-F238E27FC236}">
                    <a16:creationId xmlns:a16="http://schemas.microsoft.com/office/drawing/2014/main" id="{BEBE52AC-82E4-D4A7-4990-F2A8489AAB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600" name="Oval 48">
                <a:extLst>
                  <a:ext uri="{FF2B5EF4-FFF2-40B4-BE49-F238E27FC236}">
                    <a16:creationId xmlns:a16="http://schemas.microsoft.com/office/drawing/2014/main" id="{20F88732-26E2-F0A7-EB6D-C2467B2E2C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601" name="Oval 49">
                <a:extLst>
                  <a:ext uri="{FF2B5EF4-FFF2-40B4-BE49-F238E27FC236}">
                    <a16:creationId xmlns:a16="http://schemas.microsoft.com/office/drawing/2014/main" id="{D46BD83C-9D45-EB04-3794-DC64C69027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602" name="Oval 50">
                <a:extLst>
                  <a:ext uri="{FF2B5EF4-FFF2-40B4-BE49-F238E27FC236}">
                    <a16:creationId xmlns:a16="http://schemas.microsoft.com/office/drawing/2014/main" id="{9EA211F8-5AB4-50EA-6734-DC285199DB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603" name="Oval 51">
                <a:extLst>
                  <a:ext uri="{FF2B5EF4-FFF2-40B4-BE49-F238E27FC236}">
                    <a16:creationId xmlns:a16="http://schemas.microsoft.com/office/drawing/2014/main" id="{CACB0C4F-4490-5D4C-EF2C-3935808ED9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604" name="Oval 52">
                <a:extLst>
                  <a:ext uri="{FF2B5EF4-FFF2-40B4-BE49-F238E27FC236}">
                    <a16:creationId xmlns:a16="http://schemas.microsoft.com/office/drawing/2014/main" id="{81DFDABA-6B93-7044-445D-03ADC441D9F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605" name="Oval 53">
                <a:extLst>
                  <a:ext uri="{FF2B5EF4-FFF2-40B4-BE49-F238E27FC236}">
                    <a16:creationId xmlns:a16="http://schemas.microsoft.com/office/drawing/2014/main" id="{63A3C23D-CE39-C6CA-CAE3-3531F1446A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FBEDA095-EAA5-BF9E-7CA7-F62BC9B45E5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82142CF4-A98E-BD9B-A942-9AE4B7CD2A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9 w 382"/>
                  <a:gd name="T19" fmla="*/ 96 h 96"/>
                  <a:gd name="T20" fmla="*/ 273 w 382"/>
                  <a:gd name="T21" fmla="*/ 90 h 96"/>
                  <a:gd name="T22" fmla="*/ 321 w 382"/>
                  <a:gd name="T23" fmla="*/ 84 h 96"/>
                  <a:gd name="T24" fmla="*/ 362 w 382"/>
                  <a:gd name="T25" fmla="*/ 66 h 96"/>
                  <a:gd name="T26" fmla="*/ 392 w 382"/>
                  <a:gd name="T27" fmla="*/ 42 h 96"/>
                  <a:gd name="T28" fmla="*/ 386 w 382"/>
                  <a:gd name="T29" fmla="*/ 42 h 96"/>
                  <a:gd name="T30" fmla="*/ 356 w 382"/>
                  <a:gd name="T31" fmla="*/ 66 h 96"/>
                  <a:gd name="T32" fmla="*/ 315 w 382"/>
                  <a:gd name="T33" fmla="*/ 78 h 96"/>
                  <a:gd name="T34" fmla="*/ 273 w 382"/>
                  <a:gd name="T35" fmla="*/ 90 h 96"/>
                  <a:gd name="T36" fmla="*/ 219 w 382"/>
                  <a:gd name="T37" fmla="*/ 96 h 96"/>
                  <a:gd name="T38" fmla="*/ 21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6E1A3432-DB28-F999-9031-072CB6938F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08F1EB79-1893-4FC1-8925-FDF6D88D2A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0BE3D917-265E-F892-042D-FF01A15A55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6A0E41B3-B3AD-C7A2-3FCF-812E52D420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5A70A837-5BC0-DB97-96DD-90E1A34038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9 w 185"/>
                  <a:gd name="T5" fmla="*/ 36 h 210"/>
                  <a:gd name="T6" fmla="*/ 165 w 185"/>
                  <a:gd name="T7" fmla="*/ 72 h 210"/>
                  <a:gd name="T8" fmla="*/ 171 w 185"/>
                  <a:gd name="T9" fmla="*/ 90 h 210"/>
                  <a:gd name="T10" fmla="*/ 177 w 185"/>
                  <a:gd name="T11" fmla="*/ 114 h 210"/>
                  <a:gd name="T12" fmla="*/ 171 w 185"/>
                  <a:gd name="T13" fmla="*/ 138 h 210"/>
                  <a:gd name="T14" fmla="*/ 159 w 185"/>
                  <a:gd name="T15" fmla="*/ 162 h 210"/>
                  <a:gd name="T16" fmla="*/ 129 w 185"/>
                  <a:gd name="T17" fmla="*/ 180 h 210"/>
                  <a:gd name="T18" fmla="*/ 90 w 185"/>
                  <a:gd name="T19" fmla="*/ 198 h 210"/>
                  <a:gd name="T20" fmla="*/ 106 w 185"/>
                  <a:gd name="T21" fmla="*/ 210 h 210"/>
                  <a:gd name="T22" fmla="*/ 141 w 185"/>
                  <a:gd name="T23" fmla="*/ 192 h 210"/>
                  <a:gd name="T24" fmla="*/ 171 w 185"/>
                  <a:gd name="T25" fmla="*/ 168 h 210"/>
                  <a:gd name="T26" fmla="*/ 189 w 185"/>
                  <a:gd name="T27" fmla="*/ 144 h 210"/>
                  <a:gd name="T28" fmla="*/ 195 w 185"/>
                  <a:gd name="T29" fmla="*/ 114 h 210"/>
                  <a:gd name="T30" fmla="*/ 189 w 185"/>
                  <a:gd name="T31" fmla="*/ 90 h 210"/>
                  <a:gd name="T32" fmla="*/ 183 w 185"/>
                  <a:gd name="T33" fmla="*/ 66 h 210"/>
                  <a:gd name="T34" fmla="*/ 165 w 185"/>
                  <a:gd name="T35" fmla="*/ 48 h 210"/>
                  <a:gd name="T36" fmla="*/ 14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980FDC18-46F1-0AE9-1D60-181F761D0E84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64BD6B88-FC9E-B172-A80E-B922C7DD52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5E2F9102-0CD9-B7B5-5316-5B06BF7E6A1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91AB0230-3DEB-DE5D-C7CB-731CC3ABAF5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4FD7D006-D982-FD70-041F-33B408460B6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A5424907-595D-FF1D-05A5-FA0DF25FC8B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ctr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</p:grpSp>
        </p:grpSp>
      </p:grpSp>
      <p:sp>
        <p:nvSpPr>
          <p:cNvPr id="23619" name="Rectangle 67">
            <a:extLst>
              <a:ext uri="{FF2B5EF4-FFF2-40B4-BE49-F238E27FC236}">
                <a16:creationId xmlns:a16="http://schemas.microsoft.com/office/drawing/2014/main" id="{C48F9657-648D-484E-4B59-5A8448B37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3620" name="Rectangle 68">
            <a:extLst>
              <a:ext uri="{FF2B5EF4-FFF2-40B4-BE49-F238E27FC236}">
                <a16:creationId xmlns:a16="http://schemas.microsoft.com/office/drawing/2014/main" id="{5E278478-AA13-D855-38DF-1CDF0A318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621" name="Rectangle 69">
            <a:extLst>
              <a:ext uri="{FF2B5EF4-FFF2-40B4-BE49-F238E27FC236}">
                <a16:creationId xmlns:a16="http://schemas.microsoft.com/office/drawing/2014/main" id="{7C7E2C7A-9885-890A-4FC2-0CFAA3D1F6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2" name="Rectangle 70">
            <a:extLst>
              <a:ext uri="{FF2B5EF4-FFF2-40B4-BE49-F238E27FC236}">
                <a16:creationId xmlns:a16="http://schemas.microsoft.com/office/drawing/2014/main" id="{5E62B7F9-3492-16F7-2475-3AD474B660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623" name="Rectangle 71">
            <a:extLst>
              <a:ext uri="{FF2B5EF4-FFF2-40B4-BE49-F238E27FC236}">
                <a16:creationId xmlns:a16="http://schemas.microsoft.com/office/drawing/2014/main" id="{677E1342-A962-F406-A51D-27404E0F90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6F88457-0B57-46F9-ADD8-A9407770B2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5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>
            <a:extLst>
              <a:ext uri="{FF2B5EF4-FFF2-40B4-BE49-F238E27FC236}">
                <a16:creationId xmlns:a16="http://schemas.microsoft.com/office/drawing/2014/main" id="{C6ADE5FD-D4B2-8DF8-0D20-C461E31FE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Fyzika kondenzovaného stavu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5692977-4332-657F-8110-8D95065799E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221163"/>
            <a:ext cx="9144000" cy="2636837"/>
          </a:xfrm>
          <a:solidFill>
            <a:schemeClr val="tx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32000"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cs-CZ" altLang="cs-CZ" b="1">
                <a:solidFill>
                  <a:srgbClr val="000000"/>
                </a:solidFill>
                <a:effectLst/>
              </a:rPr>
              <a:t>supravodivost</a:t>
            </a:r>
            <a:br>
              <a:rPr lang="cs-CZ" altLang="cs-CZ" b="1">
                <a:solidFill>
                  <a:srgbClr val="000000"/>
                </a:solidFill>
                <a:effectLst/>
              </a:rPr>
            </a:br>
            <a:endParaRPr lang="cs-CZ" altLang="cs-CZ" b="1">
              <a:solidFill>
                <a:srgbClr val="000000"/>
              </a:solidFill>
              <a:effectLst/>
            </a:endParaRPr>
          </a:p>
        </p:txBody>
      </p:sp>
      <p:pic>
        <p:nvPicPr>
          <p:cNvPr id="4100" name="Picture 4" descr="LogoMFF">
            <a:extLst>
              <a:ext uri="{FF2B5EF4-FFF2-40B4-BE49-F238E27FC236}">
                <a16:creationId xmlns:a16="http://schemas.microsoft.com/office/drawing/2014/main" id="{8B8CD420-DBD1-574C-8331-C0BC43C39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16113"/>
            <a:ext cx="30241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734D936C-328F-3395-8D4A-C1DFB1448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20713"/>
            <a:ext cx="6696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>
            <a:extLst>
              <a:ext uri="{FF2B5EF4-FFF2-40B4-BE49-F238E27FC236}">
                <a16:creationId xmlns:a16="http://schemas.microsoft.com/office/drawing/2014/main" id="{31767DDF-C9C0-2E6A-C7CD-60A824996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Meissnerův-</a:t>
            </a:r>
            <a:r>
              <a:rPr lang="cs-CZ" sz="3600" dirty="0" err="1"/>
              <a:t>Ochsenfeldův</a:t>
            </a:r>
            <a:r>
              <a:rPr lang="cs-CZ" sz="3600" dirty="0"/>
              <a:t> jev</a:t>
            </a:r>
          </a:p>
        </p:txBody>
      </p:sp>
      <p:sp>
        <p:nvSpPr>
          <p:cNvPr id="550915" name="Rectangle 3">
            <a:extLst>
              <a:ext uri="{FF2B5EF4-FFF2-40B4-BE49-F238E27FC236}">
                <a16:creationId xmlns:a16="http://schemas.microsoft.com/office/drawing/2014/main" id="{217649F6-3EDC-A234-C96B-22E96F5FD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Berlín, 1933</a:t>
            </a:r>
            <a:br>
              <a:rPr lang="cs-CZ" sz="2800" dirty="0"/>
            </a:br>
            <a:r>
              <a:rPr lang="cs-CZ" sz="2800" dirty="0"/>
              <a:t>- supravodič, nezávisle na své historii, vytlačuje (vratně) magnetickou indukci </a:t>
            </a:r>
            <a:r>
              <a:rPr lang="cs-CZ" sz="2800" i="1" dirty="0"/>
              <a:t>B</a:t>
            </a:r>
            <a:r>
              <a:rPr lang="cs-CZ" sz="2800" dirty="0"/>
              <a:t> ze svého vnitřku</a:t>
            </a:r>
          </a:p>
        </p:txBody>
      </p:sp>
      <p:pic>
        <p:nvPicPr>
          <p:cNvPr id="14340" name="Picture 4" descr="Levitace_supravodice">
            <a:extLst>
              <a:ext uri="{FF2B5EF4-FFF2-40B4-BE49-F238E27FC236}">
                <a16:creationId xmlns:a16="http://schemas.microsoft.com/office/drawing/2014/main" id="{D0816FE6-DA0E-7F32-5770-6BEF74961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3619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1" name="Přímá spojnice se šipkou 2">
            <a:extLst>
              <a:ext uri="{FF2B5EF4-FFF2-40B4-BE49-F238E27FC236}">
                <a16:creationId xmlns:a16="http://schemas.microsoft.com/office/drawing/2014/main" id="{3325BE95-7162-4246-7C55-CB98ED28B8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80063" y="2492375"/>
            <a:ext cx="21590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>
            <a:extLst>
              <a:ext uri="{FF2B5EF4-FFF2-40B4-BE49-F238E27FC236}">
                <a16:creationId xmlns:a16="http://schemas.microsoft.com/office/drawing/2014/main" id="{2F276907-9CEB-E2F0-ED74-8F8A243AA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/>
              <a:t>Meissnerův–Ochsenfeldův jev</a:t>
            </a:r>
          </a:p>
        </p:txBody>
      </p:sp>
      <p:sp>
        <p:nvSpPr>
          <p:cNvPr id="553987" name="Rectangle 3">
            <a:extLst>
              <a:ext uri="{FF2B5EF4-FFF2-40B4-BE49-F238E27FC236}">
                <a16:creationId xmlns:a16="http://schemas.microsoft.com/office/drawing/2014/main" id="{0F2F21B0-C974-8ADD-0159-D6FE6A114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/>
              <a:t>M-O</a:t>
            </a:r>
            <a:r>
              <a:rPr lang="cs-CZ" sz="2800">
                <a:sym typeface="Symbol" pitchFamily="18" charset="2"/>
              </a:rPr>
              <a:t> supravodič není pouhým ideálním </a:t>
            </a:r>
            <a:br>
              <a:rPr lang="cs-CZ" sz="2800">
                <a:sym typeface="Symbol" pitchFamily="18" charset="2"/>
              </a:rPr>
            </a:br>
            <a:r>
              <a:rPr lang="cs-CZ" sz="2800">
                <a:sym typeface="Symbol" pitchFamily="18" charset="2"/>
              </a:rPr>
              <a:t>            vodičem s nulovým odporem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>
                <a:sym typeface="Symbol" pitchFamily="18" charset="2"/>
              </a:rPr>
              <a:t>ideální vodič</a:t>
            </a:r>
            <a:br>
              <a:rPr lang="cs-CZ" sz="2800">
                <a:sym typeface="Symbol" pitchFamily="18" charset="2"/>
              </a:rPr>
            </a:br>
            <a:r>
              <a:rPr lang="cs-CZ" sz="2800">
                <a:sym typeface="Symbol" pitchFamily="18" charset="2"/>
              </a:rPr>
              <a:t>- mg. pole  stínící proudy  na povrchu </a:t>
            </a:r>
            <a:br>
              <a:rPr lang="cs-CZ" sz="2800">
                <a:sym typeface="Symbol" pitchFamily="18" charset="2"/>
              </a:rPr>
            </a:br>
            <a:r>
              <a:rPr lang="cs-CZ" sz="2800">
                <a:sym typeface="Symbol" pitchFamily="18" charset="2"/>
              </a:rPr>
              <a:t>  id. vodiče vznikne taková mg. indukce, že se </a:t>
            </a:r>
            <a:br>
              <a:rPr lang="cs-CZ" sz="2800">
                <a:sym typeface="Symbol" pitchFamily="18" charset="2"/>
              </a:rPr>
            </a:br>
            <a:r>
              <a:rPr lang="cs-CZ" sz="2800">
                <a:sym typeface="Symbol" pitchFamily="18" charset="2"/>
              </a:rPr>
              <a:t>  pole uvnitř vyruší  stav id. vodiče závisí na </a:t>
            </a:r>
            <a:br>
              <a:rPr lang="cs-CZ" sz="2800">
                <a:sym typeface="Symbol" pitchFamily="18" charset="2"/>
              </a:rPr>
            </a:br>
            <a:r>
              <a:rPr lang="cs-CZ" sz="2800">
                <a:sym typeface="Symbol" pitchFamily="18" charset="2"/>
              </a:rPr>
              <a:t>  jeho předchozí historii!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i="1">
                <a:sym typeface="Symbol" pitchFamily="18" charset="2"/>
              </a:rPr>
              <a:t>supravodič</a:t>
            </a:r>
            <a:br>
              <a:rPr lang="cs-CZ" sz="2800" i="1">
                <a:sym typeface="Symbol" pitchFamily="18" charset="2"/>
              </a:rPr>
            </a:br>
            <a:r>
              <a:rPr lang="cs-CZ" sz="2800" i="1">
                <a:sym typeface="Symbol" pitchFamily="18" charset="2"/>
              </a:rPr>
              <a:t>- B</a:t>
            </a:r>
            <a:r>
              <a:rPr lang="cs-CZ" sz="2800">
                <a:sym typeface="Symbol" pitchFamily="18" charset="2"/>
              </a:rPr>
              <a:t> je vypuzena z vnitřku supravodiče při </a:t>
            </a:r>
            <a:r>
              <a:rPr lang="cs-CZ" sz="2800" i="1">
                <a:sym typeface="Symbol" pitchFamily="18" charset="2"/>
              </a:rPr>
              <a:t>T </a:t>
            </a:r>
            <a:r>
              <a:rPr lang="cs-CZ" sz="2800">
                <a:sym typeface="Symbol" pitchFamily="18" charset="2"/>
              </a:rPr>
              <a:t></a:t>
            </a:r>
            <a:r>
              <a:rPr lang="cs-CZ" sz="2800" i="1">
                <a:sym typeface="Symbol" pitchFamily="18" charset="2"/>
              </a:rPr>
              <a:t> T</a:t>
            </a:r>
            <a:r>
              <a:rPr lang="cs-CZ" sz="2800" baseline="-25000">
                <a:sym typeface="Symbol" pitchFamily="18" charset="2"/>
              </a:rPr>
              <a:t>c</a:t>
            </a:r>
            <a:br>
              <a:rPr lang="cs-CZ" sz="2800" baseline="-25000">
                <a:sym typeface="Symbol" pitchFamily="18" charset="2"/>
              </a:rPr>
            </a:br>
            <a:r>
              <a:rPr lang="cs-CZ" sz="2800" baseline="-25000">
                <a:sym typeface="Symbol" pitchFamily="18" charset="2"/>
              </a:rPr>
              <a:t>   </a:t>
            </a:r>
            <a:r>
              <a:rPr lang="cs-CZ" sz="2800">
                <a:sym typeface="Symbol" pitchFamily="18" charset="2"/>
              </a:rPr>
              <a:t>bez ohledu na jeho předchozí historii </a:t>
            </a:r>
            <a:br>
              <a:rPr lang="cs-CZ" sz="2800">
                <a:sym typeface="Symbol" pitchFamily="18" charset="2"/>
              </a:rPr>
            </a:br>
            <a:r>
              <a:rPr lang="cs-CZ" sz="2800">
                <a:sym typeface="Symbol" pitchFamily="18" charset="2"/>
              </a:rPr>
              <a:t>  (zda byl předtím  zmagnetizován či ne)</a:t>
            </a:r>
            <a:endParaRPr lang="cs-CZ" sz="2800" i="1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4" name="Rectangle 4">
            <a:extLst>
              <a:ext uri="{FF2B5EF4-FFF2-40B4-BE49-F238E27FC236}">
                <a16:creationId xmlns:a16="http://schemas.microsoft.com/office/drawing/2014/main" id="{86F19C32-B3BF-B062-5B31-6F217A69A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Rovnice bratrů Londonů</a:t>
            </a:r>
          </a:p>
        </p:txBody>
      </p:sp>
      <p:graphicFrame>
        <p:nvGraphicFramePr>
          <p:cNvPr id="16387" name="Object 7">
            <a:extLst>
              <a:ext uri="{FF2B5EF4-FFF2-40B4-BE49-F238E27FC236}">
                <a16:creationId xmlns:a16="http://schemas.microsoft.com/office/drawing/2014/main" id="{E7C2A804-BC4C-D183-1558-E485E24FA36E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331913" y="2133600"/>
          <a:ext cx="309721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748975" imgH="241195" progId="Equation.3">
                  <p:embed/>
                </p:oleObj>
              </mc:Choice>
              <mc:Fallback>
                <p:oleObj name="Rovnice" r:id="rId2" imgW="748975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133600"/>
                        <a:ext cx="3097212" cy="996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1">
            <a:extLst>
              <a:ext uri="{FF2B5EF4-FFF2-40B4-BE49-F238E27FC236}">
                <a16:creationId xmlns:a16="http://schemas.microsoft.com/office/drawing/2014/main" id="{8A58F18A-217D-AB6F-A3C3-395BF15F10F2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1403350" y="4076700"/>
          <a:ext cx="3024188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850900" imgH="457200" progId="Equation.3">
                  <p:embed/>
                </p:oleObj>
              </mc:Choice>
              <mc:Fallback>
                <p:oleObj name="Rovnice" r:id="rId4" imgW="8509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076700"/>
                        <a:ext cx="3024188" cy="1624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06" name="Text Box 6">
            <a:extLst>
              <a:ext uri="{FF2B5EF4-FFF2-40B4-BE49-F238E27FC236}">
                <a16:creationId xmlns:a16="http://schemas.microsoft.com/office/drawing/2014/main" id="{77F817F1-0F75-781C-86A6-CFFAE2356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268413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(Fritz London, Heinz London - 1934)</a:t>
            </a:r>
          </a:p>
        </p:txBody>
      </p:sp>
      <p:sp>
        <p:nvSpPr>
          <p:cNvPr id="16390" name="Line 9">
            <a:extLst>
              <a:ext uri="{FF2B5EF4-FFF2-40B4-BE49-F238E27FC236}">
                <a16:creationId xmlns:a16="http://schemas.microsoft.com/office/drawing/2014/main" id="{748C7736-C157-8B0A-7474-56E9D47DAF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8038" y="3068638"/>
            <a:ext cx="0" cy="431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10">
            <a:extLst>
              <a:ext uri="{FF2B5EF4-FFF2-40B4-BE49-F238E27FC236}">
                <a16:creationId xmlns:a16="http://schemas.microsoft.com/office/drawing/2014/main" id="{358EDAEF-6561-C755-340E-666CF751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500438"/>
            <a:ext cx="360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FFFF00"/>
                </a:solidFill>
              </a:rPr>
              <a:t>hloubka vniku mg. pole</a:t>
            </a:r>
          </a:p>
        </p:txBody>
      </p:sp>
      <p:graphicFrame>
        <p:nvGraphicFramePr>
          <p:cNvPr id="16392" name="Object 15">
            <a:extLst>
              <a:ext uri="{FF2B5EF4-FFF2-40B4-BE49-F238E27FC236}">
                <a16:creationId xmlns:a16="http://schemas.microsoft.com/office/drawing/2014/main" id="{7237DC14-6B88-5009-E0DA-DC6746C00999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1514475" y="5838825"/>
          <a:ext cx="2492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76296" imgH="142790" progId="Equation.3">
                  <p:embed/>
                </p:oleObj>
              </mc:Choice>
              <mc:Fallback>
                <p:oleObj name="Rovnice" r:id="rId6" imgW="76296" imgH="14279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5838825"/>
                        <a:ext cx="2492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17">
            <a:extLst>
              <a:ext uri="{FF2B5EF4-FFF2-40B4-BE49-F238E27FC236}">
                <a16:creationId xmlns:a16="http://schemas.microsoft.com/office/drawing/2014/main" id="{AB75B71E-BBA2-E1F5-8FF2-E82B9D452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876925"/>
            <a:ext cx="6840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0"/>
              <a:t>- proudová hustota transportního proudu</a:t>
            </a:r>
            <a:br>
              <a:rPr lang="cs-CZ" altLang="cs-CZ" sz="2400" b="0"/>
            </a:br>
            <a:r>
              <a:rPr lang="cs-CZ" altLang="cs-CZ" sz="2400" b="0"/>
              <a:t>  „supravodivých částic“</a:t>
            </a:r>
          </a:p>
        </p:txBody>
      </p:sp>
      <p:sp>
        <p:nvSpPr>
          <p:cNvPr id="563218" name="Text Box 18">
            <a:extLst>
              <a:ext uri="{FF2B5EF4-FFF2-40B4-BE49-F238E27FC236}">
                <a16:creationId xmlns:a16="http://schemas.microsoft.com/office/drawing/2014/main" id="{1F4299B0-FE7F-7F20-EBF9-D5ACA6092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652963"/>
            <a:ext cx="331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2400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</a:t>
            </a:r>
            <a:r>
              <a:rPr lang="cs-CZ" sz="2400" b="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 </a:t>
            </a:r>
            <a:r>
              <a:rPr lang="cs-CZ" sz="2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 2</a:t>
            </a:r>
            <a:r>
              <a:rPr lang="cs-CZ" sz="2400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cs-CZ" sz="2400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v</a:t>
            </a:r>
            <a:r>
              <a:rPr lang="cs-CZ" sz="2400" b="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s</a:t>
            </a:r>
            <a:endParaRPr lang="cs-CZ" sz="2400" b="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Rectangle 4">
            <a:extLst>
              <a:ext uri="{FF2B5EF4-FFF2-40B4-BE49-F238E27FC236}">
                <a16:creationId xmlns:a16="http://schemas.microsoft.com/office/drawing/2014/main" id="{754BDA84-9C2D-7E79-B14A-AC2FCB57F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Supravodiče I. typu</a:t>
            </a:r>
          </a:p>
        </p:txBody>
      </p:sp>
      <p:sp>
        <p:nvSpPr>
          <p:cNvPr id="588805" name="Rectangle 5">
            <a:extLst>
              <a:ext uri="{FF2B5EF4-FFF2-40B4-BE49-F238E27FC236}">
                <a16:creationId xmlns:a16="http://schemas.microsoft.com/office/drawing/2014/main" id="{13DBE50F-4F95-6053-6294-18715E960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např. </a:t>
            </a:r>
            <a:r>
              <a:rPr lang="cs-CZ" sz="2800" dirty="0" err="1"/>
              <a:t>Pb</a:t>
            </a:r>
            <a:r>
              <a:rPr lang="cs-CZ" sz="2800" dirty="0"/>
              <a:t>, </a:t>
            </a:r>
            <a:r>
              <a:rPr lang="cs-CZ" sz="2800" dirty="0" err="1"/>
              <a:t>Sn</a:t>
            </a:r>
            <a:r>
              <a:rPr lang="cs-CZ" sz="2800" dirty="0"/>
              <a:t>, 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/>
              <a:t>mají jedinou kritickou indukci </a:t>
            </a:r>
            <a:r>
              <a:rPr lang="cs-CZ" sz="2800" i="1" dirty="0"/>
              <a:t>B</a:t>
            </a:r>
            <a:r>
              <a:rPr lang="cs-CZ" sz="2800" baseline="-25000" dirty="0"/>
              <a:t>c</a:t>
            </a:r>
            <a:endParaRPr lang="cs-CZ" sz="2800" dirty="0"/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cs-CZ" sz="2800" dirty="0"/>
              <a:t>při vnějším poli </a:t>
            </a:r>
            <a:r>
              <a:rPr lang="cs-CZ" sz="2800" i="1" dirty="0"/>
              <a:t>B</a:t>
            </a:r>
            <a:r>
              <a:rPr lang="cs-CZ" sz="2800" dirty="0"/>
              <a:t> </a:t>
            </a:r>
            <a:r>
              <a:rPr lang="cs-CZ" sz="2800" dirty="0">
                <a:sym typeface="Symbol" pitchFamily="18" charset="2"/>
              </a:rPr>
              <a:t> </a:t>
            </a:r>
            <a:r>
              <a:rPr lang="cs-CZ" sz="2800" i="1" dirty="0">
                <a:sym typeface="Symbol" pitchFamily="18" charset="2"/>
              </a:rPr>
              <a:t>B</a:t>
            </a:r>
            <a:r>
              <a:rPr lang="cs-CZ" sz="2800" baseline="-25000" dirty="0">
                <a:sym typeface="Symbol" pitchFamily="18" charset="2"/>
              </a:rPr>
              <a:t>c</a:t>
            </a:r>
            <a:r>
              <a:rPr lang="cs-CZ" sz="2800" dirty="0">
                <a:sym typeface="Symbol" pitchFamily="18" charset="2"/>
              </a:rPr>
              <a:t> vniká toto pole jen do hloubky </a:t>
            </a:r>
            <a:r>
              <a:rPr lang="cs-CZ" sz="2800" i="1" dirty="0">
                <a:sym typeface="Symbol" pitchFamily="18" charset="2"/>
              </a:rPr>
              <a:t></a:t>
            </a:r>
            <a:r>
              <a:rPr lang="cs-CZ" sz="2800" baseline="-25000" dirty="0">
                <a:sym typeface="Symbol" pitchFamily="18" charset="2"/>
              </a:rPr>
              <a:t>L </a:t>
            </a:r>
            <a:r>
              <a:rPr lang="cs-CZ" sz="2800" dirty="0">
                <a:sym typeface="Symbol" pitchFamily="18" charset="2"/>
              </a:rPr>
              <a:t>pod povrch supravodiče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cs-CZ" sz="2800" dirty="0">
                <a:sym typeface="Symbol" pitchFamily="18" charset="2"/>
              </a:rPr>
              <a:t>na povrchu supravodiče tečou stínící Meissnerovy proudy (jen do hloubky </a:t>
            </a:r>
            <a:r>
              <a:rPr lang="cs-CZ" sz="2800" i="1" dirty="0">
                <a:sym typeface="Symbol" pitchFamily="18" charset="2"/>
              </a:rPr>
              <a:t></a:t>
            </a:r>
            <a:r>
              <a:rPr lang="cs-CZ" sz="2800" baseline="-25000" dirty="0">
                <a:sym typeface="Symbol" pitchFamily="18" charset="2"/>
              </a:rPr>
              <a:t>L</a:t>
            </a:r>
            <a:r>
              <a:rPr lang="cs-CZ" sz="2800" dirty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cs-CZ" sz="2800" dirty="0">
                <a:sym typeface="Symbol" pitchFamily="18" charset="2"/>
              </a:rPr>
              <a:t>stínící proudy nepřenáší náboj v objemu supravodiče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defRPr/>
            </a:pPr>
            <a:r>
              <a:rPr lang="cs-CZ" sz="2800" dirty="0">
                <a:sym typeface="Symbol" pitchFamily="18" charset="2"/>
              </a:rPr>
              <a:t>v masivním supravodiči tečou stínící i transportní proudy po jeho povrchu</a:t>
            </a:r>
            <a:endParaRPr lang="cs-CZ" sz="2800" i="1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6" name="Rectangle 4">
            <a:extLst>
              <a:ext uri="{FF2B5EF4-FFF2-40B4-BE49-F238E27FC236}">
                <a16:creationId xmlns:a16="http://schemas.microsoft.com/office/drawing/2014/main" id="{A8B2651C-53BD-E254-E383-B4D551A33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Supravodiče II. typu</a:t>
            </a:r>
          </a:p>
        </p:txBody>
      </p:sp>
      <p:pic>
        <p:nvPicPr>
          <p:cNvPr id="18435" name="Picture 6" descr="supravodicII">
            <a:extLst>
              <a:ext uri="{FF2B5EF4-FFF2-40B4-BE49-F238E27FC236}">
                <a16:creationId xmlns:a16="http://schemas.microsoft.com/office/drawing/2014/main" id="{16C81EF9-12D8-F7A0-0FE4-779CE0572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4751388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9">
            <a:extLst>
              <a:ext uri="{FF2B5EF4-FFF2-40B4-BE49-F238E27FC236}">
                <a16:creationId xmlns:a16="http://schemas.microsoft.com/office/drawing/2014/main" id="{E6A6C7B5-5941-7E8F-785C-FAF15E6701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51275" y="2708275"/>
            <a:ext cx="20161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10">
            <a:extLst>
              <a:ext uri="{FF2B5EF4-FFF2-40B4-BE49-F238E27FC236}">
                <a16:creationId xmlns:a16="http://schemas.microsoft.com/office/drawing/2014/main" id="{1984F3ED-5257-5587-EFB5-C596A2710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420938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FF0000"/>
                </a:solidFill>
              </a:rPr>
              <a:t>vírové vlákno</a:t>
            </a:r>
          </a:p>
        </p:txBody>
      </p:sp>
      <p:sp>
        <p:nvSpPr>
          <p:cNvPr id="591883" name="Text Box 11">
            <a:extLst>
              <a:ext uri="{FF2B5EF4-FFF2-40B4-BE49-F238E27FC236}">
                <a16:creationId xmlns:a16="http://schemas.microsoft.com/office/drawing/2014/main" id="{30766128-52E0-D71B-CB83-3D48CBB4E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581525"/>
            <a:ext cx="799306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dvě kritické indukce </a:t>
            </a:r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cs-CZ" b="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c1</a:t>
            </a: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cs-CZ" b="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c2</a:t>
            </a: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(</a:t>
            </a:r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cs-CZ" b="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c1 </a:t>
            </a: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&lt;</a:t>
            </a: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B</a:t>
            </a:r>
            <a:r>
              <a:rPr lang="cs-CZ" b="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c2</a:t>
            </a: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)</a:t>
            </a: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při </a:t>
            </a:r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 </a:t>
            </a:r>
            <a:r>
              <a:rPr lang="en-US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&lt;</a:t>
            </a:r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B</a:t>
            </a:r>
            <a:r>
              <a:rPr lang="cs-CZ" b="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c1</a:t>
            </a: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– chovají se stejně jako supravodiče I. typu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- při </a:t>
            </a:r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B</a:t>
            </a:r>
            <a:r>
              <a:rPr lang="cs-CZ" b="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c1</a:t>
            </a: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&lt;</a:t>
            </a: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B</a:t>
            </a: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&lt;</a:t>
            </a: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B</a:t>
            </a:r>
            <a:r>
              <a:rPr lang="cs-CZ" b="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c2</a:t>
            </a: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- mg. pole vniká do supravodiče (vírovým vláknem)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- </a:t>
            </a:r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B</a:t>
            </a:r>
            <a:r>
              <a:rPr lang="cs-CZ" b="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&gt;</a:t>
            </a: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cs-CZ" b="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B</a:t>
            </a:r>
            <a:r>
              <a:rPr lang="cs-CZ" b="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c2</a:t>
            </a:r>
            <a:r>
              <a:rPr lang="cs-CZ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– supravodič přejde do normálního (nesupravodivého) stavu</a:t>
            </a:r>
          </a:p>
        </p:txBody>
      </p:sp>
      <p:sp>
        <p:nvSpPr>
          <p:cNvPr id="18439" name="AutoShape 12">
            <a:extLst>
              <a:ext uri="{FF2B5EF4-FFF2-40B4-BE49-F238E27FC236}">
                <a16:creationId xmlns:a16="http://schemas.microsoft.com/office/drawing/2014/main" id="{6C9D54E5-4EA7-9FC5-650F-6A6F3D692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924175"/>
            <a:ext cx="3457575" cy="187325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Vírové vlákno má</a:t>
            </a:r>
            <a:br>
              <a:rPr lang="cs-CZ" altLang="cs-CZ" sz="2000">
                <a:solidFill>
                  <a:srgbClr val="000000"/>
                </a:solidFill>
              </a:rPr>
            </a:br>
            <a:r>
              <a:rPr lang="cs-CZ" altLang="cs-CZ" sz="2000">
                <a:solidFill>
                  <a:srgbClr val="000000"/>
                </a:solidFill>
              </a:rPr>
              <a:t>normální nesupravodivé</a:t>
            </a:r>
            <a:br>
              <a:rPr lang="cs-CZ" altLang="cs-CZ" sz="2000">
                <a:solidFill>
                  <a:srgbClr val="000000"/>
                </a:solidFill>
              </a:rPr>
            </a:br>
            <a:r>
              <a:rPr lang="cs-CZ" altLang="cs-CZ" sz="2000">
                <a:solidFill>
                  <a:srgbClr val="000000"/>
                </a:solidFill>
              </a:rPr>
              <a:t>jádro, jímž proniká mg. tok</a:t>
            </a:r>
            <a:br>
              <a:rPr lang="cs-CZ" altLang="cs-CZ" sz="2000">
                <a:solidFill>
                  <a:srgbClr val="000000"/>
                </a:solidFill>
              </a:rPr>
            </a:br>
            <a:r>
              <a:rPr lang="cs-CZ" altLang="cs-CZ" sz="2000">
                <a:solidFill>
                  <a:srgbClr val="000000"/>
                </a:solidFill>
              </a:rPr>
              <a:t>do vzdálenosti </a:t>
            </a:r>
            <a:r>
              <a:rPr lang="cs-CZ" altLang="cs-CZ" sz="2000" i="1">
                <a:solidFill>
                  <a:srgbClr val="000000"/>
                </a:solidFill>
                <a:sym typeface="Symbol" panose="05050102010706020507" pitchFamily="18" charset="2"/>
              </a:rPr>
              <a:t></a:t>
            </a:r>
            <a:r>
              <a:rPr lang="cs-CZ" altLang="cs-CZ" sz="2000" baseline="-25000">
                <a:solidFill>
                  <a:srgbClr val="000000"/>
                </a:solidFill>
                <a:sym typeface="Symbol" panose="05050102010706020507" pitchFamily="18" charset="2"/>
              </a:rPr>
              <a:t>L</a:t>
            </a: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 od osy</a:t>
            </a:r>
            <a:b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cs-CZ" altLang="cs-CZ" sz="2000">
                <a:solidFill>
                  <a:srgbClr val="000000"/>
                </a:solidFill>
                <a:sym typeface="Symbol" panose="05050102010706020507" pitchFamily="18" charset="2"/>
              </a:rPr>
              <a:t>víru.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2" name="Rectangle 4">
            <a:extLst>
              <a:ext uri="{FF2B5EF4-FFF2-40B4-BE49-F238E27FC236}">
                <a16:creationId xmlns:a16="http://schemas.microsoft.com/office/drawing/2014/main" id="{D8B38F08-4359-824D-56D5-D30F07680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Izotopový jev (1950)</a:t>
            </a:r>
          </a:p>
        </p:txBody>
      </p:sp>
      <p:sp>
        <p:nvSpPr>
          <p:cNvPr id="570380" name="Text Box 12">
            <a:extLst>
              <a:ext uri="{FF2B5EF4-FFF2-40B4-BE49-F238E27FC236}">
                <a16:creationId xmlns:a16="http://schemas.microsoft.com/office/drawing/2014/main" id="{2A75E2F7-6E17-86A0-D6D6-EFCFEC4AD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205038"/>
            <a:ext cx="4608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2400" b="0" i="1" dirty="0" err="1">
                <a:solidFill>
                  <a:srgbClr val="FFFC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cs-CZ" sz="2400" b="0" baseline="-25000" dirty="0" err="1">
                <a:solidFill>
                  <a:srgbClr val="FFFC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cs-CZ" sz="2400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2400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anose="05050102010706020507" pitchFamily="18" charset="2"/>
              </a:rPr>
              <a:t> </a:t>
            </a:r>
            <a:r>
              <a:rPr lang="cs-CZ" sz="2400" b="0" i="1" dirty="0">
                <a:solidFill>
                  <a:srgbClr val="FFFC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anose="05050102010706020507" pitchFamily="18" charset="2"/>
              </a:rPr>
              <a:t>M</a:t>
            </a:r>
            <a:r>
              <a:rPr lang="cs-CZ" sz="2400" b="0" i="1" baseline="40000" dirty="0">
                <a:solidFill>
                  <a:srgbClr val="FFFC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anose="05050102010706020507" pitchFamily="18" charset="2"/>
              </a:rPr>
              <a:t> </a:t>
            </a:r>
            <a:r>
              <a:rPr lang="cs-CZ" sz="2400" b="0" baseline="40000" dirty="0">
                <a:solidFill>
                  <a:srgbClr val="FFFC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anose="05050102010706020507" pitchFamily="18" charset="2"/>
              </a:rPr>
              <a:t>-1/2</a:t>
            </a:r>
            <a:endParaRPr lang="cs-CZ" sz="2400" b="0" baseline="10000" dirty="0">
              <a:solidFill>
                <a:srgbClr val="FFFC8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</p:txBody>
      </p:sp>
      <p:sp>
        <p:nvSpPr>
          <p:cNvPr id="19460" name="TextovéPole 3">
            <a:extLst>
              <a:ext uri="{FF2B5EF4-FFF2-40B4-BE49-F238E27FC236}">
                <a16:creationId xmlns:a16="http://schemas.microsoft.com/office/drawing/2014/main" id="{5D889AEC-55F6-C341-28F7-965C1874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878138"/>
            <a:ext cx="3024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>
                <a:solidFill>
                  <a:srgbClr val="FFFF00"/>
                </a:solidFill>
              </a:rPr>
              <a:t>(</a:t>
            </a:r>
            <a:r>
              <a:rPr lang="cs-CZ" altLang="cs-CZ" sz="1600" b="0" i="1">
                <a:solidFill>
                  <a:srgbClr val="FFFF00"/>
                </a:solidFill>
              </a:rPr>
              <a:t>M – </a:t>
            </a:r>
            <a:r>
              <a:rPr lang="cs-CZ" altLang="cs-CZ" sz="1600" b="0">
                <a:solidFill>
                  <a:srgbClr val="FFFF00"/>
                </a:solidFill>
              </a:rPr>
              <a:t>relativní hmotnost atomu)</a:t>
            </a:r>
            <a:endParaRPr lang="en-US" altLang="cs-CZ" sz="1600" b="0" i="1">
              <a:solidFill>
                <a:srgbClr val="FFFF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74CAFD3-23C8-398D-FD60-0859C0047229}"/>
              </a:ext>
            </a:extLst>
          </p:cNvPr>
          <p:cNvSpPr txBox="1"/>
          <p:nvPr/>
        </p:nvSpPr>
        <p:spPr>
          <a:xfrm>
            <a:off x="457200" y="3429000"/>
            <a:ext cx="85788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 </a:t>
            </a:r>
            <a:r>
              <a:rPr lang="cs-CZ" b="0" dirty="0">
                <a:solidFill>
                  <a:srgbClr val="FFFC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kritická teplota supravodiče se mění s izotopickým složením jeho atomů</a:t>
            </a:r>
            <a:endParaRPr lang="en-US" b="0" dirty="0">
              <a:solidFill>
                <a:srgbClr val="FFFC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E0E781F-36D8-60A1-F287-E83D18395A9D}"/>
              </a:ext>
            </a:extLst>
          </p:cNvPr>
          <p:cNvSpPr txBox="1"/>
          <p:nvPr/>
        </p:nvSpPr>
        <p:spPr>
          <a:xfrm>
            <a:off x="601663" y="4391025"/>
            <a:ext cx="8291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na supravodivost mají zřejmě nějaký vliv i atomy v krystalové mříži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>
            <a:extLst>
              <a:ext uri="{FF2B5EF4-FFF2-40B4-BE49-F238E27FC236}">
                <a16:creationId xmlns:a16="http://schemas.microsoft.com/office/drawing/2014/main" id="{4B1DA8BE-9E76-785C-98A5-3E402D301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Mikroskopická teorie supravodivosti</a:t>
            </a:r>
          </a:p>
        </p:txBody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C01FE06D-30F6-8BE7-02FB-3DE12CCEF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/>
              <a:t>1957 – J. Bardeen, L.N. Cooper, J.R. Schrieffer</a:t>
            </a:r>
            <a:br>
              <a:rPr lang="cs-CZ" sz="2800"/>
            </a:br>
            <a:r>
              <a:rPr lang="cs-CZ" sz="2800"/>
              <a:t>(BCS teorie – Nobelova cena 1972)</a:t>
            </a:r>
            <a:br>
              <a:rPr lang="cs-CZ" sz="2800"/>
            </a:br>
            <a:endParaRPr lang="cs-CZ" sz="2800"/>
          </a:p>
        </p:txBody>
      </p:sp>
      <p:pic>
        <p:nvPicPr>
          <p:cNvPr id="20484" name="Picture 4" descr="BCS">
            <a:extLst>
              <a:ext uri="{FF2B5EF4-FFF2-40B4-BE49-F238E27FC236}">
                <a16:creationId xmlns:a16="http://schemas.microsoft.com/office/drawing/2014/main" id="{916B872B-84FB-F834-E944-7C20AD11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141663"/>
            <a:ext cx="41751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DA565-5075-0519-87E1-B93338FB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Schematický náznak vzniku </a:t>
            </a:r>
            <a:r>
              <a:rPr lang="cs-CZ" sz="3200" dirty="0" err="1"/>
              <a:t>Cooperova</a:t>
            </a:r>
            <a:r>
              <a:rPr lang="cs-CZ" sz="3200" dirty="0"/>
              <a:t> páru</a:t>
            </a:r>
            <a:endParaRPr lang="en-US" sz="3200" dirty="0"/>
          </a:p>
        </p:txBody>
      </p:sp>
      <p:pic>
        <p:nvPicPr>
          <p:cNvPr id="21507" name="Zástupný symbol pro obsah 5">
            <a:extLst>
              <a:ext uri="{FF2B5EF4-FFF2-40B4-BE49-F238E27FC236}">
                <a16:creationId xmlns:a16="http://schemas.microsoft.com/office/drawing/2014/main" id="{C1092C4B-A052-0E55-73B8-BDD3BBFD79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697038"/>
            <a:ext cx="2709862" cy="1731962"/>
          </a:xfrm>
        </p:spPr>
      </p:pic>
      <p:pic>
        <p:nvPicPr>
          <p:cNvPr id="21508" name="Zástupný symbol pro obsah 7">
            <a:extLst>
              <a:ext uri="{FF2B5EF4-FFF2-40B4-BE49-F238E27FC236}">
                <a16:creationId xmlns:a16="http://schemas.microsoft.com/office/drawing/2014/main" id="{D35D4666-16B0-CC72-3182-B8EA1092EF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6225" y="3708400"/>
            <a:ext cx="6051550" cy="1944688"/>
          </a:xfrm>
        </p:spPr>
      </p:pic>
      <p:sp>
        <p:nvSpPr>
          <p:cNvPr id="21509" name="TextovéPole 8">
            <a:extLst>
              <a:ext uri="{FF2B5EF4-FFF2-40B4-BE49-F238E27FC236}">
                <a16:creationId xmlns:a16="http://schemas.microsoft.com/office/drawing/2014/main" id="{DCA97BAB-2779-98B1-450D-DCEE42ABD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6165850"/>
            <a:ext cx="5976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0"/>
              <a:t>Převzato z: Kraus I., Fiala J.: </a:t>
            </a:r>
            <a:r>
              <a:rPr lang="cs-CZ" altLang="cs-CZ" sz="1200" b="0" i="1"/>
              <a:t>Elementární fyzika pevných látek.</a:t>
            </a:r>
            <a:r>
              <a:rPr lang="cs-CZ" altLang="cs-CZ" sz="1200" b="0"/>
              <a:t> ČVUT, Praha 2017.</a:t>
            </a:r>
            <a:endParaRPr lang="en-US" altLang="cs-CZ" sz="1200" b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6" name="Rectangle 4">
            <a:extLst>
              <a:ext uri="{FF2B5EF4-FFF2-40B4-BE49-F238E27FC236}">
                <a16:creationId xmlns:a16="http://schemas.microsoft.com/office/drawing/2014/main" id="{49B0522F-4D77-12B4-C7EF-F46C70C29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 b="1"/>
              <a:t>Idea párování (elektronů) - L. N. Cooper</a:t>
            </a:r>
          </a:p>
        </p:txBody>
      </p:sp>
      <p:sp>
        <p:nvSpPr>
          <p:cNvPr id="581637" name="Rectangle 5">
            <a:extLst>
              <a:ext uri="{FF2B5EF4-FFF2-40B4-BE49-F238E27FC236}">
                <a16:creationId xmlns:a16="http://schemas.microsoft.com/office/drawing/2014/main" id="{0262C6A4-0B33-B2BB-AA6D-CECE2CBA5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1312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/>
              <a:t>2 elektrony nad </a:t>
            </a:r>
            <a:r>
              <a:rPr lang="cs-CZ" sz="2400" dirty="0" err="1"/>
              <a:t>Fermiho</a:t>
            </a:r>
            <a:r>
              <a:rPr lang="cs-CZ" sz="2400" dirty="0"/>
              <a:t> hladinou mohou vytvořit pár, kde energie připadající na 1 elektron </a:t>
            </a:r>
            <a:r>
              <a:rPr lang="en-US" sz="2400" dirty="0">
                <a:cs typeface="Arial" charset="0"/>
              </a:rPr>
              <a:t>&lt;</a:t>
            </a:r>
            <a:r>
              <a:rPr lang="cs-CZ" sz="2400" dirty="0">
                <a:cs typeface="Arial" charset="0"/>
              </a:rPr>
              <a:t> E</a:t>
            </a:r>
            <a:r>
              <a:rPr lang="cs-CZ" sz="2400" baseline="-25000" dirty="0">
                <a:cs typeface="Arial" charset="0"/>
              </a:rPr>
              <a:t>F </a:t>
            </a:r>
            <a:r>
              <a:rPr lang="cs-CZ" sz="2400" dirty="0">
                <a:cs typeface="Arial" charset="0"/>
              </a:rPr>
              <a:t>(zbytek je ve formě vazebné energie)</a:t>
            </a:r>
          </a:p>
          <a:p>
            <a:pPr eaLnBrk="1" hangingPunct="1">
              <a:defRPr/>
            </a:pPr>
            <a:r>
              <a:rPr lang="cs-CZ" sz="2400" dirty="0">
                <a:cs typeface="Arial" charset="0"/>
              </a:rPr>
              <a:t>maximální stabilita páru</a:t>
            </a:r>
            <a:br>
              <a:rPr lang="cs-CZ" sz="2400" dirty="0">
                <a:cs typeface="Arial" charset="0"/>
              </a:rPr>
            </a:br>
            <a:r>
              <a:rPr lang="cs-CZ" sz="2400" dirty="0">
                <a:cs typeface="Arial" charset="0"/>
              </a:rPr>
              <a:t>- vlnové vektory elektronů jsou antiparalelní (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-k</a:t>
            </a:r>
            <a:r>
              <a:rPr lang="cs-CZ" sz="2400" dirty="0">
                <a:effectLst/>
                <a:cs typeface="Arial" charset="0"/>
              </a:rPr>
              <a:t>)</a:t>
            </a:r>
            <a:br>
              <a:rPr lang="cs-CZ" sz="2400" dirty="0">
                <a:effectLst/>
                <a:cs typeface="Arial" charset="0"/>
              </a:rPr>
            </a:br>
            <a:r>
              <a:rPr lang="cs-CZ" sz="2400" dirty="0">
                <a:cs typeface="Arial" charset="0"/>
              </a:rPr>
              <a:t>- spiny elektronů mají hodnoty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</a:t>
            </a:r>
            <a:r>
              <a:rPr lang="cs-CZ" sz="2400" dirty="0">
                <a:effectLst/>
                <a:cs typeface="Arial" charset="0"/>
              </a:rPr>
              <a:t>,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-s</a:t>
            </a:r>
            <a:r>
              <a:rPr lang="cs-CZ" sz="2400" b="1" i="1" dirty="0">
                <a:effectLst/>
                <a:cs typeface="Arial" charset="0"/>
              </a:rPr>
              <a:t> </a:t>
            </a:r>
            <a:r>
              <a:rPr lang="cs-CZ" sz="2400" dirty="0">
                <a:cs typeface="Arial" charset="0"/>
              </a:rPr>
              <a:t>(↑,↓)</a:t>
            </a:r>
          </a:p>
          <a:p>
            <a:pPr eaLnBrk="1" hangingPunct="1">
              <a:defRPr/>
            </a:pPr>
            <a:r>
              <a:rPr lang="cs-CZ" sz="2400" dirty="0">
                <a:cs typeface="Arial" charset="0"/>
              </a:rPr>
              <a:t>„velikost“ páru </a:t>
            </a:r>
            <a:r>
              <a:rPr lang="cs-CZ" sz="2400" dirty="0">
                <a:cs typeface="Arial" charset="0"/>
                <a:sym typeface="Symbol" pitchFamily="18" charset="2"/>
              </a:rPr>
              <a:t> 10</a:t>
            </a:r>
            <a:r>
              <a:rPr lang="cs-CZ" sz="2400" baseline="30000" dirty="0">
                <a:cs typeface="Arial" charset="0"/>
                <a:sym typeface="Symbol" pitchFamily="18" charset="2"/>
              </a:rPr>
              <a:t>-6</a:t>
            </a:r>
            <a:r>
              <a:rPr lang="cs-CZ" sz="2400" dirty="0">
                <a:cs typeface="Arial" charset="0"/>
                <a:sym typeface="Symbol" pitchFamily="18" charset="2"/>
              </a:rPr>
              <a:t> m (!!! – v objemu jednoho </a:t>
            </a:r>
            <a:r>
              <a:rPr lang="cs-CZ" sz="2400" dirty="0" err="1">
                <a:cs typeface="Arial" charset="0"/>
                <a:sym typeface="Symbol" pitchFamily="18" charset="2"/>
              </a:rPr>
              <a:t>kuperonu</a:t>
            </a:r>
            <a:r>
              <a:rPr lang="cs-CZ" sz="2400" dirty="0">
                <a:cs typeface="Arial" charset="0"/>
                <a:sym typeface="Symbol" pitchFamily="18" charset="2"/>
              </a:rPr>
              <a:t> může ležet těžiště dalších 10</a:t>
            </a:r>
            <a:r>
              <a:rPr lang="cs-CZ" sz="2400" baseline="30000" dirty="0">
                <a:cs typeface="Arial" charset="0"/>
                <a:sym typeface="Symbol" pitchFamily="18" charset="2"/>
              </a:rPr>
              <a:t>6</a:t>
            </a:r>
            <a:r>
              <a:rPr lang="cs-CZ" sz="2400" dirty="0">
                <a:cs typeface="Arial" charset="0"/>
                <a:sym typeface="Symbol" pitchFamily="18" charset="2"/>
              </a:rPr>
              <a:t>-10</a:t>
            </a:r>
            <a:r>
              <a:rPr lang="cs-CZ" sz="2400" baseline="30000" dirty="0">
                <a:cs typeface="Arial" charset="0"/>
                <a:sym typeface="Symbol" pitchFamily="18" charset="2"/>
              </a:rPr>
              <a:t>7</a:t>
            </a:r>
            <a:r>
              <a:rPr lang="cs-CZ" sz="2400" dirty="0">
                <a:cs typeface="Arial" charset="0"/>
                <a:sym typeface="Symbol" pitchFamily="18" charset="2"/>
              </a:rPr>
              <a:t> párů)</a:t>
            </a:r>
          </a:p>
        </p:txBody>
      </p:sp>
      <p:cxnSp>
        <p:nvCxnSpPr>
          <p:cNvPr id="22532" name="Přímá spojnice se šipkou 2">
            <a:extLst>
              <a:ext uri="{FF2B5EF4-FFF2-40B4-BE49-F238E27FC236}">
                <a16:creationId xmlns:a16="http://schemas.microsoft.com/office/drawing/2014/main" id="{941559A4-2E6E-4FB0-D072-6DE72F9C6F7C}"/>
              </a:ext>
            </a:extLst>
          </p:cNvPr>
          <p:cNvCxnSpPr>
            <a:cxnSpLocks/>
          </p:cNvCxnSpPr>
          <p:nvPr/>
        </p:nvCxnSpPr>
        <p:spPr bwMode="auto">
          <a:xfrm>
            <a:off x="6948488" y="3162300"/>
            <a:ext cx="21590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3" name="Přímá spojnice se šipkou 6">
            <a:extLst>
              <a:ext uri="{FF2B5EF4-FFF2-40B4-BE49-F238E27FC236}">
                <a16:creationId xmlns:a16="http://schemas.microsoft.com/office/drawing/2014/main" id="{A1E041DA-F23B-21BE-D196-D61F393D2104}"/>
              </a:ext>
            </a:extLst>
          </p:cNvPr>
          <p:cNvCxnSpPr>
            <a:cxnSpLocks/>
          </p:cNvCxnSpPr>
          <p:nvPr/>
        </p:nvCxnSpPr>
        <p:spPr bwMode="auto">
          <a:xfrm>
            <a:off x="7308850" y="3162300"/>
            <a:ext cx="215900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>
            <a:extLst>
              <a:ext uri="{FF2B5EF4-FFF2-40B4-BE49-F238E27FC236}">
                <a16:creationId xmlns:a16="http://schemas.microsoft.com/office/drawing/2014/main" id="{C52B3F01-EEE8-7D4E-3A26-890275AE9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Vysokoteplotní supravodiče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30 K)</a:t>
            </a:r>
          </a:p>
        </p:txBody>
      </p:sp>
      <p:sp>
        <p:nvSpPr>
          <p:cNvPr id="549891" name="Rectangle 3">
            <a:extLst>
              <a:ext uri="{FF2B5EF4-FFF2-40B4-BE49-F238E27FC236}">
                <a16:creationId xmlns:a16="http://schemas.microsoft.com/office/drawing/2014/main" id="{C5351C16-EC30-798F-FC10-1856FBF55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1987 – Y</a:t>
            </a:r>
            <a:r>
              <a:rPr lang="cs-CZ" sz="2800" baseline="-25000" dirty="0"/>
              <a:t>1</a:t>
            </a:r>
            <a:r>
              <a:rPr lang="cs-CZ" sz="2800" dirty="0"/>
              <a:t>Ba</a:t>
            </a:r>
            <a:r>
              <a:rPr lang="cs-CZ" sz="2800" baseline="-25000" dirty="0"/>
              <a:t>2</a:t>
            </a:r>
            <a:r>
              <a:rPr lang="cs-CZ" sz="2800" dirty="0"/>
              <a:t>Cu</a:t>
            </a:r>
            <a:r>
              <a:rPr lang="cs-CZ" sz="2800" baseline="-25000" dirty="0"/>
              <a:t>3</a:t>
            </a:r>
            <a:r>
              <a:rPr lang="cs-CZ" sz="2800" dirty="0"/>
              <a:t>O</a:t>
            </a:r>
            <a:r>
              <a:rPr lang="cs-CZ" sz="2800" baseline="-25000" dirty="0"/>
              <a:t>7-y </a:t>
            </a:r>
            <a:r>
              <a:rPr lang="cs-CZ" sz="2800" dirty="0"/>
              <a:t>… </a:t>
            </a:r>
            <a:r>
              <a:rPr lang="cs-CZ" sz="2800" i="1" dirty="0" err="1"/>
              <a:t>T</a:t>
            </a:r>
            <a:r>
              <a:rPr lang="cs-CZ" sz="2800" baseline="-25000" dirty="0" err="1"/>
              <a:t>c</a:t>
            </a:r>
            <a:r>
              <a:rPr lang="cs-CZ" sz="2800" dirty="0"/>
              <a:t> </a:t>
            </a:r>
            <a:r>
              <a:rPr lang="cs-CZ" sz="2800" dirty="0">
                <a:sym typeface="Symbol" pitchFamily="18" charset="2"/>
              </a:rPr>
              <a:t> 100 K</a:t>
            </a:r>
            <a:endParaRPr lang="cs-CZ" sz="2800" dirty="0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0942BD5F-5339-24BD-A28B-BD3576BA3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66988"/>
            <a:ext cx="39624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>
            <a:extLst>
              <a:ext uri="{FF2B5EF4-FFF2-40B4-BE49-F238E27FC236}">
                <a16:creationId xmlns:a16="http://schemas.microsoft.com/office/drawing/2014/main" id="{A9BA9856-8093-BD60-2BFB-1A6EA50D2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Supravodivost</a:t>
            </a:r>
          </a:p>
        </p:txBody>
      </p:sp>
      <p:sp>
        <p:nvSpPr>
          <p:cNvPr id="546819" name="Rectangle 3">
            <a:extLst>
              <a:ext uri="{FF2B5EF4-FFF2-40B4-BE49-F238E27FC236}">
                <a16:creationId xmlns:a16="http://schemas.microsoft.com/office/drawing/2014/main" id="{4DB48D04-CAAB-D84D-D79D-F7DF52576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699500" cy="504031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/>
              <a:t>Heike</a:t>
            </a:r>
            <a:r>
              <a:rPr lang="cs-CZ" sz="2800" dirty="0"/>
              <a:t> </a:t>
            </a:r>
            <a:r>
              <a:rPr lang="cs-CZ" sz="2800" dirty="0" err="1"/>
              <a:t>Kamerlingh-Onnes</a:t>
            </a:r>
            <a:r>
              <a:rPr lang="cs-CZ" sz="2800" dirty="0"/>
              <a:t> (1853-1926)</a:t>
            </a:r>
            <a:br>
              <a:rPr lang="cs-CZ" sz="2800" dirty="0"/>
            </a:br>
            <a:r>
              <a:rPr lang="cs-CZ" sz="2800" dirty="0"/>
              <a:t>- zkapalnil Helium</a:t>
            </a:r>
            <a:br>
              <a:rPr lang="cs-CZ" sz="2800" dirty="0"/>
            </a:br>
            <a:r>
              <a:rPr lang="cs-CZ" sz="2800" dirty="0"/>
              <a:t>- dostal se až k teplotě 1K</a:t>
            </a:r>
            <a:br>
              <a:rPr lang="cs-CZ" sz="2800" dirty="0"/>
            </a:br>
            <a:r>
              <a:rPr lang="cs-CZ" sz="2800" dirty="0"/>
              <a:t>- 28. 4. 1911 – sděluje svůj objev </a:t>
            </a:r>
            <a:br>
              <a:rPr lang="cs-CZ" sz="2800" dirty="0"/>
            </a:br>
            <a:r>
              <a:rPr lang="cs-CZ" sz="2800" dirty="0"/>
              <a:t>  výrazného poklesu odporu </a:t>
            </a:r>
            <a:r>
              <a:rPr lang="cs-CZ" sz="2800" dirty="0" err="1"/>
              <a:t>Hg</a:t>
            </a:r>
            <a:r>
              <a:rPr lang="cs-CZ" sz="2800" dirty="0"/>
              <a:t> v oblasti teplot </a:t>
            </a:r>
            <a:br>
              <a:rPr lang="cs-CZ" sz="2800" dirty="0"/>
            </a:br>
            <a:r>
              <a:rPr lang="cs-CZ" sz="2800" dirty="0"/>
              <a:t>  4,2 K</a:t>
            </a:r>
            <a:br>
              <a:rPr lang="cs-CZ" sz="2800" dirty="0"/>
            </a:br>
            <a:r>
              <a:rPr lang="cs-CZ" sz="2800" dirty="0"/>
              <a:t>- 25. 11. 1911 – hovoří o náhlé změně odporu </a:t>
            </a:r>
            <a:r>
              <a:rPr lang="cs-CZ" sz="2800" dirty="0" err="1"/>
              <a:t>Hg</a:t>
            </a:r>
            <a:br>
              <a:rPr lang="cs-CZ" sz="2800" dirty="0"/>
            </a:br>
            <a:r>
              <a:rPr lang="cs-CZ" sz="2800" dirty="0"/>
              <a:t>- další podobné případy </a:t>
            </a:r>
            <a:br>
              <a:rPr lang="cs-CZ" sz="2800" dirty="0"/>
            </a:br>
            <a:r>
              <a:rPr lang="cs-CZ" sz="2800" dirty="0"/>
              <a:t>  (7,2 K – </a:t>
            </a:r>
            <a:r>
              <a:rPr lang="cs-CZ" sz="2800" dirty="0" err="1"/>
              <a:t>Pb</a:t>
            </a:r>
            <a:r>
              <a:rPr lang="cs-CZ" sz="2800" dirty="0"/>
              <a:t>, 3,7-5,3 K – </a:t>
            </a:r>
            <a:r>
              <a:rPr lang="cs-CZ" sz="2800" dirty="0" err="1"/>
              <a:t>Sn</a:t>
            </a:r>
            <a:r>
              <a:rPr lang="cs-CZ" sz="2800" dirty="0"/>
              <a:t>)</a:t>
            </a:r>
            <a:br>
              <a:rPr lang="cs-CZ" sz="2800" dirty="0"/>
            </a:br>
            <a:r>
              <a:rPr lang="cs-CZ" sz="2800" dirty="0"/>
              <a:t>- březen 1913 – poprvé použil termín supravodivost</a:t>
            </a:r>
          </a:p>
          <a:p>
            <a:pPr eaLnBrk="1" hangingPunct="1">
              <a:defRPr/>
            </a:pPr>
            <a:r>
              <a:rPr lang="cs-CZ" sz="2800" dirty="0"/>
              <a:t>klasická fyzika neumí supravodivost vysvětlit</a:t>
            </a:r>
          </a:p>
        </p:txBody>
      </p:sp>
      <p:pic>
        <p:nvPicPr>
          <p:cNvPr id="6148" name="Picture 5" descr="Heike Kamerlingh Onnes">
            <a:extLst>
              <a:ext uri="{FF2B5EF4-FFF2-40B4-BE49-F238E27FC236}">
                <a16:creationId xmlns:a16="http://schemas.microsoft.com/office/drawing/2014/main" id="{40813BA6-CE0D-5435-54A2-092214CA6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12875"/>
            <a:ext cx="14001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TABULKA%20sc2">
            <a:extLst>
              <a:ext uri="{FF2B5EF4-FFF2-40B4-BE49-F238E27FC236}">
                <a16:creationId xmlns:a16="http://schemas.microsoft.com/office/drawing/2014/main" id="{EC5FD11B-CA22-C308-97AA-383A62484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32670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B564E5E-67B3-0BC3-C1BE-AA0F2198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/>
              <a:t>Měrný elektrický odpor</a:t>
            </a:r>
          </a:p>
        </p:txBody>
      </p:sp>
      <p:sp>
        <p:nvSpPr>
          <p:cNvPr id="7171" name="TextovéPole 7">
            <a:extLst>
              <a:ext uri="{FF2B5EF4-FFF2-40B4-BE49-F238E27FC236}">
                <a16:creationId xmlns:a16="http://schemas.microsoft.com/office/drawing/2014/main" id="{7D6C3C91-8C5F-9404-AC43-B16ECC1E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47002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Matthiessenovo pravidlo:</a:t>
            </a:r>
          </a:p>
        </p:txBody>
      </p:sp>
      <p:sp>
        <p:nvSpPr>
          <p:cNvPr id="9" name="Ohnutý roh 8">
            <a:extLst>
              <a:ext uri="{FF2B5EF4-FFF2-40B4-BE49-F238E27FC236}">
                <a16:creationId xmlns:a16="http://schemas.microsoft.com/office/drawing/2014/main" id="{91827402-8413-568F-4212-BCFAC6720896}"/>
              </a:ext>
            </a:extLst>
          </p:cNvPr>
          <p:cNvSpPr/>
          <p:nvPr/>
        </p:nvSpPr>
        <p:spPr bwMode="auto">
          <a:xfrm>
            <a:off x="1116013" y="2846388"/>
            <a:ext cx="7416800" cy="3111500"/>
          </a:xfrm>
          <a:prstGeom prst="foldedCorner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108000"/>
          <a:lstStyle/>
          <a:p>
            <a:pPr eaLnBrk="1" hangingPunct="1">
              <a:defRPr/>
            </a:pPr>
            <a:r>
              <a:rPr lang="cs-CZ" sz="1800" i="1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</a:t>
            </a:r>
            <a:r>
              <a:rPr lang="cs-CZ" sz="1800" b="0" baseline="-3200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T</a:t>
            </a:r>
            <a:r>
              <a:rPr lang="cs-CZ" sz="1800" i="1" baseline="-3200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</a:t>
            </a: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– měrný odpor způsobený rozptylem elektronových vln </a:t>
            </a:r>
            <a:b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      na nehomogenitách hustoty způsobených tepelnými kmity</a:t>
            </a:r>
            <a:b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      mříže </a:t>
            </a:r>
            <a:endParaRPr lang="cs-CZ" sz="1800" i="1" baseline="-32000" dirty="0">
              <a:solidFill>
                <a:schemeClr val="accent4">
                  <a:lumMod val="10000"/>
                </a:schemeClr>
              </a:solidFill>
              <a:latin typeface="Arial" charset="0"/>
              <a:sym typeface="Symbol"/>
            </a:endParaRPr>
          </a:p>
          <a:p>
            <a:pPr eaLnBrk="1" hangingPunct="1">
              <a:defRPr/>
            </a:pPr>
            <a:endParaRPr lang="cs-CZ" sz="1800" i="1" baseline="-32000" dirty="0">
              <a:solidFill>
                <a:schemeClr val="accent4">
                  <a:lumMod val="10000"/>
                </a:schemeClr>
              </a:solidFill>
              <a:latin typeface="Arial" charset="0"/>
              <a:sym typeface="Symbol"/>
            </a:endParaRPr>
          </a:p>
          <a:p>
            <a:pPr eaLnBrk="1" hangingPunct="1">
              <a:defRPr/>
            </a:pPr>
            <a:r>
              <a:rPr lang="cs-CZ" sz="1800" i="1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</a:t>
            </a:r>
            <a:r>
              <a:rPr lang="cs-CZ" sz="1800" b="0" baseline="-3200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i</a:t>
            </a:r>
            <a:r>
              <a:rPr lang="cs-CZ" sz="1800" baseline="-3200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</a:t>
            </a: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– měrný odpor způsobený rozptylem elektronových vln </a:t>
            </a:r>
            <a:b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     na nehomogenitách hustoty způsobených příměsovými</a:t>
            </a:r>
            <a:b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     atomy (statickými poruchami mříže)</a:t>
            </a:r>
          </a:p>
          <a:p>
            <a:pPr eaLnBrk="1" hangingPunct="1">
              <a:defRPr/>
            </a:pPr>
            <a:endParaRPr lang="cs-CZ" sz="1800" dirty="0">
              <a:solidFill>
                <a:schemeClr val="accent4">
                  <a:lumMod val="10000"/>
                </a:schemeClr>
              </a:solidFill>
              <a:latin typeface="Arial" charset="0"/>
              <a:sym typeface="Symbol"/>
            </a:endParaRPr>
          </a:p>
          <a:p>
            <a:pPr eaLnBrk="1" hangingPunct="1">
              <a:defRPr/>
            </a:pPr>
            <a:r>
              <a:rPr lang="cs-CZ" sz="1800" i="1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</a:t>
            </a:r>
            <a:r>
              <a:rPr lang="cs-CZ" sz="1800" b="0" baseline="-2500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d</a:t>
            </a: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– měrný odpor způsobený rozptylem elektronových vln </a:t>
            </a:r>
            <a:b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       na nehomogenitách hustoty způsobených deformacemi</a:t>
            </a:r>
            <a:b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</a:br>
            <a:r>
              <a:rPr lang="cs-CZ" sz="1800" b="0" dirty="0">
                <a:solidFill>
                  <a:schemeClr val="accent4">
                    <a:lumMod val="10000"/>
                  </a:schemeClr>
                </a:solidFill>
                <a:latin typeface="Arial" charset="0"/>
                <a:sym typeface="Symbol"/>
              </a:rPr>
              <a:t>        krystalu</a:t>
            </a:r>
            <a:endParaRPr lang="cs-CZ" sz="1800" i="1" dirty="0">
              <a:solidFill>
                <a:schemeClr val="accent4">
                  <a:lumMod val="10000"/>
                </a:schemeClr>
              </a:solidFill>
              <a:latin typeface="Arial" charset="0"/>
              <a:sym typeface="Symbol"/>
            </a:endParaRPr>
          </a:p>
          <a:p>
            <a:pPr eaLnBrk="1" hangingPunct="1">
              <a:defRPr/>
            </a:pPr>
            <a:endParaRPr lang="cs-CZ" sz="2400" i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7173" name="TextovéPole 3">
            <a:extLst>
              <a:ext uri="{FF2B5EF4-FFF2-40B4-BE49-F238E27FC236}">
                <a16:creationId xmlns:a16="http://schemas.microsoft.com/office/drawing/2014/main" id="{77A3FE24-337E-A8FA-0270-18609489E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931988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800" b="0" i="1">
                <a:sym typeface="Symbol" panose="05050102010706020507" pitchFamily="18" charset="2"/>
              </a:rPr>
              <a:t></a:t>
            </a:r>
            <a:r>
              <a:rPr lang="cs-CZ" altLang="cs-CZ" sz="2800" b="0" i="1">
                <a:sym typeface="Symbol" panose="05050102010706020507" pitchFamily="18" charset="2"/>
              </a:rPr>
              <a:t> </a:t>
            </a:r>
            <a:r>
              <a:rPr lang="cs-CZ" altLang="cs-CZ" sz="2000" b="0" i="1">
                <a:sym typeface="Symbol" panose="05050102010706020507" pitchFamily="18" charset="2"/>
              </a:rPr>
              <a:t>=</a:t>
            </a:r>
            <a:r>
              <a:rPr lang="cs-CZ" altLang="cs-CZ" sz="2800" b="0" i="1">
                <a:sym typeface="Symbol" panose="05050102010706020507" pitchFamily="18" charset="2"/>
              </a:rPr>
              <a:t> </a:t>
            </a:r>
            <a:r>
              <a:rPr lang="cs-CZ" altLang="cs-CZ" sz="2000" b="0" baseline="-30000">
                <a:sym typeface="Symbol" panose="05050102010706020507" pitchFamily="18" charset="2"/>
              </a:rPr>
              <a:t>T</a:t>
            </a:r>
            <a:r>
              <a:rPr lang="cs-CZ" altLang="cs-CZ" sz="2000" b="0">
                <a:sym typeface="Symbol" panose="05050102010706020507" pitchFamily="18" charset="2"/>
              </a:rPr>
              <a:t> + </a:t>
            </a:r>
            <a:r>
              <a:rPr lang="cs-CZ" altLang="cs-CZ" sz="2800" b="0" i="1">
                <a:sym typeface="Symbol" panose="05050102010706020507" pitchFamily="18" charset="2"/>
              </a:rPr>
              <a:t></a:t>
            </a:r>
            <a:r>
              <a:rPr lang="cs-CZ" altLang="cs-CZ" sz="2000" b="0" baseline="-30000">
                <a:sym typeface="Symbol" panose="05050102010706020507" pitchFamily="18" charset="2"/>
              </a:rPr>
              <a:t>i</a:t>
            </a:r>
            <a:r>
              <a:rPr lang="cs-CZ" altLang="cs-CZ" sz="2000" b="0">
                <a:sym typeface="Symbol" panose="05050102010706020507" pitchFamily="18" charset="2"/>
              </a:rPr>
              <a:t> + </a:t>
            </a:r>
            <a:r>
              <a:rPr lang="cs-CZ" altLang="cs-CZ" sz="2800" b="0" i="1">
                <a:sym typeface="Symbol" panose="05050102010706020507" pitchFamily="18" charset="2"/>
              </a:rPr>
              <a:t></a:t>
            </a:r>
            <a:r>
              <a:rPr lang="cs-CZ" altLang="cs-CZ" sz="2000" b="0" baseline="-30000">
                <a:sym typeface="Symbol" panose="05050102010706020507" pitchFamily="18" charset="2"/>
              </a:rPr>
              <a:t>d</a:t>
            </a:r>
            <a:r>
              <a:rPr lang="cs-CZ" altLang="cs-CZ" sz="2000" b="0">
                <a:sym typeface="Symbol" panose="05050102010706020507" pitchFamily="18" charset="2"/>
              </a:rPr>
              <a:t> </a:t>
            </a:r>
            <a:endParaRPr lang="en-US" altLang="cs-CZ" sz="2000" b="0" i="1" baseline="-30000"/>
          </a:p>
        </p:txBody>
      </p:sp>
      <p:sp>
        <p:nvSpPr>
          <p:cNvPr id="7174" name="TextovéPole 5">
            <a:extLst>
              <a:ext uri="{FF2B5EF4-FFF2-40B4-BE49-F238E27FC236}">
                <a16:creationId xmlns:a16="http://schemas.microsoft.com/office/drawing/2014/main" id="{97CA650E-F095-B870-B715-D228D761C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164263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0"/>
              <a:t>Při </a:t>
            </a:r>
            <a:r>
              <a:rPr lang="cs-CZ" altLang="cs-CZ" sz="1800" b="0" i="1"/>
              <a:t>T</a:t>
            </a:r>
            <a:r>
              <a:rPr lang="cs-CZ" altLang="cs-CZ" sz="1800" b="0"/>
              <a:t> </a:t>
            </a:r>
            <a:r>
              <a:rPr lang="cs-CZ" altLang="cs-CZ" sz="1800" b="0">
                <a:sym typeface="Symbol" panose="05050102010706020507" pitchFamily="18" charset="2"/>
              </a:rPr>
              <a:t> 0 představují příspěvky </a:t>
            </a:r>
            <a:r>
              <a:rPr lang="cs-CZ" altLang="cs-CZ" sz="1800" b="0" i="1">
                <a:sym typeface="Symbol" panose="05050102010706020507" pitchFamily="18" charset="2"/>
              </a:rPr>
              <a:t></a:t>
            </a:r>
            <a:r>
              <a:rPr lang="cs-CZ" altLang="cs-CZ" sz="1800" b="0" baseline="-25000">
                <a:sym typeface="Symbol" panose="05050102010706020507" pitchFamily="18" charset="2"/>
              </a:rPr>
              <a:t>i</a:t>
            </a:r>
            <a:r>
              <a:rPr lang="cs-CZ" altLang="cs-CZ" sz="1800" b="0">
                <a:sym typeface="Symbol" panose="05050102010706020507" pitchFamily="18" charset="2"/>
              </a:rPr>
              <a:t> a </a:t>
            </a:r>
            <a:r>
              <a:rPr lang="cs-CZ" altLang="cs-CZ" sz="1800" b="0" i="1">
                <a:sym typeface="Symbol" panose="05050102010706020507" pitchFamily="18" charset="2"/>
              </a:rPr>
              <a:t></a:t>
            </a:r>
            <a:r>
              <a:rPr lang="cs-CZ" altLang="cs-CZ" sz="1800" b="0" baseline="-25000">
                <a:sym typeface="Symbol" panose="05050102010706020507" pitchFamily="18" charset="2"/>
              </a:rPr>
              <a:t>d</a:t>
            </a:r>
            <a:r>
              <a:rPr lang="cs-CZ" altLang="cs-CZ" sz="1800" b="0">
                <a:sym typeface="Symbol" panose="05050102010706020507" pitchFamily="18" charset="2"/>
              </a:rPr>
              <a:t> tzv. zbytkový odpor.</a:t>
            </a:r>
            <a:endParaRPr lang="en-US" altLang="cs-CZ" sz="1800"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CAF7F03-AD27-22B4-BE7A-8C5BFBF5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Teplotní závislost elektrického odporu dvou vzorků draslíku různé čistoty v oblasti nízkých teplot</a:t>
            </a:r>
            <a:endParaRPr lang="en-US" sz="2800" dirty="0"/>
          </a:p>
        </p:txBody>
      </p:sp>
      <p:pic>
        <p:nvPicPr>
          <p:cNvPr id="8195" name="Zástupný symbol pro obsah 5">
            <a:extLst>
              <a:ext uri="{FF2B5EF4-FFF2-40B4-BE49-F238E27FC236}">
                <a16:creationId xmlns:a16="http://schemas.microsoft.com/office/drawing/2014/main" id="{53AB78FD-AC24-76B0-844B-C74C9ACCB0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557338"/>
            <a:ext cx="3535362" cy="3959225"/>
          </a:xfrm>
        </p:spPr>
      </p:pic>
      <p:sp>
        <p:nvSpPr>
          <p:cNvPr id="8196" name="TextovéPole 6">
            <a:extLst>
              <a:ext uri="{FF2B5EF4-FFF2-40B4-BE49-F238E27FC236}">
                <a16:creationId xmlns:a16="http://schemas.microsoft.com/office/drawing/2014/main" id="{5D24B6BD-58B6-4E20-523D-5EF7C0DA9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092825"/>
            <a:ext cx="6653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/>
              <a:t>MacDonald D.K.C., Mendelssohn K.: </a:t>
            </a:r>
            <a:r>
              <a:rPr lang="cs-CZ" altLang="cs-CZ" sz="1400" b="0" i="1"/>
              <a:t>Proc. Roy. Soc. (London), </a:t>
            </a:r>
            <a:r>
              <a:rPr lang="cs-CZ" altLang="cs-CZ" sz="1400" b="0"/>
              <a:t>A 202 (1950) 103.</a:t>
            </a:r>
            <a:endParaRPr lang="en-US" altLang="cs-CZ" sz="14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6" name="Rectangle 4">
            <a:extLst>
              <a:ext uri="{FF2B5EF4-FFF2-40B4-BE49-F238E27FC236}">
                <a16:creationId xmlns:a16="http://schemas.microsoft.com/office/drawing/2014/main" id="{439C813B-6214-F40F-A142-49C9365E8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/>
              <a:t>Pokles odporu Hg </a:t>
            </a:r>
            <a:br>
              <a:rPr lang="cs-CZ" sz="3600"/>
            </a:br>
            <a:r>
              <a:rPr lang="cs-CZ" sz="3600"/>
              <a:t>(H. Kamerling-Onnes 1911)</a:t>
            </a:r>
          </a:p>
        </p:txBody>
      </p:sp>
      <p:pic>
        <p:nvPicPr>
          <p:cNvPr id="9219" name="Picture 5" descr="Hg_HKO-1911">
            <a:extLst>
              <a:ext uri="{FF2B5EF4-FFF2-40B4-BE49-F238E27FC236}">
                <a16:creationId xmlns:a16="http://schemas.microsoft.com/office/drawing/2014/main" id="{CFF4AF81-48DE-5CFC-E1C2-A8EC35CE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00213"/>
            <a:ext cx="28432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6518" name="Text Box 6">
            <a:extLst>
              <a:ext uri="{FF2B5EF4-FFF2-40B4-BE49-F238E27FC236}">
                <a16:creationId xmlns:a16="http://schemas.microsoft.com/office/drawing/2014/main" id="{723684A8-03C6-DD40-F0E5-B904A7385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445125"/>
            <a:ext cx="662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Leiden </a:t>
            </a:r>
            <a:r>
              <a:rPr lang="cs-CZ" sz="24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Communications</a:t>
            </a:r>
            <a:r>
              <a:rPr lang="cs-CZ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124c (25. 11. 1911)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>
            <a:extLst>
              <a:ext uri="{FF2B5EF4-FFF2-40B4-BE49-F238E27FC236}">
                <a16:creationId xmlns:a16="http://schemas.microsoft.com/office/drawing/2014/main" id="{EBF1F6B3-7438-6C6A-9417-949BFE573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/>
              <a:t>Pokusy H. Kamerlingha-Onnese</a:t>
            </a:r>
          </a:p>
        </p:txBody>
      </p:sp>
      <p:sp>
        <p:nvSpPr>
          <p:cNvPr id="547843" name="Rectangle 3">
            <a:extLst>
              <a:ext uri="{FF2B5EF4-FFF2-40B4-BE49-F238E27FC236}">
                <a16:creationId xmlns:a16="http://schemas.microsoft.com/office/drawing/2014/main" id="{49EBE1C4-574F-1C76-BB32-030587DB9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5257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nabuzení a „</a:t>
            </a:r>
            <a:r>
              <a:rPr lang="cs-CZ" sz="2800" dirty="0" err="1"/>
              <a:t>zaklíčování</a:t>
            </a:r>
            <a:r>
              <a:rPr lang="cs-CZ" sz="2800" dirty="0"/>
              <a:t>“ supravodivých magnetů</a:t>
            </a:r>
          </a:p>
          <a:p>
            <a:pPr eaLnBrk="1" hangingPunct="1">
              <a:defRPr/>
            </a:pPr>
            <a:r>
              <a:rPr lang="cs-CZ" sz="2800" i="1" dirty="0"/>
              <a:t>B</a:t>
            </a:r>
            <a:r>
              <a:rPr lang="cs-CZ" sz="2800" dirty="0"/>
              <a:t>(</a:t>
            </a:r>
            <a:r>
              <a:rPr lang="cs-CZ" sz="2800" i="1" dirty="0"/>
              <a:t>t</a:t>
            </a:r>
            <a:r>
              <a:rPr lang="cs-CZ" sz="2800" dirty="0"/>
              <a:t>) = </a:t>
            </a:r>
            <a:r>
              <a:rPr lang="cs-CZ" sz="2800" i="1" dirty="0"/>
              <a:t>B</a:t>
            </a:r>
            <a:r>
              <a:rPr lang="cs-CZ" sz="2800" dirty="0"/>
              <a:t>(</a:t>
            </a:r>
            <a:r>
              <a:rPr lang="cs-CZ" sz="2800" i="1" dirty="0"/>
              <a:t>t</a:t>
            </a:r>
            <a:r>
              <a:rPr lang="cs-CZ" sz="2800" dirty="0"/>
              <a:t> = 0)</a:t>
            </a:r>
            <a:r>
              <a:rPr lang="cs-CZ" sz="2800" dirty="0" err="1"/>
              <a:t>exp</a:t>
            </a:r>
            <a:r>
              <a:rPr lang="cs-CZ" sz="2800" dirty="0"/>
              <a:t>(-</a:t>
            </a:r>
            <a:r>
              <a:rPr lang="cs-CZ" sz="2800" i="1" dirty="0"/>
              <a:t>t / </a:t>
            </a:r>
            <a:r>
              <a:rPr lang="cs-CZ" sz="2800" i="1" dirty="0" err="1"/>
              <a:t>t</a:t>
            </a:r>
            <a:r>
              <a:rPr lang="cs-CZ" sz="2800" baseline="-25000" dirty="0" err="1"/>
              <a:t>R</a:t>
            </a:r>
            <a:r>
              <a:rPr lang="cs-CZ" sz="2800" dirty="0"/>
              <a:t>)</a:t>
            </a:r>
          </a:p>
          <a:p>
            <a:pPr eaLnBrk="1" hangingPunct="1">
              <a:defRPr/>
            </a:pPr>
            <a:r>
              <a:rPr lang="cs-CZ" sz="2800" i="1" dirty="0"/>
              <a:t>T</a:t>
            </a:r>
            <a:r>
              <a:rPr lang="cs-CZ" sz="2800" dirty="0"/>
              <a:t> </a:t>
            </a:r>
            <a:r>
              <a:rPr lang="en-US" sz="2800" dirty="0"/>
              <a:t>&lt; </a:t>
            </a:r>
            <a:r>
              <a:rPr lang="cs-CZ" sz="2800" i="1" dirty="0" err="1"/>
              <a:t>T</a:t>
            </a:r>
            <a:r>
              <a:rPr lang="cs-CZ" sz="2800" baseline="-25000" dirty="0" err="1"/>
              <a:t>c</a:t>
            </a:r>
            <a:r>
              <a:rPr lang="cs-CZ" sz="2800" dirty="0"/>
              <a:t> – pokles odporu alespoň o 6 řádů </a:t>
            </a:r>
            <a:br>
              <a:rPr lang="cs-CZ" sz="2800" dirty="0"/>
            </a:br>
            <a:r>
              <a:rPr lang="cs-CZ" sz="2800" dirty="0"/>
              <a:t>(měření H.K-O) </a:t>
            </a:r>
            <a:br>
              <a:rPr lang="cs-CZ" sz="2800" dirty="0"/>
            </a:br>
            <a:r>
              <a:rPr lang="cs-CZ" sz="2800" dirty="0"/>
              <a:t>- poslední měření H.K-O – pokles o 12 řádů</a:t>
            </a:r>
          </a:p>
          <a:p>
            <a:pPr eaLnBrk="1" hangingPunct="1">
              <a:defRPr/>
            </a:pPr>
            <a:r>
              <a:rPr lang="cs-CZ" sz="2800" dirty="0"/>
              <a:t>1962 – v USA pokus, kdy proud procházel cívkou 2,5 roku (</a:t>
            </a:r>
            <a:r>
              <a:rPr lang="cs-CZ" sz="2800" dirty="0">
                <a:sym typeface="Symbol" pitchFamily="18" charset="2"/>
              </a:rPr>
              <a:t> </a:t>
            </a:r>
            <a:r>
              <a:rPr lang="cs-CZ" sz="2800" i="1" dirty="0">
                <a:sym typeface="Symbol" pitchFamily="18" charset="2"/>
              </a:rPr>
              <a:t>  </a:t>
            </a:r>
            <a:r>
              <a:rPr lang="cs-CZ" sz="2800" dirty="0">
                <a:sym typeface="Symbol" pitchFamily="18" charset="2"/>
              </a:rPr>
              <a:t>10</a:t>
            </a:r>
            <a:r>
              <a:rPr lang="cs-CZ" sz="2800" baseline="30000" dirty="0">
                <a:sym typeface="Symbol" pitchFamily="18" charset="2"/>
              </a:rPr>
              <a:t>-25</a:t>
            </a:r>
            <a:r>
              <a:rPr lang="cs-CZ" sz="2800" dirty="0">
                <a:sym typeface="Symbol" pitchFamily="18" charset="2"/>
              </a:rPr>
              <a:t> m)</a:t>
            </a:r>
          </a:p>
          <a:p>
            <a:pPr eaLnBrk="1" hangingPunct="1">
              <a:defRPr/>
            </a:pPr>
            <a:r>
              <a:rPr lang="cs-CZ" sz="2800" dirty="0">
                <a:sym typeface="Symbol" pitchFamily="18" charset="2"/>
              </a:rPr>
              <a:t>v současnosti je vysoká stabilita perzistentních proudů v supravodičích s úspěchem využívána např. v laboratořích, urychlovačích, v lékařství (NMR), …</a:t>
            </a:r>
            <a:endParaRPr lang="cs-CZ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tab1">
            <a:extLst>
              <a:ext uri="{FF2B5EF4-FFF2-40B4-BE49-F238E27FC236}">
                <a16:creationId xmlns:a16="http://schemas.microsoft.com/office/drawing/2014/main" id="{94154E28-801F-987F-C2A5-60E8A0A3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561262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tab2">
            <a:extLst>
              <a:ext uri="{FF2B5EF4-FFF2-40B4-BE49-F238E27FC236}">
                <a16:creationId xmlns:a16="http://schemas.microsoft.com/office/drawing/2014/main" id="{6D4C8789-018F-B416-073E-B294DE48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8486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>
            <a:extLst>
              <a:ext uri="{FF2B5EF4-FFF2-40B4-BE49-F238E27FC236}">
                <a16:creationId xmlns:a16="http://schemas.microsoft.com/office/drawing/2014/main" id="{5CA70F5B-347D-A619-C84B-B6CCCBF21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/>
              <a:t>Postřehy plynoucí z experimentů</a:t>
            </a:r>
          </a:p>
        </p:txBody>
      </p:sp>
      <p:sp>
        <p:nvSpPr>
          <p:cNvPr id="548867" name="Rectangle 3">
            <a:extLst>
              <a:ext uri="{FF2B5EF4-FFF2-40B4-BE49-F238E27FC236}">
                <a16:creationId xmlns:a16="http://schemas.microsoft.com/office/drawing/2014/main" id="{B0518B79-4A41-C1FE-46D7-255DA567D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odpor supravodiče je nekonečně malý</a:t>
            </a:r>
            <a:br>
              <a:rPr lang="cs-CZ" sz="2400" dirty="0"/>
            </a:br>
            <a:r>
              <a:rPr lang="cs-CZ" sz="2400" dirty="0"/>
              <a:t>(</a:t>
            </a:r>
            <a:r>
              <a:rPr lang="cs-CZ" sz="2400" i="1" dirty="0"/>
              <a:t>R</a:t>
            </a:r>
            <a:r>
              <a:rPr lang="cs-CZ" sz="2400" dirty="0"/>
              <a:t> </a:t>
            </a:r>
            <a:r>
              <a:rPr lang="cs-CZ" sz="2400" dirty="0">
                <a:sym typeface="Symbol" pitchFamily="18" charset="2"/>
              </a:rPr>
              <a:t> 0  raději než </a:t>
            </a:r>
            <a:r>
              <a:rPr lang="cs-CZ" sz="2400" i="1" dirty="0">
                <a:sym typeface="Symbol" pitchFamily="18" charset="2"/>
              </a:rPr>
              <a:t>R</a:t>
            </a:r>
            <a:r>
              <a:rPr lang="cs-CZ" sz="2400" dirty="0">
                <a:sym typeface="Symbol" pitchFamily="18" charset="2"/>
              </a:rPr>
              <a:t>=0  – nepatrné množství „nesupravodivých“ elektronů v soustavě a </a:t>
            </a:r>
            <a:r>
              <a:rPr lang="cs-CZ" sz="2400" i="1" dirty="0">
                <a:sym typeface="Symbol" pitchFamily="18" charset="2"/>
              </a:rPr>
              <a:t>T</a:t>
            </a:r>
            <a:r>
              <a:rPr lang="cs-CZ" sz="2400" dirty="0">
                <a:sym typeface="Symbol" pitchFamily="18" charset="2"/>
              </a:rPr>
              <a:t>0 K)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ym typeface="Symbol" pitchFamily="18" charset="2"/>
              </a:rPr>
              <a:t>je možné „zamrazit“ („</a:t>
            </a:r>
            <a:r>
              <a:rPr lang="cs-CZ" sz="2400" dirty="0" err="1">
                <a:sym typeface="Symbol" pitchFamily="18" charset="2"/>
              </a:rPr>
              <a:t>zaklíčovat</a:t>
            </a:r>
            <a:r>
              <a:rPr lang="cs-CZ" sz="2400" dirty="0">
                <a:sym typeface="Symbol" pitchFamily="18" charset="2"/>
              </a:rPr>
              <a:t>“) mg. pole a dosáhnout obrovské stability pole (</a:t>
            </a:r>
            <a:r>
              <a:rPr lang="cs-CZ" sz="2400" i="1" dirty="0">
                <a:sym typeface="Symbol" pitchFamily="18" charset="2"/>
              </a:rPr>
              <a:t>trvalé nevymírající </a:t>
            </a:r>
            <a:r>
              <a:rPr lang="cs-CZ" sz="2400" dirty="0">
                <a:sym typeface="Symbol" pitchFamily="18" charset="2"/>
              </a:rPr>
              <a:t>proudy </a:t>
            </a:r>
            <a:br>
              <a:rPr lang="cs-CZ" sz="2400" dirty="0">
                <a:sym typeface="Symbol" pitchFamily="18" charset="2"/>
              </a:rPr>
            </a:br>
            <a:r>
              <a:rPr lang="cs-CZ" sz="2400" dirty="0">
                <a:sym typeface="Symbol" pitchFamily="18" charset="2"/>
              </a:rPr>
              <a:t>v supravodivé cívce – perzistentní proudy)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ym typeface="Symbol" pitchFamily="18" charset="2"/>
              </a:rPr>
              <a:t>perzistentní proudy jsou v supravodiči metastabilní (neodpovídají rovnovážném TDM stavu – stav bez proudu má ještě nižší energii)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nelze vytvořit použitelné supravodivé „akumulátory energie“ z čistých kovů (existence </a:t>
            </a:r>
            <a:r>
              <a:rPr lang="cs-CZ" sz="2400" i="1" dirty="0"/>
              <a:t>B</a:t>
            </a:r>
            <a:r>
              <a:rPr lang="cs-CZ" sz="2400" baseline="-25000" dirty="0"/>
              <a:t>c</a:t>
            </a:r>
            <a:r>
              <a:rPr lang="cs-CZ" sz="2400" dirty="0"/>
              <a:t>) </a:t>
            </a:r>
            <a:br>
              <a:rPr lang="cs-CZ" sz="2400" dirty="0"/>
            </a:br>
            <a:r>
              <a:rPr lang="cs-CZ" sz="2400" dirty="0"/>
              <a:t>– </a:t>
            </a:r>
            <a:r>
              <a:rPr lang="cs-CZ" sz="2400" dirty="0" err="1"/>
              <a:t>např</a:t>
            </a:r>
            <a:r>
              <a:rPr lang="cs-CZ" sz="2400" dirty="0"/>
              <a:t> </a:t>
            </a:r>
            <a:r>
              <a:rPr lang="cs-CZ" sz="2400" dirty="0" err="1"/>
              <a:t>Pb</a:t>
            </a:r>
            <a:r>
              <a:rPr lang="cs-CZ" sz="2400" dirty="0"/>
              <a:t>…</a:t>
            </a:r>
            <a:r>
              <a:rPr lang="cs-CZ" sz="2400" i="1" dirty="0"/>
              <a:t>B</a:t>
            </a:r>
            <a:r>
              <a:rPr lang="cs-CZ" sz="2400" baseline="-25000" dirty="0"/>
              <a:t>c</a:t>
            </a:r>
            <a:r>
              <a:rPr lang="cs-CZ" sz="2400" dirty="0"/>
              <a:t>(</a:t>
            </a:r>
            <a:r>
              <a:rPr lang="cs-CZ" sz="2400" i="1" dirty="0"/>
              <a:t>T</a:t>
            </a:r>
            <a:r>
              <a:rPr lang="cs-CZ" sz="2400" i="1" dirty="0">
                <a:sym typeface="Symbol" pitchFamily="18" charset="2"/>
              </a:rPr>
              <a:t> </a:t>
            </a:r>
            <a:r>
              <a:rPr lang="cs-CZ" sz="2400" dirty="0">
                <a:sym typeface="Symbol" pitchFamily="18" charset="2"/>
              </a:rPr>
              <a:t>0 K) = 0,0803 T</a:t>
            </a:r>
            <a:br>
              <a:rPr lang="cs-CZ" sz="2400" dirty="0">
                <a:sym typeface="Symbol" pitchFamily="18" charset="2"/>
              </a:rPr>
            </a:br>
            <a:r>
              <a:rPr lang="cs-CZ" sz="2400" dirty="0">
                <a:sym typeface="Symbol" pitchFamily="18" charset="2"/>
              </a:rPr>
              <a:t>(- šlo by to se silně znečistěnými slitinami)</a:t>
            </a:r>
            <a:endParaRPr lang="cs-CZ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3741</TotalTime>
  <Words>972</Words>
  <Application>Microsoft Office PowerPoint</Application>
  <PresentationFormat>Předvádění na obrazovce (4:3)</PresentationFormat>
  <Paragraphs>70</Paragraphs>
  <Slides>20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Wingdings</vt:lpstr>
      <vt:lpstr>Symbol</vt:lpstr>
      <vt:lpstr>Kruhy na vodě</vt:lpstr>
      <vt:lpstr>Editor rovnic 3.0</vt:lpstr>
      <vt:lpstr>Fyzika kondenzovaného stavu</vt:lpstr>
      <vt:lpstr>Supravodivost</vt:lpstr>
      <vt:lpstr>Měrný elektrický odpor</vt:lpstr>
      <vt:lpstr>Teplotní závislost elektrického odporu dvou vzorků draslíku různé čistoty v oblasti nízkých teplot</vt:lpstr>
      <vt:lpstr>Pokles odporu Hg  (H. Kamerling-Onnes 1911)</vt:lpstr>
      <vt:lpstr>Pokusy H. Kamerlingha-Onnese</vt:lpstr>
      <vt:lpstr>Prezentace aplikace PowerPoint</vt:lpstr>
      <vt:lpstr>Prezentace aplikace PowerPoint</vt:lpstr>
      <vt:lpstr>Postřehy plynoucí z experimentů</vt:lpstr>
      <vt:lpstr>Meissnerův-Ochsenfeldův jev</vt:lpstr>
      <vt:lpstr>Meissnerův–Ochsenfeldův jev</vt:lpstr>
      <vt:lpstr>Rovnice bratrů Londonů</vt:lpstr>
      <vt:lpstr>Supravodiče I. typu</vt:lpstr>
      <vt:lpstr>Supravodiče II. typu</vt:lpstr>
      <vt:lpstr>Izotopový jev (1950)</vt:lpstr>
      <vt:lpstr>Mikroskopická teorie supravodivosti</vt:lpstr>
      <vt:lpstr>Schematický náznak vzniku Cooperova páru</vt:lpstr>
      <vt:lpstr>Idea párování (elektronů) - L. N. Cooper</vt:lpstr>
      <vt:lpstr>Vysokoteplotní supravodiče (Tc &gt; 30 K)</vt:lpstr>
      <vt:lpstr>Prezentace aplikace PowerPoint</vt:lpstr>
    </vt:vector>
  </TitlesOfParts>
  <Company>KDF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Zdeněk Drozd</dc:creator>
  <cp:lastModifiedBy>Zdeněk Drozd</cp:lastModifiedBy>
  <cp:revision>251</cp:revision>
  <dcterms:created xsi:type="dcterms:W3CDTF">2007-02-24T17:18:26Z</dcterms:created>
  <dcterms:modified xsi:type="dcterms:W3CDTF">2025-01-12T16:35:51Z</dcterms:modified>
</cp:coreProperties>
</file>