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7"/>
  </p:notesMasterIdLst>
  <p:sldIdLst>
    <p:sldId id="509" r:id="rId2"/>
    <p:sldId id="524" r:id="rId3"/>
    <p:sldId id="543" r:id="rId4"/>
    <p:sldId id="525" r:id="rId5"/>
    <p:sldId id="521" r:id="rId6"/>
    <p:sldId id="533" r:id="rId7"/>
    <p:sldId id="537" r:id="rId8"/>
    <p:sldId id="538" r:id="rId9"/>
    <p:sldId id="539" r:id="rId10"/>
    <p:sldId id="511" r:id="rId11"/>
    <p:sldId id="530" r:id="rId12"/>
    <p:sldId id="512" r:id="rId13"/>
    <p:sldId id="513" r:id="rId14"/>
    <p:sldId id="519" r:id="rId15"/>
    <p:sldId id="520" r:id="rId16"/>
    <p:sldId id="514" r:id="rId17"/>
    <p:sldId id="526" r:id="rId18"/>
    <p:sldId id="540" r:id="rId19"/>
    <p:sldId id="532" r:id="rId20"/>
    <p:sldId id="517" r:id="rId21"/>
    <p:sldId id="515" r:id="rId22"/>
    <p:sldId id="527" r:id="rId23"/>
    <p:sldId id="544" r:id="rId24"/>
    <p:sldId id="541" r:id="rId25"/>
    <p:sldId id="529" r:id="rId26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99FF66"/>
    <a:srgbClr val="4355D9"/>
    <a:srgbClr val="FFFC89"/>
    <a:srgbClr val="2435B2"/>
    <a:srgbClr val="2232A6"/>
    <a:srgbClr val="FFFA3B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D391B75-F99C-4490-A7CC-B19B177C15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412B3-E068-4669-A760-D5A19ED19114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D18E-FD68-4B8F-8A67-D0F594BAC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1E29-DEEE-41A8-9A74-53BE35205D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4C0C-AA35-4451-9A39-25CC00E786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00B6-1BAA-4A37-A9F1-C26F426291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1EC8-5CD3-42F0-B862-37F735AF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5437-C44C-4CEB-BC46-4D89099364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C960-6387-4C12-A25A-3117AC3858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2D45-F999-45A2-A905-891BECE55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A582-354F-4ED7-87D1-1A37760755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A1B5-AA90-43A0-980A-F8D7F5397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E7D2-F5B1-4471-8BF6-4CE0786396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6483-6F1D-4B29-A89A-9602A09A16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6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6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BC0DB43-81BF-4758-B561-EF016DE9F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Fyzika kondenzovaného stavu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21163"/>
            <a:ext cx="9144000" cy="2636837"/>
          </a:xfrm>
          <a:solidFill>
            <a:schemeClr val="tx1"/>
          </a:solidFill>
        </p:spPr>
        <p:txBody>
          <a:bodyPr tIns="432000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elektrony v pevných látkách, polovodiče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cs-CZ" altLang="cs-CZ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7172" name="Picture 4" descr="LogoM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16113"/>
            <a:ext cx="3024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Pásový diagram izolantu a polovodiče</a:t>
            </a:r>
          </a:p>
        </p:txBody>
      </p:sp>
      <p:pic>
        <p:nvPicPr>
          <p:cNvPr id="3076" name="Picture 5" descr="polovod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628775"/>
            <a:ext cx="4857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5832475" y="2781300"/>
            <a:ext cx="33115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4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cs-CZ" sz="24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&lt;</a:t>
            </a: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3 eV – polovodič</a:t>
            </a:r>
          </a:p>
          <a:p>
            <a:pPr algn="l">
              <a:spcBef>
                <a:spcPct val="50000"/>
              </a:spcBef>
              <a:defRPr/>
            </a:pPr>
            <a:r>
              <a:rPr lang="cs-CZ" sz="2400" b="0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</a:t>
            </a:r>
            <a:r>
              <a:rPr lang="cs-CZ" sz="2400" b="0" baseline="-25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</a:t>
            </a: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&gt;</a:t>
            </a: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3 eV – izolant </a:t>
            </a:r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Object 13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1258888" y="5373688"/>
                <a:ext cx="3986212" cy="11334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74" name="Object 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258888" y="5373688"/>
                <a:ext cx="3986212" cy="1133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Line 15"/>
          <p:cNvSpPr>
            <a:spLocks noChangeShapeType="1"/>
          </p:cNvSpPr>
          <p:nvPr/>
        </p:nvSpPr>
        <p:spPr bwMode="auto">
          <a:xfrm flipH="1">
            <a:off x="5148263" y="5516563"/>
            <a:ext cx="576262" cy="1444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79" name="Line 16"/>
          <p:cNvSpPr>
            <a:spLocks noChangeShapeType="1"/>
          </p:cNvSpPr>
          <p:nvPr/>
        </p:nvSpPr>
        <p:spPr bwMode="auto">
          <a:xfrm flipH="1" flipV="1">
            <a:off x="5148263" y="6237288"/>
            <a:ext cx="647700" cy="7143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5651500" y="5300663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FF00"/>
                </a:solidFill>
              </a:rPr>
              <a:t>efektivní hmotnost díry</a:t>
            </a:r>
          </a:p>
        </p:txBody>
      </p:sp>
      <p:sp>
        <p:nvSpPr>
          <p:cNvPr id="3081" name="Text Box 18"/>
          <p:cNvSpPr txBox="1">
            <a:spLocks noChangeArrowheads="1"/>
          </p:cNvSpPr>
          <p:nvPr/>
        </p:nvSpPr>
        <p:spPr bwMode="auto">
          <a:xfrm>
            <a:off x="5867400" y="5949950"/>
            <a:ext cx="2771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>
                <a:solidFill>
                  <a:srgbClr val="FFFF00"/>
                </a:solidFill>
              </a:rPr>
              <a:t>efektivní hmotnost elektronu</a:t>
            </a:r>
          </a:p>
        </p:txBody>
      </p:sp>
      <p:sp>
        <p:nvSpPr>
          <p:cNvPr id="560147" name="Text Box 19"/>
          <p:cNvSpPr txBox="1">
            <a:spLocks noChangeArrowheads="1"/>
          </p:cNvSpPr>
          <p:nvPr/>
        </p:nvSpPr>
        <p:spPr bwMode="auto">
          <a:xfrm>
            <a:off x="5867400" y="2205038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orientačně: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A74AA-752B-4AF5-90E8-822C1BC1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cs-CZ" sz="3600" dirty="0"/>
              <a:t>Pásový model elektronové struktury PL</a:t>
            </a:r>
            <a:endParaRPr lang="en-US" sz="36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D391F0F-3218-4007-81D2-BC303D892B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99804"/>
            <a:ext cx="3180600" cy="2735316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EEFAE828-7984-44C0-9118-FB8F8A243E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87228"/>
            <a:ext cx="2692856" cy="274789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E4AB8F5-BB63-4D37-B835-310EDEA2CC31}"/>
              </a:ext>
            </a:extLst>
          </p:cNvPr>
          <p:cNvSpPr txBox="1"/>
          <p:nvPr/>
        </p:nvSpPr>
        <p:spPr>
          <a:xfrm>
            <a:off x="2315996" y="112474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  <a:sym typeface="Symbol" panose="05050102010706020507" pitchFamily="18" charset="2"/>
              </a:rPr>
              <a:t></a:t>
            </a:r>
            <a:r>
              <a:rPr lang="cs-CZ" sz="2400" dirty="0">
                <a:solidFill>
                  <a:srgbClr val="FFFF00"/>
                </a:solidFill>
              </a:rPr>
              <a:t> vznik pásové struktury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Obdélník: ohnutý roh 9">
            <a:extLst>
              <a:ext uri="{FF2B5EF4-FFF2-40B4-BE49-F238E27FC236}">
                <a16:creationId xmlns:a16="http://schemas.microsoft.com/office/drawing/2014/main" id="{B91D4209-E6E4-4ABC-AE12-D4E0ADE410D7}"/>
              </a:ext>
            </a:extLst>
          </p:cNvPr>
          <p:cNvSpPr/>
          <p:nvPr/>
        </p:nvSpPr>
        <p:spPr bwMode="auto">
          <a:xfrm>
            <a:off x="2599022" y="5118552"/>
            <a:ext cx="1296144" cy="598136"/>
          </a:xfrm>
          <a:prstGeom prst="foldedCorner">
            <a:avLst/>
          </a:prstGeom>
          <a:solidFill>
            <a:schemeClr val="accent4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</a:rPr>
              <a:t>lithium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(1s</a:t>
            </a:r>
            <a:r>
              <a:rPr kumimoji="0" lang="cs-CZ" sz="1800" b="0" i="0" u="none" strike="noStrike" cap="none" normalizeH="0" baseline="3000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2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 2s</a:t>
            </a:r>
            <a:r>
              <a:rPr kumimoji="0" lang="cs-CZ" sz="1800" b="0" i="0" u="none" strike="noStrike" cap="none" normalizeH="0" baseline="3000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1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11" name="Obdélník: ohnutý roh 10">
            <a:extLst>
              <a:ext uri="{FF2B5EF4-FFF2-40B4-BE49-F238E27FC236}">
                <a16:creationId xmlns:a16="http://schemas.microsoft.com/office/drawing/2014/main" id="{A92663C8-B485-41CB-9497-5AA43721EC07}"/>
              </a:ext>
            </a:extLst>
          </p:cNvPr>
          <p:cNvSpPr/>
          <p:nvPr/>
        </p:nvSpPr>
        <p:spPr bwMode="auto">
          <a:xfrm>
            <a:off x="5148064" y="5118552"/>
            <a:ext cx="2070372" cy="598136"/>
          </a:xfrm>
          <a:prstGeom prst="foldedCorner">
            <a:avLst/>
          </a:prstGeom>
          <a:solidFill>
            <a:schemeClr val="accent4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</a:rPr>
              <a:t>sodík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(1s</a:t>
            </a:r>
            <a:r>
              <a:rPr kumimoji="0" lang="cs-CZ" sz="1800" b="0" i="0" u="none" strike="noStrike" cap="none" normalizeH="0" baseline="3000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2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 2s</a:t>
            </a:r>
            <a:r>
              <a:rPr kumimoji="0" lang="cs-CZ" sz="1800" b="0" i="0" u="none" strike="noStrike" cap="none" normalizeH="0" baseline="3000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1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 2p</a:t>
            </a:r>
            <a:r>
              <a:rPr kumimoji="0" lang="cs-CZ" sz="1800" b="0" i="0" u="none" strike="noStrike" cap="none" normalizeH="0" baseline="3000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6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 3s</a:t>
            </a:r>
            <a:r>
              <a:rPr kumimoji="0" lang="cs-CZ" sz="1800" b="0" i="0" u="none" strike="noStrike" cap="none" normalizeH="0" baseline="3000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1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2D46C38-EC16-4E52-BA3F-BC94CAA3A40C}"/>
              </a:ext>
            </a:extLst>
          </p:cNvPr>
          <p:cNvSpPr txBox="1"/>
          <p:nvPr/>
        </p:nvSpPr>
        <p:spPr>
          <a:xfrm>
            <a:off x="611560" y="6165304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00"/>
                </a:solidFill>
              </a:rPr>
              <a:t>Převzato z: Kraus I., Fiala J.: </a:t>
            </a:r>
            <a:r>
              <a:rPr lang="cs-CZ" sz="1400" b="0" i="1" dirty="0">
                <a:solidFill>
                  <a:srgbClr val="FFFF00"/>
                </a:solidFill>
              </a:rPr>
              <a:t>Elementární fyzika pevných látek.</a:t>
            </a:r>
            <a:r>
              <a:rPr lang="cs-CZ" sz="1400" b="0" dirty="0">
                <a:solidFill>
                  <a:srgbClr val="FFFF00"/>
                </a:solidFill>
              </a:rPr>
              <a:t> ČVUT, Praha 2017.</a:t>
            </a:r>
            <a:endParaRPr lang="en-US" sz="1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9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Rovinná reprezentace polovodičového krystalu (Si)</a:t>
            </a:r>
          </a:p>
        </p:txBody>
      </p:sp>
      <p:pic>
        <p:nvPicPr>
          <p:cNvPr id="8195" name="Zástupný symbol pro obsah 8" descr="f2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60575"/>
            <a:ext cx="2286000" cy="2252663"/>
          </a:xfrm>
        </p:spPr>
      </p:pic>
      <p:pic>
        <p:nvPicPr>
          <p:cNvPr id="8196" name="Obrázek 9" descr="f2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060575"/>
            <a:ext cx="22860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ázek 10" descr="f2-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060575"/>
            <a:ext cx="22860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ovéPole 11"/>
          <p:cNvSpPr txBox="1">
            <a:spLocks noChangeArrowheads="1"/>
          </p:cNvSpPr>
          <p:nvPr/>
        </p:nvSpPr>
        <p:spPr bwMode="auto">
          <a:xfrm>
            <a:off x="323850" y="4508500"/>
            <a:ext cx="280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FF00"/>
                </a:solidFill>
              </a:rPr>
              <a:t>vlastní polovodič</a:t>
            </a:r>
          </a:p>
        </p:txBody>
      </p:sp>
      <p:sp>
        <p:nvSpPr>
          <p:cNvPr id="8199" name="TextovéPole 12"/>
          <p:cNvSpPr txBox="1">
            <a:spLocks noChangeArrowheads="1"/>
          </p:cNvSpPr>
          <p:nvPr/>
        </p:nvSpPr>
        <p:spPr bwMode="auto">
          <a:xfrm>
            <a:off x="3348038" y="4508500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FA3B"/>
                </a:solidFill>
              </a:rPr>
              <a:t>polovodič N</a:t>
            </a:r>
          </a:p>
        </p:txBody>
      </p:sp>
      <p:sp>
        <p:nvSpPr>
          <p:cNvPr id="8200" name="TextovéPole 13"/>
          <p:cNvSpPr txBox="1">
            <a:spLocks noChangeArrowheads="1"/>
          </p:cNvSpPr>
          <p:nvPr/>
        </p:nvSpPr>
        <p:spPr bwMode="auto">
          <a:xfrm>
            <a:off x="6227763" y="4508500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FA3B"/>
                </a:solidFill>
              </a:rPr>
              <a:t>polovodič P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95CE82-7500-62ED-4D93-0D475FB24CC9}"/>
              </a:ext>
            </a:extLst>
          </p:cNvPr>
          <p:cNvSpPr txBox="1"/>
          <p:nvPr/>
        </p:nvSpPr>
        <p:spPr>
          <a:xfrm>
            <a:off x="323850" y="5085184"/>
            <a:ext cx="2808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Si...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</a:t>
            </a:r>
            <a:r>
              <a:rPr lang="cs-CZ" sz="1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</a:t>
            </a:r>
            <a:r>
              <a:rPr lang="cs-CZ" sz="1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(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300 K)</a:t>
            </a:r>
            <a:b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</a:t>
            </a:r>
            <a:r>
              <a:rPr lang="cs-CZ" sz="1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</a:t>
            </a:r>
            <a:r>
              <a:rPr lang="cs-CZ" sz="1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(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300 K)</a:t>
            </a:r>
            <a:b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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= (10</a:t>
            </a:r>
            <a:r>
              <a:rPr lang="cs-CZ" sz="1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-2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– 10</a:t>
            </a:r>
            <a:r>
              <a:rPr lang="cs-CZ" sz="1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9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 cm</a:t>
            </a:r>
          </a:p>
          <a:p>
            <a:pPr algn="l"/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/ vodiče...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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 10</a:t>
            </a:r>
            <a:r>
              <a:rPr lang="cs-CZ" sz="1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-6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cm /</a:t>
            </a:r>
            <a:b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/ izolanty...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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 10</a:t>
            </a:r>
            <a:r>
              <a:rPr lang="cs-CZ" sz="1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14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cm /</a:t>
            </a:r>
            <a:b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D58AEE-9633-9109-708D-190CF91FBF5A}"/>
              </a:ext>
            </a:extLst>
          </p:cNvPr>
          <p:cNvSpPr txBox="1"/>
          <p:nvPr/>
        </p:nvSpPr>
        <p:spPr>
          <a:xfrm>
            <a:off x="3482950" y="5085183"/>
            <a:ext cx="201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donory např. P, As,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6A11B7-A239-5416-D17F-BAA97EBC9869}"/>
              </a:ext>
            </a:extLst>
          </p:cNvPr>
          <p:cNvSpPr txBox="1"/>
          <p:nvPr/>
        </p:nvSpPr>
        <p:spPr>
          <a:xfrm>
            <a:off x="6079318" y="5085183"/>
            <a:ext cx="252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akceptory např. B, Al,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Příměsové polovodiče</a:t>
            </a:r>
          </a:p>
        </p:txBody>
      </p:sp>
      <p:pic>
        <p:nvPicPr>
          <p:cNvPr id="9219" name="Picture 5" descr="polovodic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060575"/>
            <a:ext cx="3527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polovodic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60575"/>
            <a:ext cx="345598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8089" name="Text Box 9"/>
          <p:cNvSpPr txBox="1">
            <a:spLocks noChangeArrowheads="1"/>
          </p:cNvSpPr>
          <p:nvPr/>
        </p:nvSpPr>
        <p:spPr bwMode="auto">
          <a:xfrm>
            <a:off x="1042988" y="4724400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typ N</a:t>
            </a:r>
          </a:p>
        </p:txBody>
      </p:sp>
      <p:sp>
        <p:nvSpPr>
          <p:cNvPr id="558091" name="Text Box 11"/>
          <p:cNvSpPr txBox="1">
            <a:spLocks noChangeArrowheads="1"/>
          </p:cNvSpPr>
          <p:nvPr/>
        </p:nvSpPr>
        <p:spPr bwMode="auto">
          <a:xfrm>
            <a:off x="4716463" y="4652963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typ P</a:t>
            </a:r>
          </a:p>
        </p:txBody>
      </p:sp>
      <p:sp>
        <p:nvSpPr>
          <p:cNvPr id="558092" name="Text Box 12"/>
          <p:cNvSpPr txBox="1">
            <a:spLocks noChangeArrowheads="1"/>
          </p:cNvSpPr>
          <p:nvPr/>
        </p:nvSpPr>
        <p:spPr bwMode="auto">
          <a:xfrm>
            <a:off x="539750" y="5445125"/>
            <a:ext cx="3960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donory – 5 valenčních elektronů</a:t>
            </a:r>
            <a:b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(arsen, fosfor,…)</a:t>
            </a:r>
          </a:p>
        </p:txBody>
      </p:sp>
      <p:sp>
        <p:nvSpPr>
          <p:cNvPr id="558093" name="Text Box 13"/>
          <p:cNvSpPr txBox="1">
            <a:spLocks noChangeArrowheads="1"/>
          </p:cNvSpPr>
          <p:nvPr/>
        </p:nvSpPr>
        <p:spPr bwMode="auto">
          <a:xfrm>
            <a:off x="4643438" y="54451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akceptory – 3 valenční elektrony</a:t>
            </a:r>
            <a:b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(bór, hliník,…)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„Metalurgický“ přechod PN</a:t>
            </a:r>
          </a:p>
        </p:txBody>
      </p:sp>
      <p:pic>
        <p:nvPicPr>
          <p:cNvPr id="10" name="Zástupný symbol pro obsah 9" descr="PN_metalurgicky_prech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391915" cy="3496320"/>
          </a:xfrm>
        </p:spPr>
      </p:pic>
      <p:sp>
        <p:nvSpPr>
          <p:cNvPr id="11" name="TextovéPole 10"/>
          <p:cNvSpPr txBox="1"/>
          <p:nvPr/>
        </p:nvSpPr>
        <p:spPr>
          <a:xfrm>
            <a:off x="530037" y="6165304"/>
            <a:ext cx="829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Vobecký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J.,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Záhlava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V.: 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ELEKTRONIKA součástky a obvody, principy a příklady.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Grada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Praha 2001.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Dynamická rovnováha na PN přechodu</a:t>
            </a:r>
          </a:p>
        </p:txBody>
      </p:sp>
      <p:pic>
        <p:nvPicPr>
          <p:cNvPr id="7" name="Zástupný symbol pro obsah 6" descr="PN_dynamicka_rovnovah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038600" cy="3187965"/>
          </a:xfrm>
        </p:spPr>
      </p:pic>
      <p:pic>
        <p:nvPicPr>
          <p:cNvPr id="8" name="Zástupný symbol pro obsah 7" descr="PN_nabojova_dvojvrst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038600" cy="3168351"/>
          </a:xfrm>
        </p:spPr>
      </p:pic>
      <p:sp>
        <p:nvSpPr>
          <p:cNvPr id="9" name="TextovéPole 8"/>
          <p:cNvSpPr txBox="1"/>
          <p:nvPr/>
        </p:nvSpPr>
        <p:spPr>
          <a:xfrm>
            <a:off x="531304" y="5892023"/>
            <a:ext cx="822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Vobecký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J.,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Záhlava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V.: 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ELEKTRONIKA součástky a obvody, principy a příklady.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Grada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Praha 2001.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Pásový diagram p-n přechodu</a:t>
            </a:r>
          </a:p>
        </p:txBody>
      </p:sp>
      <p:pic>
        <p:nvPicPr>
          <p:cNvPr id="10243" name="Zástupný symbol pro obsah 10" descr="2_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205038"/>
            <a:ext cx="5743575" cy="3394075"/>
          </a:xfrm>
          <a:solidFill>
            <a:schemeClr val="tx1"/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91EA0C-9465-4369-9115-83573A94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8935"/>
            <a:ext cx="8229600" cy="707777"/>
          </a:xfrm>
        </p:spPr>
        <p:txBody>
          <a:bodyPr/>
          <a:lstStyle/>
          <a:p>
            <a:r>
              <a:rPr lang="cs-CZ" sz="3600" dirty="0"/>
              <a:t>P-N přechod – energetické hladiny</a:t>
            </a:r>
            <a:endParaRPr lang="en-US" sz="36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8510FF5-0860-4EC6-8DC7-597196569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7" y="1268760"/>
            <a:ext cx="3633205" cy="4867927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6AF24AC-2548-4C04-9EB7-CEA5417175FC}"/>
              </a:ext>
            </a:extLst>
          </p:cNvPr>
          <p:cNvSpPr txBox="1"/>
          <p:nvPr/>
        </p:nvSpPr>
        <p:spPr>
          <a:xfrm>
            <a:off x="611560" y="6237312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solidFill>
                  <a:srgbClr val="FFFF00"/>
                </a:solidFill>
              </a:rPr>
              <a:t>Valenta J.: </a:t>
            </a:r>
            <a:r>
              <a:rPr lang="cs-CZ" sz="1600" b="0" i="1" dirty="0">
                <a:solidFill>
                  <a:srgbClr val="FFFF00"/>
                </a:solidFill>
              </a:rPr>
              <a:t>Modrá je dobrá. </a:t>
            </a:r>
            <a:r>
              <a:rPr lang="cs-CZ" sz="1600" b="0" dirty="0">
                <a:solidFill>
                  <a:srgbClr val="FFFF00"/>
                </a:solidFill>
              </a:rPr>
              <a:t>PMFA 60 (2015) 1. </a:t>
            </a:r>
            <a:endParaRPr lang="en-US" sz="1600" b="0" dirty="0">
              <a:solidFill>
                <a:srgbClr val="FFFF0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58D8D81-E764-467D-8527-B830AB48A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83" y="4725144"/>
            <a:ext cx="1668016" cy="125101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3BE5A9-07F7-48EE-AB55-D9BA1418A6B0}"/>
              </a:ext>
            </a:extLst>
          </p:cNvPr>
          <p:cNvSpPr txBox="1"/>
          <p:nvPr/>
        </p:nvSpPr>
        <p:spPr>
          <a:xfrm>
            <a:off x="7164288" y="60212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00"/>
                </a:solidFill>
              </a:rPr>
              <a:t>(ktechnics.com)</a:t>
            </a:r>
            <a:endParaRPr lang="en-US" sz="1400" b="0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56E8ABA-0ED9-C686-2C14-916262DE37B5}"/>
              </a:ext>
            </a:extLst>
          </p:cNvPr>
          <p:cNvSpPr txBox="1"/>
          <p:nvPr/>
        </p:nvSpPr>
        <p:spPr>
          <a:xfrm>
            <a:off x="557754" y="1778167"/>
            <a:ext cx="188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P, N samostatně</a:t>
            </a:r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06C6F6E-EA89-CF2A-851B-746705BF316F}"/>
              </a:ext>
            </a:extLst>
          </p:cNvPr>
          <p:cNvSpPr txBox="1"/>
          <p:nvPr/>
        </p:nvSpPr>
        <p:spPr>
          <a:xfrm>
            <a:off x="404637" y="3088954"/>
            <a:ext cx="188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P-N přechod (</a:t>
            </a:r>
            <a:r>
              <a:rPr lang="cs-CZ" sz="18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sz="1800" b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</a:t>
            </a:r>
            <a:r>
              <a:rPr 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=0)</a:t>
            </a:r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7FDF574-7601-0DDE-A2DB-A8AD837CA78A}"/>
              </a:ext>
            </a:extLst>
          </p:cNvPr>
          <p:cNvSpPr txBox="1"/>
          <p:nvPr/>
        </p:nvSpPr>
        <p:spPr>
          <a:xfrm>
            <a:off x="422383" y="4926525"/>
            <a:ext cx="218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P-N přechod (propustný směr)</a:t>
            </a:r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59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1089D4-2212-AF7E-AA28-0986C55C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cs-CZ" sz="3600" dirty="0"/>
              <a:t>Přechod kov-polovodič</a:t>
            </a:r>
            <a:endParaRPr lang="en-US" sz="36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0924C66-CAA6-C203-AE86-A86774AFFA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481592"/>
            <a:ext cx="4320480" cy="219106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E32F239-B0C3-9FD8-E4BE-BD0F05E07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1592"/>
            <a:ext cx="3074212" cy="219106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ECEAFC5-0A05-A15E-B0D0-E37682432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98" y="3933056"/>
            <a:ext cx="4404183" cy="24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9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25236-4F4D-4609-9979-87A80F53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Některé důležité polovodičové materiály</a:t>
            </a:r>
            <a:endParaRPr lang="en-US" sz="32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27E187B-88DF-4514-85C9-EE94C62D2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94575"/>
            <a:ext cx="5525293" cy="366884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08B9D7-00A2-4B80-9B57-3563F3C34B6A}"/>
              </a:ext>
            </a:extLst>
          </p:cNvPr>
          <p:cNvSpPr txBox="1"/>
          <p:nvPr/>
        </p:nvSpPr>
        <p:spPr>
          <a:xfrm>
            <a:off x="2411760" y="5661248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solidFill>
                  <a:srgbClr val="FFFF00"/>
                </a:solidFill>
              </a:rPr>
              <a:t>Valenta J.: </a:t>
            </a:r>
            <a:r>
              <a:rPr lang="cs-CZ" sz="1200" b="0" i="1" dirty="0">
                <a:solidFill>
                  <a:srgbClr val="FFFF00"/>
                </a:solidFill>
              </a:rPr>
              <a:t>Modrá je dobrá. </a:t>
            </a:r>
            <a:r>
              <a:rPr lang="cs-CZ" sz="1200" b="0" dirty="0">
                <a:solidFill>
                  <a:srgbClr val="FFFF00"/>
                </a:solidFill>
              </a:rPr>
              <a:t>PMFA 60 (2015)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5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A35F1-FC43-4DAB-BF7E-647201FE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Paul Karl Ludwig </a:t>
            </a:r>
            <a:r>
              <a:rPr lang="cs-CZ" sz="3600" dirty="0" err="1"/>
              <a:t>Drude</a:t>
            </a:r>
            <a:r>
              <a:rPr lang="cs-CZ" sz="3600" dirty="0"/>
              <a:t> (1863-1906)</a:t>
            </a:r>
            <a:endParaRPr lang="en-US" sz="36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1990BF3-EC0D-4DAD-B874-340C4514C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28564"/>
            <a:ext cx="2152650" cy="21240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252FD8-7E9B-49ED-ACA3-58E7883B1A25}"/>
              </a:ext>
            </a:extLst>
          </p:cNvPr>
          <p:cNvSpPr txBox="1"/>
          <p:nvPr/>
        </p:nvSpPr>
        <p:spPr>
          <a:xfrm>
            <a:off x="457200" y="1417638"/>
            <a:ext cx="5410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Symbol" panose="05050102010706020507" pitchFamily="18" charset="2"/>
              <a:buChar char="®"/>
            </a:pPr>
            <a:r>
              <a:rPr lang="cs-CZ" sz="1800" b="0" dirty="0"/>
              <a:t>1900-1905: vypracoval první (částečně) použitelný mikroskopický model elektrické vodivosti kovů</a:t>
            </a:r>
            <a:br>
              <a:rPr lang="cs-CZ" sz="1800" b="0" dirty="0"/>
            </a:br>
            <a:endParaRPr lang="cs-CZ" sz="1800" b="0" dirty="0"/>
          </a:p>
          <a:p>
            <a:pPr marL="285750" indent="-285750" algn="l">
              <a:buFont typeface="Symbol" panose="05050102010706020507" pitchFamily="18" charset="2"/>
              <a:buChar char="®"/>
            </a:pPr>
            <a:r>
              <a:rPr lang="cs-CZ" sz="1800" b="0" dirty="0"/>
              <a:t>jde o klasický model založený na kinetické teorii plynů</a:t>
            </a:r>
            <a:endParaRPr lang="en-US" sz="1800" b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8B2B9F-7614-441E-88DD-FC9326689FA7}"/>
              </a:ext>
            </a:extLst>
          </p:cNvPr>
          <p:cNvSpPr txBox="1"/>
          <p:nvPr/>
        </p:nvSpPr>
        <p:spPr>
          <a:xfrm>
            <a:off x="611560" y="3717032"/>
            <a:ext cx="8075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cs-CZ" dirty="0">
                <a:solidFill>
                  <a:srgbClr val="FFFF00"/>
                </a:solidFill>
              </a:rPr>
              <a:t>Předpoklady modelu:</a:t>
            </a:r>
          </a:p>
          <a:p>
            <a:pPr marL="285750" indent="-285750" algn="l">
              <a:buFontTx/>
              <a:buChar char="-"/>
            </a:pPr>
            <a:r>
              <a:rPr lang="cs-CZ" sz="1800" b="0" dirty="0"/>
              <a:t>Elektrony se srážejí pouze s ionty mříže.</a:t>
            </a:r>
          </a:p>
          <a:p>
            <a:pPr marL="285750" indent="-285750" algn="l">
              <a:buFontTx/>
              <a:buChar char="-"/>
            </a:pPr>
            <a:r>
              <a:rPr lang="cs-CZ" sz="1800" b="0" dirty="0"/>
              <a:t>Elektrony jsou volné, mezi srážkami na ně nepůsobí žádné síly, pohybují se v poli konstantního potenciálu.</a:t>
            </a:r>
          </a:p>
          <a:p>
            <a:pPr marL="285750" indent="-285750" algn="l">
              <a:buFontTx/>
              <a:buChar char="-"/>
            </a:pPr>
            <a:r>
              <a:rPr lang="cs-CZ" sz="1800" b="0" dirty="0"/>
              <a:t>Při srážce jsou elektrony náhodně rozptylovány do náhodných směrů.</a:t>
            </a:r>
          </a:p>
          <a:p>
            <a:pPr marL="285750" indent="-285750" algn="l">
              <a:buFontTx/>
              <a:buChar char="-"/>
            </a:pPr>
            <a:r>
              <a:rPr lang="cs-CZ" sz="1800" b="0" dirty="0"/>
              <a:t>Střední volná dráha elektronu mezi srážkami je řádu 10</a:t>
            </a:r>
            <a:r>
              <a:rPr lang="cs-CZ" sz="1800" b="0" baseline="30000" dirty="0"/>
              <a:t>-1</a:t>
            </a:r>
            <a:r>
              <a:rPr lang="cs-CZ" sz="1800" b="0" dirty="0"/>
              <a:t> </a:t>
            </a:r>
            <a:r>
              <a:rPr lang="cs-CZ" sz="1800" b="0" dirty="0" err="1"/>
              <a:t>nm</a:t>
            </a:r>
            <a:r>
              <a:rPr lang="cs-CZ" sz="1800" b="0" dirty="0"/>
              <a:t>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7706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Schockleyho</a:t>
            </a:r>
            <a:r>
              <a:rPr lang="cs-CZ" sz="3200" dirty="0"/>
              <a:t> rovnice polovodičové diody</a:t>
            </a:r>
          </a:p>
        </p:txBody>
      </p:sp>
      <p:pic>
        <p:nvPicPr>
          <p:cNvPr id="4101" name="Zástupný symbol pro obsah 4" descr="Schockley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412875"/>
            <a:ext cx="4405312" cy="25209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4"/>
              <p:cNvSpPr txBox="1"/>
              <p:nvPr/>
            </p:nvSpPr>
            <p:spPr bwMode="auto">
              <a:xfrm>
                <a:off x="827584" y="4266182"/>
                <a:ext cx="4315966" cy="85509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𝑒𝑈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9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266182"/>
                <a:ext cx="4315966" cy="855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2" name="Pravá složená závorka 8"/>
          <p:cNvSpPr>
            <a:spLocks/>
          </p:cNvSpPr>
          <p:nvPr/>
        </p:nvSpPr>
        <p:spPr bwMode="auto">
          <a:xfrm rot="5400000">
            <a:off x="2339615" y="4347457"/>
            <a:ext cx="215900" cy="2231851"/>
          </a:xfrm>
          <a:prstGeom prst="rightBrace">
            <a:avLst>
              <a:gd name="adj1" fmla="val 8371"/>
              <a:gd name="adj2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3" name="TextovéPole 9"/>
          <p:cNvSpPr txBox="1">
            <a:spLocks noChangeArrowheads="1"/>
          </p:cNvSpPr>
          <p:nvPr/>
        </p:nvSpPr>
        <p:spPr bwMode="auto">
          <a:xfrm>
            <a:off x="2160227" y="5605434"/>
            <a:ext cx="57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 i="1" dirty="0">
                <a:solidFill>
                  <a:srgbClr val="FFFF00"/>
                </a:solidFill>
              </a:rPr>
              <a:t>j</a:t>
            </a:r>
            <a:r>
              <a:rPr lang="cs-CZ" b="0" i="1" baseline="-25000" dirty="0">
                <a:solidFill>
                  <a:srgbClr val="FFFF00"/>
                </a:solidFill>
              </a:rPr>
              <a:t>0</a:t>
            </a:r>
            <a:endParaRPr lang="cs-CZ" b="0" i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67175" y="5373688"/>
            <a:ext cx="507682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napětí na diodě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b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b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difúzní koeficient elektronů, děr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b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b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difúzní délka</a:t>
            </a:r>
          </a:p>
          <a:p>
            <a:pPr algn="l">
              <a:defRPr/>
            </a:pPr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koncentrace akceptorů, donorů</a:t>
            </a:r>
            <a:endParaRPr lang="cs-CZ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10200" y="4423569"/>
            <a:ext cx="3276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proudová hustota</a:t>
            </a:r>
            <a:endParaRPr lang="cs-CZ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7200" y="6005544"/>
            <a:ext cx="3816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saturační proudová hustota</a:t>
            </a:r>
            <a:endParaRPr lang="cs-CZ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Tranzistor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8928992" cy="792088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dirty="0"/>
              <a:t>1947 – William </a:t>
            </a:r>
            <a:r>
              <a:rPr lang="cs-CZ" sz="2000" dirty="0" err="1"/>
              <a:t>Bradford</a:t>
            </a:r>
            <a:r>
              <a:rPr lang="cs-CZ" sz="2000" dirty="0"/>
              <a:t> </a:t>
            </a:r>
            <a:r>
              <a:rPr lang="cs-CZ" sz="2000" dirty="0" err="1"/>
              <a:t>Schockley</a:t>
            </a:r>
            <a:r>
              <a:rPr lang="cs-CZ" sz="2000" dirty="0"/>
              <a:t>, John </a:t>
            </a:r>
            <a:r>
              <a:rPr lang="cs-CZ" sz="2000" dirty="0" err="1"/>
              <a:t>Bardeen</a:t>
            </a:r>
            <a:r>
              <a:rPr lang="cs-CZ" sz="2000" dirty="0"/>
              <a:t>, Walter Houser </a:t>
            </a:r>
            <a:r>
              <a:rPr lang="cs-CZ" sz="2000" dirty="0" err="1"/>
              <a:t>Brattain</a:t>
            </a:r>
            <a:br>
              <a:rPr lang="cs-CZ" sz="2000" dirty="0"/>
            </a:br>
            <a:r>
              <a:rPr lang="cs-CZ" sz="2000" dirty="0"/>
              <a:t>(Nobelova cena 1956)</a:t>
            </a:r>
          </a:p>
        </p:txBody>
      </p:sp>
      <p:pic>
        <p:nvPicPr>
          <p:cNvPr id="11268" name="Picture 4" descr="bell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781300"/>
            <a:ext cx="19954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tranz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7813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BBS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781300"/>
            <a:ext cx="22812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4EC79C-D92B-4D79-BD2D-9A3F1B73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cs-CZ" sz="2800" dirty="0"/>
              <a:t>Bipolární tranzistor</a:t>
            </a:r>
            <a:endParaRPr lang="en-US" sz="2800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F45A400-ECFA-4D1D-8151-436B7A37D5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94604"/>
            <a:ext cx="5627760" cy="1404225"/>
          </a:xfr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5D94208F-2C42-45C2-A6E6-B6ED874228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64452"/>
            <a:ext cx="4968552" cy="1558332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2730157-8FF9-4126-9904-FCC1E5EA9A45}"/>
              </a:ext>
            </a:extLst>
          </p:cNvPr>
          <p:cNvSpPr txBox="1"/>
          <p:nvPr/>
        </p:nvSpPr>
        <p:spPr>
          <a:xfrm>
            <a:off x="1475656" y="2698829"/>
            <a:ext cx="562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solidFill>
                  <a:srgbClr val="FFFF00"/>
                </a:solidFill>
              </a:rPr>
              <a:t>Zjednodušená struktura bipolárního tranzistoru NPN a PNP 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66EE7C-34B4-424C-94B1-38196FBBE94D}"/>
              </a:ext>
            </a:extLst>
          </p:cNvPr>
          <p:cNvSpPr txBox="1"/>
          <p:nvPr/>
        </p:nvSpPr>
        <p:spPr>
          <a:xfrm>
            <a:off x="2123728" y="524023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lphaLcParenR"/>
            </a:pPr>
            <a:r>
              <a:rPr lang="cs-CZ" sz="1800" b="0" dirty="0">
                <a:solidFill>
                  <a:srgbClr val="FFFF00"/>
                </a:solidFill>
              </a:rPr>
              <a:t>diskrétní tranzistor</a:t>
            </a:r>
          </a:p>
          <a:p>
            <a:pPr marL="342900" indent="-342900" algn="l">
              <a:buAutoNum type="alphaLcParenR"/>
            </a:pPr>
            <a:r>
              <a:rPr lang="cs-CZ" sz="1800" b="0" dirty="0">
                <a:solidFill>
                  <a:srgbClr val="FFFF00"/>
                </a:solidFill>
              </a:rPr>
              <a:t>tranzistor z integrovaného obvodu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693A5A-134E-4F22-BE53-EA7635C159BC}"/>
              </a:ext>
            </a:extLst>
          </p:cNvPr>
          <p:cNvSpPr txBox="1"/>
          <p:nvPr/>
        </p:nvSpPr>
        <p:spPr>
          <a:xfrm>
            <a:off x="683568" y="616530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 err="1"/>
              <a:t>Vobecký</a:t>
            </a:r>
            <a:r>
              <a:rPr lang="cs-CZ" sz="1400" b="0" dirty="0"/>
              <a:t> J., </a:t>
            </a:r>
            <a:r>
              <a:rPr lang="cs-CZ" sz="1400" b="0" dirty="0" err="1"/>
              <a:t>Záhlava</a:t>
            </a:r>
            <a:r>
              <a:rPr lang="cs-CZ" sz="1400" b="0" dirty="0"/>
              <a:t> V.:</a:t>
            </a:r>
            <a:r>
              <a:rPr lang="cs-CZ" sz="1400" b="0" i="1" dirty="0"/>
              <a:t> Elektronika. </a:t>
            </a:r>
            <a:r>
              <a:rPr lang="cs-CZ" sz="1400" b="0" dirty="0"/>
              <a:t>GRADA, 2001.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119245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cs-CZ" sz="3600" dirty="0"/>
              <a:t>Základní zapojení tranzistoru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35" y="1340768"/>
            <a:ext cx="5583730" cy="5021084"/>
          </a:xfrm>
        </p:spPr>
      </p:pic>
    </p:spTree>
    <p:extLst>
      <p:ext uri="{BB962C8B-B14F-4D97-AF65-F5344CB8AC3E}">
        <p14:creationId xmlns:p14="http://schemas.microsoft.com/office/powerpoint/2010/main" val="2619219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88809-FBCD-AD11-D77E-7A9BCA77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Princip tranzistorového zesilovače</a:t>
            </a:r>
            <a:br>
              <a:rPr lang="cs-CZ" sz="3600" dirty="0"/>
            </a:br>
            <a:r>
              <a:rPr lang="cs-CZ" sz="2800" dirty="0"/>
              <a:t>(zapojení se společným emitorem)</a:t>
            </a:r>
            <a:endParaRPr lang="en-US" sz="2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A263D7-74C5-02A4-44D1-5BA03DAD8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65" y="2204864"/>
            <a:ext cx="4701870" cy="2947656"/>
          </a:xfrm>
        </p:spPr>
      </p:pic>
    </p:spTree>
    <p:extLst>
      <p:ext uri="{BB962C8B-B14F-4D97-AF65-F5344CB8AC3E}">
        <p14:creationId xmlns:p14="http://schemas.microsoft.com/office/powerpoint/2010/main" val="891649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E066D-21AA-4772-9385-15C67699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Tyristor</a:t>
            </a:r>
            <a:endParaRPr lang="en-US" sz="36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A43424E-D6AF-4740-BD1C-D55B2E3A1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831309" cy="22072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F467CBF-86E4-4174-8EAA-B989A09B8E0C}"/>
              </a:ext>
            </a:extLst>
          </p:cNvPr>
          <p:cNvSpPr txBox="1"/>
          <p:nvPr/>
        </p:nvSpPr>
        <p:spPr>
          <a:xfrm>
            <a:off x="1547664" y="4365104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0" dirty="0"/>
              <a:t>A – anoda</a:t>
            </a:r>
            <a:br>
              <a:rPr lang="cs-CZ" sz="1600" b="0" dirty="0"/>
            </a:br>
            <a:r>
              <a:rPr lang="cs-CZ" sz="1600" b="0" dirty="0"/>
              <a:t>K – katoda </a:t>
            </a:r>
            <a:br>
              <a:rPr lang="cs-CZ" sz="1600" b="0" dirty="0"/>
            </a:br>
            <a:r>
              <a:rPr lang="cs-CZ" sz="1600" b="0" dirty="0"/>
              <a:t>G – řídící elektroda</a:t>
            </a:r>
            <a:br>
              <a:rPr lang="cs-CZ" sz="1600" b="0" dirty="0"/>
            </a:br>
            <a:r>
              <a:rPr lang="cs-CZ" sz="1600" b="0" dirty="0"/>
              <a:t>B – blokovací oblast</a:t>
            </a:r>
            <a:endParaRPr lang="en-US" sz="1600" b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F633B5-1C55-4410-8B76-FF6DDE8B2CE3}"/>
              </a:ext>
            </a:extLst>
          </p:cNvPr>
          <p:cNvSpPr txBox="1"/>
          <p:nvPr/>
        </p:nvSpPr>
        <p:spPr>
          <a:xfrm>
            <a:off x="755576" y="609329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>
                <a:solidFill>
                  <a:srgbClr val="FFFF00"/>
                </a:solidFill>
              </a:rPr>
              <a:t>Baník R., Baník I.: </a:t>
            </a:r>
            <a:r>
              <a:rPr lang="cs-CZ" sz="1400" b="0" i="1" dirty="0">
                <a:solidFill>
                  <a:srgbClr val="FFFF00"/>
                </a:solidFill>
              </a:rPr>
              <a:t>Polovodiče v obrazových úlohách (2. díl).</a:t>
            </a:r>
            <a:r>
              <a:rPr lang="cs-CZ" sz="1400" b="0" dirty="0">
                <a:solidFill>
                  <a:srgbClr val="FFFF00"/>
                </a:solidFill>
              </a:rPr>
              <a:t>SPN Praha 1987.</a:t>
            </a:r>
            <a:r>
              <a:rPr lang="cs-CZ" sz="1400" b="0" i="1" dirty="0">
                <a:solidFill>
                  <a:srgbClr val="FFFF00"/>
                </a:solidFill>
              </a:rPr>
              <a:t> </a:t>
            </a:r>
            <a:endParaRPr lang="en-US" sz="1400" b="0" dirty="0">
              <a:solidFill>
                <a:srgbClr val="FFFF00"/>
              </a:solidFill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EED76B0-A54D-4F97-AB98-F87F25C1D524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 flipV="1">
            <a:off x="4572001" y="3429001"/>
            <a:ext cx="464694" cy="1227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5E841F5-2C22-4794-B11E-97EB4A3C15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97261" y="3870920"/>
            <a:ext cx="1692188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808FE19-9985-499A-961C-159B2DC307BD}"/>
              </a:ext>
            </a:extLst>
          </p:cNvPr>
          <p:cNvSpPr txBox="1"/>
          <p:nvPr/>
        </p:nvSpPr>
        <p:spPr>
          <a:xfrm>
            <a:off x="5036695" y="448737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solidFill>
                  <a:srgbClr val="FF0000"/>
                </a:solidFill>
              </a:rPr>
              <a:t>řídící obvod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65514F1-1546-462D-96AA-443988C112E7}"/>
              </a:ext>
            </a:extLst>
          </p:cNvPr>
          <p:cNvSpPr txBox="1"/>
          <p:nvPr/>
        </p:nvSpPr>
        <p:spPr>
          <a:xfrm>
            <a:off x="6857346" y="4365104"/>
            <a:ext cx="1829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solidFill>
                  <a:srgbClr val="FF0000"/>
                </a:solidFill>
              </a:rPr>
              <a:t>pracovní obvod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4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D6EA5-518B-9C98-027F-E2CDF7C0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Poznámky k </a:t>
            </a:r>
            <a:r>
              <a:rPr lang="cs-CZ" sz="3600" dirty="0" err="1"/>
              <a:t>Drudeho</a:t>
            </a:r>
            <a:r>
              <a:rPr lang="cs-CZ" sz="3600" dirty="0"/>
              <a:t> modelu</a:t>
            </a:r>
            <a:endParaRPr lang="en-US" sz="36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B3683B0-4620-CF74-16F4-7AA647AEA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/>
              <a:t>CO VYSVĚTLUJE</a:t>
            </a:r>
            <a:endParaRPr lang="en-US" b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5778C37-7519-59B0-272F-C430A10E9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118221"/>
          </a:xfrm>
        </p:spPr>
        <p:txBody>
          <a:bodyPr/>
          <a:lstStyle/>
          <a:p>
            <a:r>
              <a:rPr lang="cs-CZ" sz="1800" dirty="0"/>
              <a:t>podstatu elektrické vodivosti kovů</a:t>
            </a:r>
          </a:p>
          <a:p>
            <a:r>
              <a:rPr lang="cs-CZ" sz="1800" dirty="0"/>
              <a:t>podstatu tepelné vodivosti kovů</a:t>
            </a:r>
          </a:p>
          <a:p>
            <a:r>
              <a:rPr lang="cs-CZ" sz="1800" dirty="0"/>
              <a:t>Ohmův zákon</a:t>
            </a:r>
          </a:p>
          <a:p>
            <a:r>
              <a:rPr lang="cs-CZ" sz="1800" dirty="0"/>
              <a:t>příčinu elektrického odporu kovů</a:t>
            </a:r>
          </a:p>
          <a:p>
            <a:r>
              <a:rPr lang="cs-CZ" sz="1800" dirty="0" err="1"/>
              <a:t>Wiedemannův</a:t>
            </a:r>
            <a:r>
              <a:rPr lang="cs-CZ" sz="1800" dirty="0"/>
              <a:t>-Franzův zákon</a:t>
            </a:r>
          </a:p>
          <a:p>
            <a:r>
              <a:rPr lang="cs-CZ" sz="1800" dirty="0"/>
              <a:t>neprůhlednost kovů</a:t>
            </a:r>
            <a:endParaRPr lang="en-US" sz="180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15700BA-D035-FA50-8C80-3969FE78E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/>
              <a:t>V ČEM SELHÁVÁ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23E49EC6-8167-1C40-269E-5B11B2E94ED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6" y="2174875"/>
                <a:ext cx="4040188" cy="2118221"/>
              </a:xfrm>
            </p:spPr>
            <p:txBody>
              <a:bodyPr/>
              <a:lstStyle/>
              <a:p>
                <a:r>
                  <a:rPr lang="cs-CZ" sz="1800" dirty="0"/>
                  <a:t>závislost odporu kovů na teplotě</a:t>
                </a:r>
                <a:br>
                  <a:rPr lang="cs-CZ" sz="1800" dirty="0"/>
                </a:br>
                <a:r>
                  <a:rPr lang="cs-CZ" sz="1800" dirty="0"/>
                  <a:t>(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cs-CZ" sz="1800" dirty="0">
                    <a:sym typeface="Symbol" panose="05050102010706020507" pitchFamily="18" charset="2"/>
                  </a:rPr>
                  <a:t>, ve skutečnosti </a:t>
                </a:r>
                <a:r>
                  <a:rPr lang="cs-CZ" sz="1800" i="1" dirty="0">
                    <a:sym typeface="Symbol" panose="05050102010706020507" pitchFamily="18" charset="2"/>
                  </a:rPr>
                  <a:t> </a:t>
                </a:r>
                <a:r>
                  <a:rPr lang="cs-CZ" sz="1800" dirty="0">
                    <a:sym typeface="Symbol" panose="05050102010706020507" pitchFamily="18" charset="2"/>
                  </a:rPr>
                  <a:t> </a:t>
                </a:r>
                <a:r>
                  <a:rPr lang="cs-CZ" sz="1800" i="1" dirty="0">
                    <a:sym typeface="Symbol" panose="05050102010706020507" pitchFamily="18" charset="2"/>
                  </a:rPr>
                  <a:t>T </a:t>
                </a:r>
                <a:r>
                  <a:rPr lang="cs-CZ" sz="1800" dirty="0">
                    <a:sym typeface="Symbol" panose="05050102010706020507" pitchFamily="18" charset="2"/>
                  </a:rPr>
                  <a:t>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sub>
                      <m:sup>
                        <m:sSup>
                          <m:sSup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</m:sup>
                        </m:sSup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</m:oMath>
                </a14:m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- ve skutečnosti je příspěvek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  volných elektronů k tepelné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  kapacitě zanedbatelně malý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endParaRPr lang="cs-CZ" sz="1800" dirty="0">
                  <a:sym typeface="Symbol" panose="05050102010706020507" pitchFamily="18" charset="2"/>
                </a:endParaRPr>
              </a:p>
              <a:p>
                <a:endParaRPr lang="en-US" sz="1800" i="1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23E49EC6-8167-1C40-269E-5B11B2E94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6" y="2174875"/>
                <a:ext cx="4040188" cy="2118221"/>
              </a:xfrm>
              <a:blipFill>
                <a:blip r:embed="rId2"/>
                <a:stretch>
                  <a:fillRect l="-4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C40F57C-3564-35B5-C13D-5705F30F2BAC}"/>
                  </a:ext>
                </a:extLst>
              </p:cNvPr>
              <p:cNvSpPr txBox="1"/>
              <p:nvPr/>
            </p:nvSpPr>
            <p:spPr>
              <a:xfrm>
                <a:off x="755575" y="4565462"/>
                <a:ext cx="3525788" cy="160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Wiedemannův-Franzův zákon: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cs-CZ" sz="1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1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8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cs-CZ" sz="18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1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sz="1800" b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/>
                <a:r>
                  <a:rPr lang="en-US" sz="1800" b="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</a:t>
                </a:r>
                <a:r>
                  <a:rPr lang="cs-CZ" sz="1800" b="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cs-CZ" sz="18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- součinitel tepelné vodivosti</a:t>
                </a:r>
                <a:br>
                  <a:rPr lang="cs-CZ" sz="18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</a:br>
                <a:r>
                  <a:rPr lang="cs-CZ" sz="1800" b="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 </a:t>
                </a:r>
                <a:r>
                  <a:rPr lang="cs-CZ" sz="18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- měrná elektrická vodivost</a:t>
                </a:r>
                <a:endParaRPr lang="en-US" sz="1800" b="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C40F57C-3564-35B5-C13D-5705F30F2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4565462"/>
                <a:ext cx="3525788" cy="1600375"/>
              </a:xfrm>
              <a:prstGeom prst="rect">
                <a:avLst/>
              </a:prstGeom>
              <a:blipFill>
                <a:blip r:embed="rId3"/>
                <a:stretch>
                  <a:fillRect l="-1557" t="-2290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32B9C8F-C74A-B602-A70B-0255EC2B99B0}"/>
                  </a:ext>
                </a:extLst>
              </p:cNvPr>
              <p:cNvSpPr txBox="1"/>
              <p:nvPr/>
            </p:nvSpPr>
            <p:spPr>
              <a:xfrm>
                <a:off x="5652120" y="4437113"/>
                <a:ext cx="1872208" cy="67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cs-CZ" sz="18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Pohyblivost </a:t>
                </a:r>
                <a:r>
                  <a:rPr lang="cs-CZ" sz="1800" b="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</a:t>
                </a:r>
                <a:r>
                  <a:rPr lang="cs-CZ" sz="1800" b="0" baseline="-25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e</a:t>
                </a:r>
                <a:r>
                  <a:rPr lang="cs-CZ" sz="18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:</a:t>
                </a:r>
                <a:br>
                  <a:rPr lang="cs-CZ" sz="18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1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sub>
                      </m:sSub>
                      <m:r>
                        <a:rPr lang="cs-CZ" sz="1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=−</m:t>
                      </m:r>
                      <m:sSub>
                        <m:sSubPr>
                          <m:ctrlP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  <m:sub>
                          <m: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sz="1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br>
                  <a:rPr lang="cs-CZ" sz="18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en-US" sz="1800" b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32B9C8F-C74A-B602-A70B-0255EC2B9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437113"/>
                <a:ext cx="1872208" cy="679994"/>
              </a:xfrm>
              <a:prstGeom prst="rect">
                <a:avLst/>
              </a:prstGeom>
              <a:blipFill>
                <a:blip r:embed="rId4"/>
                <a:stretch>
                  <a:fillRect t="-5405" r="-162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F7FD4A3-85DB-F7D2-721F-C65C54A22537}"/>
              </a:ext>
            </a:extLst>
          </p:cNvPr>
          <p:cNvCxnSpPr>
            <a:cxnSpLocks/>
          </p:cNvCxnSpPr>
          <p:nvPr/>
        </p:nvCxnSpPr>
        <p:spPr bwMode="auto">
          <a:xfrm>
            <a:off x="4862638" y="4365104"/>
            <a:ext cx="38225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0023341-554C-094C-50FB-2461691647C2}"/>
              </a:ext>
            </a:extLst>
          </p:cNvPr>
          <p:cNvSpPr txBox="1"/>
          <p:nvPr/>
        </p:nvSpPr>
        <p:spPr>
          <a:xfrm>
            <a:off x="4877448" y="5198367"/>
            <a:ext cx="4152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Problematika složitých mikrofyzikálních procesů při transportu elektronů v různých látkách se zjednodušuje na různou pohyblivost v těchto látkách. </a:t>
            </a:r>
            <a:b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Pohyblivost je materiálovým parametrem.</a:t>
            </a:r>
            <a:b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cs-CZ" sz="1400" b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klesá s rostoucí teplotou.</a:t>
            </a:r>
            <a:endParaRPr lang="en-US" sz="1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30C4544-CF6D-1A99-DBF1-583057E697A5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7388" y="1854994"/>
            <a:ext cx="5287" cy="22220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433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F7789-3F77-44B6-90B3-A10FBC8D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Arnold Johannes Wilhelm Sommerfeld (1868-1951</a:t>
            </a:r>
            <a:r>
              <a:rPr lang="cs-CZ" sz="3200" b="1" dirty="0"/>
              <a:t>)</a:t>
            </a:r>
            <a:endParaRPr lang="en-US" sz="3200" b="1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6C30A1C-8392-446B-89DB-73EB8A6D8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1628775" cy="269523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C98CCD-AD38-4609-8542-81F0394B2B55}"/>
              </a:ext>
            </a:extLst>
          </p:cNvPr>
          <p:cNvSpPr txBox="1"/>
          <p:nvPr/>
        </p:nvSpPr>
        <p:spPr>
          <a:xfrm>
            <a:off x="457200" y="1417638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Symbol" panose="05050102010706020507" pitchFamily="18" charset="2"/>
              <a:buChar char="®"/>
            </a:pPr>
            <a:r>
              <a:rPr lang="cs-CZ" sz="1800" b="0" dirty="0">
                <a:sym typeface="Symbol" panose="05050102010706020507" pitchFamily="18" charset="2"/>
              </a:rPr>
              <a:t>1928: kvantový model volných elektronů v kovech</a:t>
            </a:r>
            <a:br>
              <a:rPr lang="cs-CZ" sz="1800" b="0" dirty="0">
                <a:sym typeface="Symbol" panose="05050102010706020507" pitchFamily="18" charset="2"/>
              </a:rPr>
            </a:br>
            <a:r>
              <a:rPr lang="cs-CZ" sz="1600" b="0" dirty="0">
                <a:solidFill>
                  <a:srgbClr val="FFFF00"/>
                </a:solidFill>
                <a:sym typeface="Symbol" panose="05050102010706020507" pitchFamily="18" charset="2"/>
              </a:rPr>
              <a:t>Sommerfeld A.: Z. </a:t>
            </a:r>
            <a:r>
              <a:rPr lang="cs-CZ" sz="1600" b="0" dirty="0" err="1">
                <a:solidFill>
                  <a:srgbClr val="FFFF00"/>
                </a:solidFill>
                <a:sym typeface="Symbol" panose="05050102010706020507" pitchFamily="18" charset="2"/>
              </a:rPr>
              <a:t>Physik</a:t>
            </a:r>
            <a:r>
              <a:rPr lang="cs-CZ" sz="1600" b="0" dirty="0">
                <a:solidFill>
                  <a:srgbClr val="FFFF00"/>
                </a:solidFill>
                <a:sym typeface="Symbol" panose="05050102010706020507" pitchFamily="18" charset="2"/>
              </a:rPr>
              <a:t> 47 (1928) 1.</a:t>
            </a:r>
            <a:br>
              <a:rPr lang="cs-CZ" sz="1600" b="0" dirty="0">
                <a:solidFill>
                  <a:srgbClr val="FFFF00"/>
                </a:solidFill>
                <a:sym typeface="Symbol" panose="05050102010706020507" pitchFamily="18" charset="2"/>
              </a:rPr>
            </a:br>
            <a:endParaRPr lang="cs-CZ" sz="1600" b="0" dirty="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marL="285750" indent="-285750" algn="l">
              <a:buFont typeface="Symbol" panose="05050102010706020507" pitchFamily="18" charset="2"/>
              <a:buChar char="®"/>
            </a:pPr>
            <a:r>
              <a:rPr lang="cs-CZ" sz="1800" b="0" dirty="0">
                <a:sym typeface="Symbol" panose="05050102010706020507" pitchFamily="18" charset="2"/>
              </a:rPr>
              <a:t>kráter na odvrácené straně měsíce</a:t>
            </a:r>
          </a:p>
          <a:p>
            <a:pPr marL="285750" indent="-285750" algn="l">
              <a:buFont typeface="Symbol" panose="05050102010706020507" pitchFamily="18" charset="2"/>
              <a:buChar char="®"/>
            </a:pPr>
            <a:r>
              <a:rPr lang="cs-CZ" sz="1800" b="0" dirty="0">
                <a:sym typeface="Symbol" panose="05050102010706020507" pitchFamily="18" charset="2"/>
              </a:rPr>
              <a:t>planetka č. 32809 (objevena 1990)</a:t>
            </a:r>
          </a:p>
          <a:p>
            <a:pPr marL="285750" indent="-285750" algn="l">
              <a:buFont typeface="Symbol" panose="05050102010706020507" pitchFamily="18" charset="2"/>
              <a:buChar char="®"/>
            </a:pPr>
            <a:r>
              <a:rPr lang="cs-CZ" sz="1800" b="0" dirty="0">
                <a:sym typeface="Symbol" panose="05050102010706020507" pitchFamily="18" charset="2"/>
              </a:rPr>
              <a:t>84 krát nominován na Nobelovu cenu (nikdy ji nedostal)</a:t>
            </a:r>
          </a:p>
          <a:p>
            <a:pPr marL="285750" indent="-285750" algn="l">
              <a:buFont typeface="Symbol" panose="05050102010706020507" pitchFamily="18" charset="2"/>
              <a:buChar char="®"/>
            </a:pPr>
            <a:r>
              <a:rPr lang="cs-CZ" sz="1800" b="0" dirty="0">
                <a:sym typeface="Symbol" panose="05050102010706020507" pitchFamily="18" charset="2"/>
              </a:rPr>
              <a:t>doktorandi (např.): Peter </a:t>
            </a:r>
            <a:r>
              <a:rPr lang="cs-CZ" sz="1800" b="0" dirty="0" err="1">
                <a:sym typeface="Symbol" panose="05050102010706020507" pitchFamily="18" charset="2"/>
              </a:rPr>
              <a:t>Debye</a:t>
            </a:r>
            <a:r>
              <a:rPr lang="cs-CZ" sz="1800" b="0" dirty="0">
                <a:sym typeface="Symbol" panose="05050102010706020507" pitchFamily="18" charset="2"/>
              </a:rPr>
              <a:t>, Hans </a:t>
            </a:r>
            <a:r>
              <a:rPr lang="cs-CZ" sz="1800" b="0" dirty="0" err="1">
                <a:sym typeface="Symbol" panose="05050102010706020507" pitchFamily="18" charset="2"/>
              </a:rPr>
              <a:t>Bethe</a:t>
            </a:r>
            <a:r>
              <a:rPr lang="cs-CZ" sz="1800" b="0" dirty="0">
                <a:sym typeface="Symbol" panose="05050102010706020507" pitchFamily="18" charset="2"/>
              </a:rPr>
              <a:t>, Walter </a:t>
            </a:r>
            <a:r>
              <a:rPr lang="cs-CZ" sz="1800" b="0" dirty="0" err="1">
                <a:sym typeface="Symbol" panose="05050102010706020507" pitchFamily="18" charset="2"/>
              </a:rPr>
              <a:t>Heitler</a:t>
            </a:r>
            <a:r>
              <a:rPr lang="cs-CZ" sz="1800" b="0" dirty="0">
                <a:sym typeface="Symbol" panose="05050102010706020507" pitchFamily="18" charset="2"/>
              </a:rPr>
              <a:t>, Paul Ewald, Alfred </a:t>
            </a:r>
            <a:r>
              <a:rPr lang="cs-CZ" sz="1800" b="0" dirty="0" err="1">
                <a:sym typeface="Symbol" panose="05050102010706020507" pitchFamily="18" charset="2"/>
              </a:rPr>
              <a:t>Landé</a:t>
            </a:r>
            <a:r>
              <a:rPr lang="cs-CZ" sz="1800" b="0" dirty="0">
                <a:sym typeface="Symbol" panose="05050102010706020507" pitchFamily="18" charset="2"/>
              </a:rPr>
              <a:t>, Isidor Rabi, Linus </a:t>
            </a:r>
            <a:r>
              <a:rPr lang="cs-CZ" sz="1800" b="0" dirty="0" err="1">
                <a:sym typeface="Symbol" panose="05050102010706020507" pitchFamily="18" charset="2"/>
              </a:rPr>
              <a:t>Pauling</a:t>
            </a:r>
            <a:r>
              <a:rPr lang="cs-CZ" sz="1800" b="0" dirty="0">
                <a:sym typeface="Symbol" panose="05050102010706020507" pitchFamily="18" charset="2"/>
              </a:rPr>
              <a:t>...</a:t>
            </a:r>
          </a:p>
          <a:p>
            <a:pPr marL="285750" indent="-285750" algn="l">
              <a:buFont typeface="Symbol" panose="05050102010706020507" pitchFamily="18" charset="2"/>
              <a:buChar char="®"/>
            </a:pPr>
            <a:endParaRPr lang="cs-CZ" sz="1800" b="0" dirty="0">
              <a:sym typeface="Symbol" panose="05050102010706020507" pitchFamily="18" charset="2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74A014-7606-482D-8487-E75D94330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09" y="4437112"/>
            <a:ext cx="5100032" cy="153615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0996604-D609-4B63-BE78-C03A3BC01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1" y="4437112"/>
            <a:ext cx="2852857" cy="153615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E380C4-E363-498F-891A-9C93A4A1114C}"/>
              </a:ext>
            </a:extLst>
          </p:cNvPr>
          <p:cNvSpPr txBox="1"/>
          <p:nvPr/>
        </p:nvSpPr>
        <p:spPr>
          <a:xfrm>
            <a:off x="304831" y="6165304"/>
            <a:ext cx="808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solidFill>
                  <a:srgbClr val="FFFF00"/>
                </a:solidFill>
              </a:rPr>
              <a:t>Převzato z: Kraus I., Fiala J.: </a:t>
            </a:r>
            <a:r>
              <a:rPr lang="cs-CZ" sz="1600" b="0" i="1" dirty="0">
                <a:solidFill>
                  <a:srgbClr val="FFFF00"/>
                </a:solidFill>
              </a:rPr>
              <a:t>Elementární fyzika pevných látek.</a:t>
            </a:r>
            <a:r>
              <a:rPr lang="cs-CZ" sz="1600" b="0" dirty="0">
                <a:solidFill>
                  <a:srgbClr val="FFFF00"/>
                </a:solidFill>
              </a:rPr>
              <a:t> ČVUT, Praha 2017.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5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Fermiho energie některých kovů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11760" y="1556792"/>
          <a:ext cx="4968552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cs-CZ" dirty="0"/>
                        <a:t>Kov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Fermiho energie / </a:t>
                      </a:r>
                      <a:r>
                        <a:rPr lang="cs-CZ" dirty="0" err="1"/>
                        <a:t>eV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sodík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hliník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draslík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měď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zinek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stříbro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zlato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5,54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EC3D-6BA1-4FC9-8A16-B402AED8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Poměry </a:t>
            </a:r>
            <a:r>
              <a:rPr lang="cs-CZ" sz="2800" i="1" dirty="0"/>
              <a:t>m</a:t>
            </a:r>
            <a:r>
              <a:rPr lang="cs-CZ" sz="2800" baseline="30000" dirty="0"/>
              <a:t>*</a:t>
            </a:r>
            <a:r>
              <a:rPr lang="cs-CZ" sz="2800" dirty="0"/>
              <a:t>/</a:t>
            </a:r>
            <a:r>
              <a:rPr lang="cs-CZ" sz="2800" i="1" dirty="0"/>
              <a:t>m</a:t>
            </a:r>
            <a:r>
              <a:rPr lang="cs-CZ" sz="2800" dirty="0"/>
              <a:t> na </a:t>
            </a:r>
            <a:r>
              <a:rPr lang="cs-CZ" sz="2800" dirty="0" err="1"/>
              <a:t>Fermiho</a:t>
            </a:r>
            <a:r>
              <a:rPr lang="cs-CZ" sz="2800" dirty="0"/>
              <a:t> ploše pro některé kovy</a:t>
            </a:r>
            <a:endParaRPr lang="en-US" sz="28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FCECA8C-0FE7-4357-8D9C-00A513E24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06780"/>
              </p:ext>
            </p:extLst>
          </p:nvPr>
        </p:nvGraphicFramePr>
        <p:xfrm>
          <a:off x="2951820" y="1628800"/>
          <a:ext cx="27003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296842696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05605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kov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 dirty="0"/>
                        <a:t>m</a:t>
                      </a:r>
                      <a:r>
                        <a:rPr lang="cs-CZ" i="1" baseline="30000" dirty="0"/>
                        <a:t>*</a:t>
                      </a:r>
                      <a:r>
                        <a:rPr lang="cs-CZ" i="1" baseline="0" dirty="0"/>
                        <a:t>/m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77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lithium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7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beryllium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sodík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18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hliník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71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kobalt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02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nikl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51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měď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6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zinek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6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stříbro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9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platina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70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3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7B30F-A56C-4705-A382-80C63127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/>
              <a:t>Charakteristiky elektronového plynu </a:t>
            </a:r>
            <a:br>
              <a:rPr lang="cs-CZ" sz="2800" b="1" dirty="0"/>
            </a:br>
            <a:r>
              <a:rPr lang="cs-CZ" sz="2800" b="1" dirty="0"/>
              <a:t>pro některé kovy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FA9C984-FB90-4708-996D-2F5092A89E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7921625" cy="44497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kov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valence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N</a:t>
                      </a:r>
                      <a:r>
                        <a:rPr lang="cs-CZ" sz="1800" baseline="-25000" dirty="0" err="1"/>
                        <a:t>V</a:t>
                      </a:r>
                      <a:r>
                        <a:rPr lang="cs-CZ" sz="1800" baseline="40000" dirty="0" err="1"/>
                        <a:t>e</a:t>
                      </a:r>
                      <a:r>
                        <a:rPr lang="cs-CZ" sz="1800" baseline="40000" dirty="0"/>
                        <a:t> </a:t>
                      </a:r>
                      <a:r>
                        <a:rPr lang="cs-CZ" sz="1800" baseline="0" dirty="0"/>
                        <a:t> / 10</a:t>
                      </a:r>
                      <a:r>
                        <a:rPr lang="cs-CZ" sz="1800" baseline="30000" dirty="0"/>
                        <a:t>28</a:t>
                      </a:r>
                      <a:r>
                        <a:rPr lang="cs-CZ" sz="1800" baseline="0" dirty="0"/>
                        <a:t> m</a:t>
                      </a:r>
                      <a:r>
                        <a:rPr lang="cs-CZ" sz="1800" baseline="30000" dirty="0"/>
                        <a:t>-3</a:t>
                      </a:r>
                      <a:endParaRPr lang="cs-CZ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err="1"/>
                        <a:t>k</a:t>
                      </a:r>
                      <a:r>
                        <a:rPr lang="cs-CZ" sz="1800" i="0" baseline="-25000" dirty="0" err="1"/>
                        <a:t>F</a:t>
                      </a:r>
                      <a:r>
                        <a:rPr lang="cs-CZ" sz="1800" i="0" baseline="0" dirty="0"/>
                        <a:t> / 10</a:t>
                      </a:r>
                      <a:r>
                        <a:rPr lang="cs-CZ" sz="1800" i="0" baseline="30000" dirty="0"/>
                        <a:t>10</a:t>
                      </a:r>
                      <a:r>
                        <a:rPr lang="cs-CZ" sz="1800" i="0" baseline="0" dirty="0"/>
                        <a:t> m</a:t>
                      </a:r>
                      <a:r>
                        <a:rPr lang="cs-CZ" sz="1800" i="0" baseline="30000" dirty="0"/>
                        <a:t>-1</a:t>
                      </a:r>
                      <a:endParaRPr lang="cs-CZ" sz="1800" i="1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/>
                        <a:t>E</a:t>
                      </a:r>
                      <a:r>
                        <a:rPr lang="cs-CZ" sz="1800" i="0" baseline="-25000" dirty="0"/>
                        <a:t>F</a:t>
                      </a:r>
                      <a:r>
                        <a:rPr lang="cs-CZ" sz="1800" i="0" baseline="0" dirty="0"/>
                        <a:t> / </a:t>
                      </a:r>
                      <a:r>
                        <a:rPr lang="cs-CZ" sz="1800" i="0" baseline="0" dirty="0" err="1"/>
                        <a:t>eV</a:t>
                      </a:r>
                      <a:endParaRPr lang="cs-CZ" sz="1800" i="1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ħ</a:t>
                      </a:r>
                      <a:r>
                        <a:rPr lang="cs-CZ" sz="1800" i="1" dirty="0">
                          <a:sym typeface="Symbol"/>
                        </a:rPr>
                        <a:t></a:t>
                      </a:r>
                      <a:r>
                        <a:rPr lang="cs-CZ" sz="1800" i="1" baseline="-25000" dirty="0">
                          <a:sym typeface="Symbol"/>
                        </a:rPr>
                        <a:t>p</a:t>
                      </a:r>
                      <a:r>
                        <a:rPr lang="cs-CZ" sz="1800" i="1" baseline="0" dirty="0">
                          <a:sym typeface="Symbol"/>
                        </a:rPr>
                        <a:t> / </a:t>
                      </a:r>
                      <a:r>
                        <a:rPr lang="cs-CZ" sz="1800" i="1" baseline="0" dirty="0" err="1">
                          <a:sym typeface="Symbol"/>
                        </a:rPr>
                        <a:t>eV</a:t>
                      </a:r>
                      <a:endParaRPr lang="cs-CZ" sz="18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Li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4,63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1,11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4,71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8,0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Na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2,53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0,92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3,15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5,91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K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1,32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0,75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2,04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4,27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Rb</a:t>
                      </a:r>
                      <a:endParaRPr lang="cs-CZ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1,07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0,70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1,78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3,85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Cs</a:t>
                      </a:r>
                      <a:endParaRPr lang="cs-CZ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0,87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0,64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1,54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3,46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Be</a:t>
                      </a:r>
                      <a:endParaRPr lang="cs-CZ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24,63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1,93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14,3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18,5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Mg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8,6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1,37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7,12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11,0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Ca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4,6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1,11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4,68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8,0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Zn</a:t>
                      </a:r>
                      <a:endParaRPr lang="cs-CZ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13,14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1,57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9,44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13,4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Al</a:t>
                      </a:r>
                      <a:endParaRPr lang="cs-CZ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18,07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1,75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11,66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15,8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Pb</a:t>
                      </a:r>
                      <a:endParaRPr lang="cs-CZ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13,19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1,57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9,46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13,5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240" name="TextovéPole 4">
            <a:extLst>
              <a:ext uri="{FF2B5EF4-FFF2-40B4-BE49-F238E27FC236}">
                <a16:creationId xmlns:a16="http://schemas.microsoft.com/office/drawing/2014/main" id="{D7AE1D91-8069-4678-AA2E-1332AF9C9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426200"/>
            <a:ext cx="835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/>
              <a:t>Podle: Myers H.P.: </a:t>
            </a:r>
            <a:r>
              <a:rPr lang="en-US" altLang="cs-CZ" sz="1400" b="0" i="1"/>
              <a:t>Introductory Solid State Physics.</a:t>
            </a:r>
            <a:r>
              <a:rPr lang="en-US" altLang="cs-CZ" sz="1400" b="0"/>
              <a:t> CRC Press, London 2002</a:t>
            </a:r>
            <a:r>
              <a:rPr lang="cs-CZ" altLang="cs-CZ" sz="1400" b="0"/>
              <a:t>.</a:t>
            </a:r>
            <a:endParaRPr lang="en-US" altLang="cs-CZ" sz="1400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06C00D4-B097-47B4-B41B-F178D4AB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Měrný elektrický odpor</a:t>
            </a:r>
          </a:p>
        </p:txBody>
      </p:sp>
      <p:sp>
        <p:nvSpPr>
          <p:cNvPr id="7171" name="TextovéPole 7">
            <a:extLst>
              <a:ext uri="{FF2B5EF4-FFF2-40B4-BE49-F238E27FC236}">
                <a16:creationId xmlns:a16="http://schemas.microsoft.com/office/drawing/2014/main" id="{963227E2-FC04-447B-9614-13C9DB74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4700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Matthiessenovo pravidlo:</a:t>
            </a:r>
          </a:p>
        </p:txBody>
      </p:sp>
      <p:sp>
        <p:nvSpPr>
          <p:cNvPr id="9" name="Ohnutý roh 8">
            <a:extLst>
              <a:ext uri="{FF2B5EF4-FFF2-40B4-BE49-F238E27FC236}">
                <a16:creationId xmlns:a16="http://schemas.microsoft.com/office/drawing/2014/main" id="{1B42A352-C65F-4334-97BB-EE79AC8A15AE}"/>
              </a:ext>
            </a:extLst>
          </p:cNvPr>
          <p:cNvSpPr/>
          <p:nvPr/>
        </p:nvSpPr>
        <p:spPr bwMode="auto">
          <a:xfrm>
            <a:off x="1116013" y="2846388"/>
            <a:ext cx="7416800" cy="3111500"/>
          </a:xfrm>
          <a:prstGeom prst="foldedCorner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08000"/>
          <a:lstStyle/>
          <a:p>
            <a:pPr eaLnBrk="1" hangingPunct="1">
              <a:defRPr/>
            </a:pP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</a:t>
            </a:r>
            <a:r>
              <a:rPr lang="cs-CZ" sz="1800" b="0" baseline="-32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T</a:t>
            </a:r>
            <a:r>
              <a:rPr lang="cs-CZ" sz="1800" i="1" baseline="-32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</a:t>
            </a: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– měrný odpor způsobený rozptylem elektronových vln 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 na nehomogenitách hustoty způsobených tepelnými kmity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 mříže </a:t>
            </a:r>
            <a:endParaRPr lang="cs-CZ" sz="1800" i="1" baseline="-32000" dirty="0">
              <a:solidFill>
                <a:schemeClr val="accent4">
                  <a:lumMod val="10000"/>
                </a:schemeClr>
              </a:solidFill>
              <a:latin typeface="Arial" charset="0"/>
              <a:sym typeface="Symbol"/>
            </a:endParaRPr>
          </a:p>
          <a:p>
            <a:pPr eaLnBrk="1" hangingPunct="1">
              <a:defRPr/>
            </a:pPr>
            <a:endParaRPr lang="cs-CZ" sz="1800" i="1" baseline="-32000" dirty="0">
              <a:solidFill>
                <a:schemeClr val="accent4">
                  <a:lumMod val="10000"/>
                </a:schemeClr>
              </a:solidFill>
              <a:latin typeface="Arial" charset="0"/>
              <a:sym typeface="Symbol"/>
            </a:endParaRPr>
          </a:p>
          <a:p>
            <a:pPr eaLnBrk="1" hangingPunct="1">
              <a:defRPr/>
            </a:pP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</a:t>
            </a:r>
            <a:r>
              <a:rPr lang="cs-CZ" sz="1800" b="0" baseline="-32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i</a:t>
            </a:r>
            <a:r>
              <a:rPr lang="cs-CZ" sz="1800" baseline="-32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</a:t>
            </a: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– měrný odpor způsobený rozptylem elektronových vln 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na nehomogenitách hustoty způsobených příměsovými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atomy (statickými poruchami mříže)</a:t>
            </a:r>
          </a:p>
          <a:p>
            <a:pPr eaLnBrk="1" hangingPunct="1">
              <a:defRPr/>
            </a:pPr>
            <a:endParaRPr lang="cs-CZ" sz="1800" dirty="0">
              <a:solidFill>
                <a:schemeClr val="accent4">
                  <a:lumMod val="10000"/>
                </a:schemeClr>
              </a:solidFill>
              <a:latin typeface="Arial" charset="0"/>
              <a:sym typeface="Symbol"/>
            </a:endParaRPr>
          </a:p>
          <a:p>
            <a:pPr eaLnBrk="1" hangingPunct="1">
              <a:defRPr/>
            </a:pP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</a:t>
            </a:r>
            <a:r>
              <a:rPr lang="cs-CZ" sz="1800" b="0" baseline="-25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d</a:t>
            </a: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– měrný odpor způsobený rozptylem elektronových vln 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  na nehomogenitách hustoty způsobených deformacemi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  krystalu</a:t>
            </a:r>
            <a:endParaRPr lang="cs-CZ" sz="1800" i="1" dirty="0">
              <a:solidFill>
                <a:schemeClr val="accent4">
                  <a:lumMod val="10000"/>
                </a:schemeClr>
              </a:solidFill>
              <a:latin typeface="Arial" charset="0"/>
              <a:sym typeface="Symbol"/>
            </a:endParaRPr>
          </a:p>
          <a:p>
            <a:pPr eaLnBrk="1" hangingPunct="1">
              <a:defRPr/>
            </a:pPr>
            <a:endParaRPr lang="cs-CZ" sz="2400" i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7173" name="TextovéPole 3">
            <a:extLst>
              <a:ext uri="{FF2B5EF4-FFF2-40B4-BE49-F238E27FC236}">
                <a16:creationId xmlns:a16="http://schemas.microsoft.com/office/drawing/2014/main" id="{5DA3BDAF-3747-4D40-8991-C0AB1764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931988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800" b="0" i="1">
                <a:sym typeface="Symbol" panose="05050102010706020507" pitchFamily="18" charset="2"/>
              </a:rPr>
              <a:t></a:t>
            </a:r>
            <a:r>
              <a:rPr lang="cs-CZ" altLang="cs-CZ" sz="2800" b="0" i="1">
                <a:sym typeface="Symbol" panose="05050102010706020507" pitchFamily="18" charset="2"/>
              </a:rPr>
              <a:t> </a:t>
            </a:r>
            <a:r>
              <a:rPr lang="cs-CZ" altLang="cs-CZ" sz="2000" b="0" i="1">
                <a:sym typeface="Symbol" panose="05050102010706020507" pitchFamily="18" charset="2"/>
              </a:rPr>
              <a:t>=</a:t>
            </a:r>
            <a:r>
              <a:rPr lang="cs-CZ" altLang="cs-CZ" sz="2800" b="0" i="1">
                <a:sym typeface="Symbol" panose="05050102010706020507" pitchFamily="18" charset="2"/>
              </a:rPr>
              <a:t> </a:t>
            </a:r>
            <a:r>
              <a:rPr lang="cs-CZ" altLang="cs-CZ" sz="2000" b="0" baseline="-30000">
                <a:sym typeface="Symbol" panose="05050102010706020507" pitchFamily="18" charset="2"/>
              </a:rPr>
              <a:t>T</a:t>
            </a:r>
            <a:r>
              <a:rPr lang="cs-CZ" altLang="cs-CZ" sz="2000" b="0">
                <a:sym typeface="Symbol" panose="05050102010706020507" pitchFamily="18" charset="2"/>
              </a:rPr>
              <a:t> + </a:t>
            </a:r>
            <a:r>
              <a:rPr lang="cs-CZ" altLang="cs-CZ" sz="2800" b="0" i="1">
                <a:sym typeface="Symbol" panose="05050102010706020507" pitchFamily="18" charset="2"/>
              </a:rPr>
              <a:t></a:t>
            </a:r>
            <a:r>
              <a:rPr lang="cs-CZ" altLang="cs-CZ" sz="2000" b="0" baseline="-30000">
                <a:sym typeface="Symbol" panose="05050102010706020507" pitchFamily="18" charset="2"/>
              </a:rPr>
              <a:t>i</a:t>
            </a:r>
            <a:r>
              <a:rPr lang="cs-CZ" altLang="cs-CZ" sz="2000" b="0">
                <a:sym typeface="Symbol" panose="05050102010706020507" pitchFamily="18" charset="2"/>
              </a:rPr>
              <a:t> + </a:t>
            </a:r>
            <a:r>
              <a:rPr lang="cs-CZ" altLang="cs-CZ" sz="2800" b="0" i="1">
                <a:sym typeface="Symbol" panose="05050102010706020507" pitchFamily="18" charset="2"/>
              </a:rPr>
              <a:t></a:t>
            </a:r>
            <a:r>
              <a:rPr lang="cs-CZ" altLang="cs-CZ" sz="2000" b="0" baseline="-30000">
                <a:sym typeface="Symbol" panose="05050102010706020507" pitchFamily="18" charset="2"/>
              </a:rPr>
              <a:t>d</a:t>
            </a:r>
            <a:r>
              <a:rPr lang="cs-CZ" altLang="cs-CZ" sz="2000" b="0">
                <a:sym typeface="Symbol" panose="05050102010706020507" pitchFamily="18" charset="2"/>
              </a:rPr>
              <a:t> </a:t>
            </a:r>
            <a:endParaRPr lang="en-US" altLang="cs-CZ" sz="2000" b="0" i="1" baseline="-30000"/>
          </a:p>
        </p:txBody>
      </p:sp>
      <p:sp>
        <p:nvSpPr>
          <p:cNvPr id="7174" name="TextovéPole 5">
            <a:extLst>
              <a:ext uri="{FF2B5EF4-FFF2-40B4-BE49-F238E27FC236}">
                <a16:creationId xmlns:a16="http://schemas.microsoft.com/office/drawing/2014/main" id="{16641970-47DC-4497-B6FB-DD7A164E8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16426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Při </a:t>
            </a:r>
            <a:r>
              <a:rPr lang="cs-CZ" altLang="cs-CZ" sz="1800" b="0" i="1"/>
              <a:t>T</a:t>
            </a:r>
            <a:r>
              <a:rPr lang="cs-CZ" altLang="cs-CZ" sz="1800" b="0"/>
              <a:t> </a:t>
            </a:r>
            <a:r>
              <a:rPr lang="cs-CZ" altLang="cs-CZ" sz="1800" b="0">
                <a:sym typeface="Symbol" panose="05050102010706020507" pitchFamily="18" charset="2"/>
              </a:rPr>
              <a:t> 0 představují příspěvky </a:t>
            </a:r>
            <a:r>
              <a:rPr lang="cs-CZ" altLang="cs-CZ" sz="1800" b="0" i="1">
                <a:sym typeface="Symbol" panose="05050102010706020507" pitchFamily="18" charset="2"/>
              </a:rPr>
              <a:t></a:t>
            </a:r>
            <a:r>
              <a:rPr lang="cs-CZ" altLang="cs-CZ" sz="1800" b="0" baseline="-25000">
                <a:sym typeface="Symbol" panose="05050102010706020507" pitchFamily="18" charset="2"/>
              </a:rPr>
              <a:t>i</a:t>
            </a:r>
            <a:r>
              <a:rPr lang="cs-CZ" altLang="cs-CZ" sz="1800" b="0">
                <a:sym typeface="Symbol" panose="05050102010706020507" pitchFamily="18" charset="2"/>
              </a:rPr>
              <a:t> a </a:t>
            </a:r>
            <a:r>
              <a:rPr lang="cs-CZ" altLang="cs-CZ" sz="1800" b="0" i="1">
                <a:sym typeface="Symbol" panose="05050102010706020507" pitchFamily="18" charset="2"/>
              </a:rPr>
              <a:t></a:t>
            </a:r>
            <a:r>
              <a:rPr lang="cs-CZ" altLang="cs-CZ" sz="1800" b="0" baseline="-25000">
                <a:sym typeface="Symbol" panose="05050102010706020507" pitchFamily="18" charset="2"/>
              </a:rPr>
              <a:t>d</a:t>
            </a:r>
            <a:r>
              <a:rPr lang="cs-CZ" altLang="cs-CZ" sz="1800" b="0">
                <a:sym typeface="Symbol" panose="05050102010706020507" pitchFamily="18" charset="2"/>
              </a:rPr>
              <a:t> tzv. zbytkový odpor.</a:t>
            </a:r>
            <a:endParaRPr lang="en-US" altLang="cs-CZ" sz="18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D4AAAAD-F2F1-437C-A848-2E7E59E5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Teplotní závislost elektrického odporu dvou vzorků draslíku různé čistoty v oblasti nízkých teplot</a:t>
            </a:r>
            <a:endParaRPr lang="en-US" sz="2800" dirty="0"/>
          </a:p>
        </p:txBody>
      </p:sp>
      <p:pic>
        <p:nvPicPr>
          <p:cNvPr id="8195" name="Zástupný symbol pro obsah 5">
            <a:extLst>
              <a:ext uri="{FF2B5EF4-FFF2-40B4-BE49-F238E27FC236}">
                <a16:creationId xmlns:a16="http://schemas.microsoft.com/office/drawing/2014/main" id="{C00DB01B-AFA3-4882-8BE1-B3E303F8A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557338"/>
            <a:ext cx="3535362" cy="3959225"/>
          </a:xfrm>
        </p:spPr>
      </p:pic>
      <p:sp>
        <p:nvSpPr>
          <p:cNvPr id="8196" name="TextovéPole 6">
            <a:extLst>
              <a:ext uri="{FF2B5EF4-FFF2-40B4-BE49-F238E27FC236}">
                <a16:creationId xmlns:a16="http://schemas.microsoft.com/office/drawing/2014/main" id="{A8927C1F-7DA0-40C3-B492-D356695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092825"/>
            <a:ext cx="6653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/>
              <a:t>MacDonald D.K.C., Mendelssohn K.: </a:t>
            </a:r>
            <a:r>
              <a:rPr lang="cs-CZ" altLang="cs-CZ" sz="1400" b="0" i="1"/>
              <a:t>Proc. Roy. Soc. (London), </a:t>
            </a:r>
            <a:r>
              <a:rPr lang="cs-CZ" altLang="cs-CZ" sz="1400" b="0"/>
              <a:t>A 202 (1950) 103.</a:t>
            </a:r>
            <a:endParaRPr lang="en-US" altLang="cs-CZ" sz="1400"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4194</TotalTime>
  <Words>1076</Words>
  <Application>Microsoft Office PowerPoint</Application>
  <PresentationFormat>Předvádění na obrazovce (4:3)</PresentationFormat>
  <Paragraphs>225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Symbol</vt:lpstr>
      <vt:lpstr>Wingdings</vt:lpstr>
      <vt:lpstr>Kruhy na vodě</vt:lpstr>
      <vt:lpstr>Fyzika kondenzovaného stavu</vt:lpstr>
      <vt:lpstr>Paul Karl Ludwig Drude (1863-1906)</vt:lpstr>
      <vt:lpstr>Poznámky k Drudeho modelu</vt:lpstr>
      <vt:lpstr>Arnold Johannes Wilhelm Sommerfeld (1868-1951)</vt:lpstr>
      <vt:lpstr>Fermiho energie některých kovů </vt:lpstr>
      <vt:lpstr>Poměry m*/m na Fermiho ploše pro některé kovy</vt:lpstr>
      <vt:lpstr>Charakteristiky elektronového plynu  pro některé kovy</vt:lpstr>
      <vt:lpstr>Měrný elektrický odpor</vt:lpstr>
      <vt:lpstr>Teplotní závislost elektrického odporu dvou vzorků draslíku různé čistoty v oblasti nízkých teplot</vt:lpstr>
      <vt:lpstr>Pásový diagram izolantu a polovodiče</vt:lpstr>
      <vt:lpstr>Pásový model elektronové struktury PL</vt:lpstr>
      <vt:lpstr>Rovinná reprezentace polovodičového krystalu (Si)</vt:lpstr>
      <vt:lpstr>Příměsové polovodiče</vt:lpstr>
      <vt:lpstr>„Metalurgický“ přechod PN</vt:lpstr>
      <vt:lpstr>Dynamická rovnováha na PN přechodu</vt:lpstr>
      <vt:lpstr>Pásový diagram p-n přechodu</vt:lpstr>
      <vt:lpstr>P-N přechod – energetické hladiny</vt:lpstr>
      <vt:lpstr>Přechod kov-polovodič</vt:lpstr>
      <vt:lpstr>Některé důležité polovodičové materiály</vt:lpstr>
      <vt:lpstr>Schockleyho rovnice polovodičové diody</vt:lpstr>
      <vt:lpstr>Tranzistor</vt:lpstr>
      <vt:lpstr>Bipolární tranzistor</vt:lpstr>
      <vt:lpstr>Základní zapojení tranzistoru</vt:lpstr>
      <vt:lpstr>Princip tranzistorového zesilovače (zapojení se společným emitorem)</vt:lpstr>
      <vt:lpstr>Tyristor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305</cp:revision>
  <dcterms:created xsi:type="dcterms:W3CDTF">2007-02-24T17:18:26Z</dcterms:created>
  <dcterms:modified xsi:type="dcterms:W3CDTF">2025-01-12T16:34:03Z</dcterms:modified>
</cp:coreProperties>
</file>