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sldIdLst>
    <p:sldId id="509" r:id="rId2"/>
    <p:sldId id="515" r:id="rId3"/>
    <p:sldId id="513" r:id="rId4"/>
    <p:sldId id="514" r:id="rId5"/>
    <p:sldId id="496" r:id="rId6"/>
    <p:sldId id="507" r:id="rId7"/>
    <p:sldId id="497" r:id="rId8"/>
    <p:sldId id="510" r:id="rId9"/>
    <p:sldId id="516" r:id="rId10"/>
    <p:sldId id="499" r:id="rId11"/>
    <p:sldId id="498" r:id="rId12"/>
    <p:sldId id="500" r:id="rId13"/>
    <p:sldId id="506" r:id="rId14"/>
    <p:sldId id="508" r:id="rId15"/>
    <p:sldId id="501" r:id="rId16"/>
    <p:sldId id="512" r:id="rId17"/>
    <p:sldId id="511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3B"/>
    <a:srgbClr val="4355D9"/>
    <a:srgbClr val="FFFC89"/>
    <a:srgbClr val="2435B2"/>
    <a:srgbClr val="2232A6"/>
    <a:srgbClr val="003300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1FC3F74-D8B6-4863-9207-042D9BAFAD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CBE8BFD-A23B-4E27-909B-3D7A600543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5B039A9-1E8A-CA70-0099-08C88C572E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8922E43E-FFC0-4C02-BB90-F2583C9F61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D89D6DB1-0472-4EF1-B635-6710443DE1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70066C69-25D6-4C66-B1C2-0879E561C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52B4C476-7E54-4CC1-900A-00714BB94E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B75B750-4379-8DB4-0CCD-45AB1ED2FB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F22810-8424-4FD4-9E0C-1CB2873629A3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1731D0E-C634-1AFF-C814-AB09E69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63A8FBF-95FA-AD30-3769-BD7AB1D79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4A2215B-ED9B-2ABC-7272-75476C1C428C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72D8899-8E45-C23C-8AFE-B9D51F59AD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4FCAD7D5-6394-1E8D-3021-625B8600B80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4665" name="Oval 5">
                <a:extLst>
                  <a:ext uri="{FF2B5EF4-FFF2-40B4-BE49-F238E27FC236}">
                    <a16:creationId xmlns:a16="http://schemas.microsoft.com/office/drawing/2014/main" id="{D2AC7997-BBBC-7B1A-B6B0-818EF303A5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6" name="Oval 6">
                <a:extLst>
                  <a:ext uri="{FF2B5EF4-FFF2-40B4-BE49-F238E27FC236}">
                    <a16:creationId xmlns:a16="http://schemas.microsoft.com/office/drawing/2014/main" id="{F4A377F8-BE73-DBCF-B24F-B119A14F272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7" name="Oval 7">
                <a:extLst>
                  <a:ext uri="{FF2B5EF4-FFF2-40B4-BE49-F238E27FC236}">
                    <a16:creationId xmlns:a16="http://schemas.microsoft.com/office/drawing/2014/main" id="{5592BFE4-A894-A311-21ED-E511EE5C9B1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8" name="Oval 8">
                <a:extLst>
                  <a:ext uri="{FF2B5EF4-FFF2-40B4-BE49-F238E27FC236}">
                    <a16:creationId xmlns:a16="http://schemas.microsoft.com/office/drawing/2014/main" id="{9223C38C-7E3C-FFF5-591D-117126E8C0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9" name="Oval 9">
                <a:extLst>
                  <a:ext uri="{FF2B5EF4-FFF2-40B4-BE49-F238E27FC236}">
                    <a16:creationId xmlns:a16="http://schemas.microsoft.com/office/drawing/2014/main" id="{39C98372-02FB-9778-B02E-E23FCDAF8E5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0" name="Freeform 10">
                <a:extLst>
                  <a:ext uri="{FF2B5EF4-FFF2-40B4-BE49-F238E27FC236}">
                    <a16:creationId xmlns:a16="http://schemas.microsoft.com/office/drawing/2014/main" id="{D6F1E871-1B24-C144-1F0E-942114598D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1" name="Freeform 11">
                <a:extLst>
                  <a:ext uri="{FF2B5EF4-FFF2-40B4-BE49-F238E27FC236}">
                    <a16:creationId xmlns:a16="http://schemas.microsoft.com/office/drawing/2014/main" id="{4DC4672F-0BC8-2094-5226-0E86150003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2" name="Freeform 12">
                <a:extLst>
                  <a:ext uri="{FF2B5EF4-FFF2-40B4-BE49-F238E27FC236}">
                    <a16:creationId xmlns:a16="http://schemas.microsoft.com/office/drawing/2014/main" id="{A0B495B6-677E-3B54-9F9A-B26A6AF2A1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3" name="Freeform 13">
                <a:extLst>
                  <a:ext uri="{FF2B5EF4-FFF2-40B4-BE49-F238E27FC236}">
                    <a16:creationId xmlns:a16="http://schemas.microsoft.com/office/drawing/2014/main" id="{F23E58CA-8B3B-6A4B-74DF-F2AA8EF8EB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4" name="Freeform 14">
                <a:extLst>
                  <a:ext uri="{FF2B5EF4-FFF2-40B4-BE49-F238E27FC236}">
                    <a16:creationId xmlns:a16="http://schemas.microsoft.com/office/drawing/2014/main" id="{2E588945-AF0E-CE96-850E-6F48CA6830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75" name="Oval 15">
                <a:extLst>
                  <a:ext uri="{FF2B5EF4-FFF2-40B4-BE49-F238E27FC236}">
                    <a16:creationId xmlns:a16="http://schemas.microsoft.com/office/drawing/2014/main" id="{CB50CB08-E7C6-1EE6-2054-02AF406250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FE57EDFD-1038-0414-8D49-8B12A03A0C4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4647" name="Oval 17">
                <a:extLst>
                  <a:ext uri="{FF2B5EF4-FFF2-40B4-BE49-F238E27FC236}">
                    <a16:creationId xmlns:a16="http://schemas.microsoft.com/office/drawing/2014/main" id="{632E2DAB-2FF9-C270-0B70-A137688F8E9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8" name="Oval 18">
                <a:extLst>
                  <a:ext uri="{FF2B5EF4-FFF2-40B4-BE49-F238E27FC236}">
                    <a16:creationId xmlns:a16="http://schemas.microsoft.com/office/drawing/2014/main" id="{A9B2D178-F028-2357-BB44-4A179631DD3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9" name="Oval 19">
                <a:extLst>
                  <a:ext uri="{FF2B5EF4-FFF2-40B4-BE49-F238E27FC236}">
                    <a16:creationId xmlns:a16="http://schemas.microsoft.com/office/drawing/2014/main" id="{2CEE2ED6-150D-A2E4-81C8-D5C5A1A7441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0" name="Oval 20">
                <a:extLst>
                  <a:ext uri="{FF2B5EF4-FFF2-40B4-BE49-F238E27FC236}">
                    <a16:creationId xmlns:a16="http://schemas.microsoft.com/office/drawing/2014/main" id="{0618ED21-14E6-C864-E9CA-80ABF51ECD3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1" name="Oval 21">
                <a:extLst>
                  <a:ext uri="{FF2B5EF4-FFF2-40B4-BE49-F238E27FC236}">
                    <a16:creationId xmlns:a16="http://schemas.microsoft.com/office/drawing/2014/main" id="{370D04F1-3E28-A6D8-E210-1F43AA66058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2" name="Oval 22">
                <a:extLst>
                  <a:ext uri="{FF2B5EF4-FFF2-40B4-BE49-F238E27FC236}">
                    <a16:creationId xmlns:a16="http://schemas.microsoft.com/office/drawing/2014/main" id="{41884C5D-A215-F569-3006-6875353134D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3" name="Oval 23">
                <a:extLst>
                  <a:ext uri="{FF2B5EF4-FFF2-40B4-BE49-F238E27FC236}">
                    <a16:creationId xmlns:a16="http://schemas.microsoft.com/office/drawing/2014/main" id="{8CC49B6C-0DF8-C794-59CB-CEF8004581A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4" name="Oval 24">
                <a:extLst>
                  <a:ext uri="{FF2B5EF4-FFF2-40B4-BE49-F238E27FC236}">
                    <a16:creationId xmlns:a16="http://schemas.microsoft.com/office/drawing/2014/main" id="{C643F29E-3F27-AF69-D2BC-61609242D41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5" name="Freeform 25">
                <a:extLst>
                  <a:ext uri="{FF2B5EF4-FFF2-40B4-BE49-F238E27FC236}">
                    <a16:creationId xmlns:a16="http://schemas.microsoft.com/office/drawing/2014/main" id="{DDB7F005-C618-3673-D019-2AAB1E9756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6" name="Freeform 26">
                <a:extLst>
                  <a:ext uri="{FF2B5EF4-FFF2-40B4-BE49-F238E27FC236}">
                    <a16:creationId xmlns:a16="http://schemas.microsoft.com/office/drawing/2014/main" id="{EC2B22CF-8FEE-8069-8664-DB327B26A4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7" name="Freeform 27">
                <a:extLst>
                  <a:ext uri="{FF2B5EF4-FFF2-40B4-BE49-F238E27FC236}">
                    <a16:creationId xmlns:a16="http://schemas.microsoft.com/office/drawing/2014/main" id="{FF461047-FD91-C956-A043-72935140F1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8" name="Freeform 28">
                <a:extLst>
                  <a:ext uri="{FF2B5EF4-FFF2-40B4-BE49-F238E27FC236}">
                    <a16:creationId xmlns:a16="http://schemas.microsoft.com/office/drawing/2014/main" id="{C9461C4A-7589-B148-67D5-F414B33417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59" name="Freeform 29">
                <a:extLst>
                  <a:ext uri="{FF2B5EF4-FFF2-40B4-BE49-F238E27FC236}">
                    <a16:creationId xmlns:a16="http://schemas.microsoft.com/office/drawing/2014/main" id="{CBD0B6AA-D12A-F5E8-70CA-2FB739E90C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0" name="Freeform 30">
                <a:extLst>
                  <a:ext uri="{FF2B5EF4-FFF2-40B4-BE49-F238E27FC236}">
                    <a16:creationId xmlns:a16="http://schemas.microsoft.com/office/drawing/2014/main" id="{34884E85-7E83-2028-4684-2DD11A4A94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1" name="Freeform 31">
                <a:extLst>
                  <a:ext uri="{FF2B5EF4-FFF2-40B4-BE49-F238E27FC236}">
                    <a16:creationId xmlns:a16="http://schemas.microsoft.com/office/drawing/2014/main" id="{4D602122-B3E9-231E-A02A-F487552133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2" name="Freeform 32">
                <a:extLst>
                  <a:ext uri="{FF2B5EF4-FFF2-40B4-BE49-F238E27FC236}">
                    <a16:creationId xmlns:a16="http://schemas.microsoft.com/office/drawing/2014/main" id="{C53FC160-8006-AA5C-5C1D-3E87A78725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3" name="Freeform 33">
                <a:extLst>
                  <a:ext uri="{FF2B5EF4-FFF2-40B4-BE49-F238E27FC236}">
                    <a16:creationId xmlns:a16="http://schemas.microsoft.com/office/drawing/2014/main" id="{34981D26-A08E-F36A-25AF-93247AD4DE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64" name="Freeform 34">
                <a:extLst>
                  <a:ext uri="{FF2B5EF4-FFF2-40B4-BE49-F238E27FC236}">
                    <a16:creationId xmlns:a16="http://schemas.microsoft.com/office/drawing/2014/main" id="{5E9B4B28-EF69-F9D3-3416-DE6F7B870F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1CABDBDF-7CB3-033A-1A4D-816FF0418E8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C1DFACD3-7C2A-F1B5-DFA4-A1966FA9004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D3E0E51E-CA04-40B5-F3CF-4D76897707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C283155A-511E-2031-FFFF-413682A9AE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CAD93DC4-6765-876F-9C92-60F23D6DC9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4D807E79-F2A7-4F01-8F89-56E7DBF933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6F5A7C39-8A46-60A2-1D6E-257DD62C58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8F3C0E8E-E5C6-38C3-3C81-9F79B8705C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62A2C18D-71BB-2B88-BDAA-138A39E1D8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91991925-BF87-44CF-3A1C-2A026DB20B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5884E761-F013-2808-E2A6-F0A9904A0C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A419F603-2B75-7491-3893-68D6DED049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39858BDA-82B6-3645-2C69-060E0F7B554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0" name="Oval 48">
                <a:extLst>
                  <a:ext uri="{FF2B5EF4-FFF2-40B4-BE49-F238E27FC236}">
                    <a16:creationId xmlns:a16="http://schemas.microsoft.com/office/drawing/2014/main" id="{E632A259-91D2-F220-361C-835726BA9C4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1" name="Oval 49">
                <a:extLst>
                  <a:ext uri="{FF2B5EF4-FFF2-40B4-BE49-F238E27FC236}">
                    <a16:creationId xmlns:a16="http://schemas.microsoft.com/office/drawing/2014/main" id="{B17FE67D-BD80-357D-CF98-06C6D3B3D1D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4" name="Oval 50">
                <a:extLst>
                  <a:ext uri="{FF2B5EF4-FFF2-40B4-BE49-F238E27FC236}">
                    <a16:creationId xmlns:a16="http://schemas.microsoft.com/office/drawing/2014/main" id="{D3733B11-6FF1-4216-6F8C-422C5E4E398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5" name="Oval 51">
                <a:extLst>
                  <a:ext uri="{FF2B5EF4-FFF2-40B4-BE49-F238E27FC236}">
                    <a16:creationId xmlns:a16="http://schemas.microsoft.com/office/drawing/2014/main" id="{7FAB477B-5084-A0CC-4665-1C5537F2E3F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646" name="Oval 52">
                <a:extLst>
                  <a:ext uri="{FF2B5EF4-FFF2-40B4-BE49-F238E27FC236}">
                    <a16:creationId xmlns:a16="http://schemas.microsoft.com/office/drawing/2014/main" id="{F83D2F6E-BC6B-5C33-20A8-4AD27E33284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2D34AAE7-AE70-EECB-33F4-14AC8A1FD2F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FF7869ED-CB6B-F795-6FFF-0280DF22F8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1BE6B309-D593-C0DA-A3A0-A12BC2B8C5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C477C039-6ED6-B7EF-CD22-C9C6EB651F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2643BC16-78C6-295C-0295-9B07DDA2FB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34D1072B-1D2D-5158-27A9-68A78D5CBD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02EF71F0-5F94-BD31-05A0-29BEDA7EED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C1DB4552-4906-D9D3-0ED7-BD605298DCC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80A95D63-C845-8229-B331-0F01FAC621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904B9B27-4239-D4BF-0629-DF377A6FB94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9D427168-CE0E-FCC4-0C4F-4BDBB3DCD7A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E780E2A5-B8B3-F1DD-DD49-0AA3B945441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881F0415-C49E-F193-63DF-66FFDDBD142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246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6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4676" name="Rectangle 68">
            <a:extLst>
              <a:ext uri="{FF2B5EF4-FFF2-40B4-BE49-F238E27FC236}">
                <a16:creationId xmlns:a16="http://schemas.microsoft.com/office/drawing/2014/main" id="{5D424CF9-16D6-CC0F-0B43-97CE8123C59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677" name="Rectangle 69">
            <a:extLst>
              <a:ext uri="{FF2B5EF4-FFF2-40B4-BE49-F238E27FC236}">
                <a16:creationId xmlns:a16="http://schemas.microsoft.com/office/drawing/2014/main" id="{9E12FB2D-7D21-6E13-F425-15629F7E5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678" name="Rectangle 70">
            <a:extLst>
              <a:ext uri="{FF2B5EF4-FFF2-40B4-BE49-F238E27FC236}">
                <a16:creationId xmlns:a16="http://schemas.microsoft.com/office/drawing/2014/main" id="{173A8DFB-CE30-7B7C-78C6-2DC9D07C0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F42B519-BFD6-4807-95E6-0412999266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5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854BB91B-0071-FA28-3B2D-EAA1CC382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FCF0024-B2F5-24E3-DBD8-CB85A8ED6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EA13253F-E266-F4B0-7298-6A5BF4971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9B944-F153-4CCD-9596-C96549F538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359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4330AD2-95AE-C47A-1FE1-079AE4C0A7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53EA3EE7-DA2A-44DB-6EF2-2D8C7DC82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1C759731-B283-BDBB-380A-DCB3F2B35B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BF660-771B-4E9B-A481-78B24F72CB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6540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5B082AB-3C48-370D-4C5F-85D29B7E4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0961BD5-64FC-7783-9D6C-7864FCD2F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5FD13584-812D-2502-3599-625919FEE8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65EFD-ACA2-4B13-92DE-8802AAE369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548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4934EBEF-E0D2-1CC0-5001-806402E9D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A4296ED2-B662-5DDE-99AD-8EAF7FA1E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D26D6903-8303-E9A9-437D-BF02994818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DCA23-7892-4E98-9918-05CCA5E61C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599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5E692DA-75F5-38A6-A2B9-52B63D6C2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6809022E-5B86-F6A3-B426-467908D49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7155F2F4-17EC-A481-C4F0-0FDC707859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AD2A4-AB86-4C77-97B6-08E6B96636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90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92B0ED2-92CF-36A4-3E27-7BE6830F4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F83E7E4-0318-720E-CB75-488AE835E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934F472-C3A3-56F5-2942-1C0432C05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A14CE-7ACB-4F1C-B8DB-E0B163AD0D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74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09B13A83-25AA-0AB0-73FA-2883BC939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B3CF9B6F-599C-A5E4-4745-A0AF7C088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851C370-22C7-B354-9EAF-B91BD58C6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6B5A5-DC1C-4DEB-9637-E0721BBD4D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61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DF72CCAB-3D3B-8092-3586-B4F09F95CD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B17C6AEF-ADA5-E0C7-6E9D-56BE3F8D0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7D54BEAD-88A9-DBC9-DC24-D191031E7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91A20-B221-4882-8BDB-83787ED484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029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C7D4DB76-A3FA-0493-6D11-47B7270854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93408BD2-1E7F-99C7-4A98-A4E4F7C3F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9B48B888-24E5-AD37-1E32-548698DAB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167F0-CC5D-410F-8C8E-102AD42B6B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224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5300E41C-6E56-ABC3-2283-7004D01C8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EF4BB9F-B0AE-7D8D-D8F5-630CDDA20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D94F3448-091A-7A5B-BA88-69CEC048D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A9EA5-7173-4CBD-AAC3-44B48B5703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81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D1C05418-D59F-DC5D-35B0-2B9BAF46C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6CD078C-8315-5D82-E6A9-012CC9CDD4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A31E1BC-C3AD-9BA9-741B-241A041956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20164-0663-4DF6-ACB4-7DEEF09572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45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>
            <a:extLst>
              <a:ext uri="{FF2B5EF4-FFF2-40B4-BE49-F238E27FC236}">
                <a16:creationId xmlns:a16="http://schemas.microsoft.com/office/drawing/2014/main" id="{12387D21-6AC7-4404-8CBF-395EB1B9C998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FA6C0DBC-B20E-2DE5-B406-BA2F2A76C1D2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E721712D-6CDF-56BE-8C9E-A1BDC7D970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0BBA6CB2-A579-07F0-17AF-60C303A0314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3558" name="Oval 6">
                <a:extLst>
                  <a:ext uri="{FF2B5EF4-FFF2-40B4-BE49-F238E27FC236}">
                    <a16:creationId xmlns:a16="http://schemas.microsoft.com/office/drawing/2014/main" id="{B26B0F87-B74E-4246-A261-A123EF788C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59" name="Oval 7">
                <a:extLst>
                  <a:ext uri="{FF2B5EF4-FFF2-40B4-BE49-F238E27FC236}">
                    <a16:creationId xmlns:a16="http://schemas.microsoft.com/office/drawing/2014/main" id="{83549266-6A8F-4D5B-B794-2637AFC805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0" name="Oval 8">
                <a:extLst>
                  <a:ext uri="{FF2B5EF4-FFF2-40B4-BE49-F238E27FC236}">
                    <a16:creationId xmlns:a16="http://schemas.microsoft.com/office/drawing/2014/main" id="{814538FC-A8C8-4493-BEF9-88B2B4D77DE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1" name="Oval 9">
                <a:extLst>
                  <a:ext uri="{FF2B5EF4-FFF2-40B4-BE49-F238E27FC236}">
                    <a16:creationId xmlns:a16="http://schemas.microsoft.com/office/drawing/2014/main" id="{6BAC36D1-CAC9-49F2-BF71-95625A48433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2" name="Oval 10">
                <a:extLst>
                  <a:ext uri="{FF2B5EF4-FFF2-40B4-BE49-F238E27FC236}">
                    <a16:creationId xmlns:a16="http://schemas.microsoft.com/office/drawing/2014/main" id="{E1524F8E-C461-4CEF-BE11-65B89D70097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3" name="Freeform 11">
                <a:extLst>
                  <a:ext uri="{FF2B5EF4-FFF2-40B4-BE49-F238E27FC236}">
                    <a16:creationId xmlns:a16="http://schemas.microsoft.com/office/drawing/2014/main" id="{0C42DCC8-3474-4C62-A76E-61D49B77A1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4" name="Freeform 12">
                <a:extLst>
                  <a:ext uri="{FF2B5EF4-FFF2-40B4-BE49-F238E27FC236}">
                    <a16:creationId xmlns:a16="http://schemas.microsoft.com/office/drawing/2014/main" id="{1B793245-C5F7-4AE5-AF8E-336FE53AEC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5" name="Freeform 13">
                <a:extLst>
                  <a:ext uri="{FF2B5EF4-FFF2-40B4-BE49-F238E27FC236}">
                    <a16:creationId xmlns:a16="http://schemas.microsoft.com/office/drawing/2014/main" id="{C18D94EB-57B3-4214-B222-EBE8742B70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6" name="Freeform 14">
                <a:extLst>
                  <a:ext uri="{FF2B5EF4-FFF2-40B4-BE49-F238E27FC236}">
                    <a16:creationId xmlns:a16="http://schemas.microsoft.com/office/drawing/2014/main" id="{7DDD529A-0363-46B5-88A7-8E3E534DC1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7" name="Freeform 15">
                <a:extLst>
                  <a:ext uri="{FF2B5EF4-FFF2-40B4-BE49-F238E27FC236}">
                    <a16:creationId xmlns:a16="http://schemas.microsoft.com/office/drawing/2014/main" id="{72ED99C6-30C3-418B-BF69-CEF0DD89F3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68" name="Oval 16">
                <a:extLst>
                  <a:ext uri="{FF2B5EF4-FFF2-40B4-BE49-F238E27FC236}">
                    <a16:creationId xmlns:a16="http://schemas.microsoft.com/office/drawing/2014/main" id="{1F0AC186-B6D4-45EC-8C6C-EF5250F274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B524E476-C4AB-19CE-44B0-4B2565FDB2A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3570" name="Oval 18">
                <a:extLst>
                  <a:ext uri="{FF2B5EF4-FFF2-40B4-BE49-F238E27FC236}">
                    <a16:creationId xmlns:a16="http://schemas.microsoft.com/office/drawing/2014/main" id="{5F649878-8EDB-4476-B8CF-E5B9C5B9B9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1" name="Oval 19">
                <a:extLst>
                  <a:ext uri="{FF2B5EF4-FFF2-40B4-BE49-F238E27FC236}">
                    <a16:creationId xmlns:a16="http://schemas.microsoft.com/office/drawing/2014/main" id="{B17AA9D8-1461-4230-86D6-102DDBAA20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2" name="Oval 20">
                <a:extLst>
                  <a:ext uri="{FF2B5EF4-FFF2-40B4-BE49-F238E27FC236}">
                    <a16:creationId xmlns:a16="http://schemas.microsoft.com/office/drawing/2014/main" id="{74CCBDD5-D295-473D-9E93-FD56163E574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3" name="Oval 21">
                <a:extLst>
                  <a:ext uri="{FF2B5EF4-FFF2-40B4-BE49-F238E27FC236}">
                    <a16:creationId xmlns:a16="http://schemas.microsoft.com/office/drawing/2014/main" id="{BDE9618B-E9B5-4D65-968C-AB609964EDB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4" name="Oval 22">
                <a:extLst>
                  <a:ext uri="{FF2B5EF4-FFF2-40B4-BE49-F238E27FC236}">
                    <a16:creationId xmlns:a16="http://schemas.microsoft.com/office/drawing/2014/main" id="{44464F6F-471E-4027-8F2F-3B5BA44DD05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5" name="Oval 23">
                <a:extLst>
                  <a:ext uri="{FF2B5EF4-FFF2-40B4-BE49-F238E27FC236}">
                    <a16:creationId xmlns:a16="http://schemas.microsoft.com/office/drawing/2014/main" id="{2AF51D63-FED5-4A45-8A55-11B41FB5E9A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6" name="Oval 24">
                <a:extLst>
                  <a:ext uri="{FF2B5EF4-FFF2-40B4-BE49-F238E27FC236}">
                    <a16:creationId xmlns:a16="http://schemas.microsoft.com/office/drawing/2014/main" id="{AD02658C-B676-459B-814D-6A33E835C92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7" name="Oval 25">
                <a:extLst>
                  <a:ext uri="{FF2B5EF4-FFF2-40B4-BE49-F238E27FC236}">
                    <a16:creationId xmlns:a16="http://schemas.microsoft.com/office/drawing/2014/main" id="{D5134296-4B04-4D8D-82B3-F86AA84BB92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8" name="Freeform 26">
                <a:extLst>
                  <a:ext uri="{FF2B5EF4-FFF2-40B4-BE49-F238E27FC236}">
                    <a16:creationId xmlns:a16="http://schemas.microsoft.com/office/drawing/2014/main" id="{94AC80C4-13E7-47D3-9C98-9903BD47C1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79" name="Freeform 27">
                <a:extLst>
                  <a:ext uri="{FF2B5EF4-FFF2-40B4-BE49-F238E27FC236}">
                    <a16:creationId xmlns:a16="http://schemas.microsoft.com/office/drawing/2014/main" id="{B2F1E00D-C68F-4DB8-AAF8-D8DFA6395A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80" name="Freeform 28">
                <a:extLst>
                  <a:ext uri="{FF2B5EF4-FFF2-40B4-BE49-F238E27FC236}">
                    <a16:creationId xmlns:a16="http://schemas.microsoft.com/office/drawing/2014/main" id="{A25CB435-DA37-4745-A9A3-08717511BF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81" name="Freeform 29">
                <a:extLst>
                  <a:ext uri="{FF2B5EF4-FFF2-40B4-BE49-F238E27FC236}">
                    <a16:creationId xmlns:a16="http://schemas.microsoft.com/office/drawing/2014/main" id="{A39E76B3-C8C7-44BC-9833-F7C113263D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F5B3C87E-09BB-7872-29BA-B45563C8F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CF7EAF4D-B070-63FC-6B2E-98371FF29A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Freeform 32">
                <a:extLst>
                  <a:ext uri="{FF2B5EF4-FFF2-40B4-BE49-F238E27FC236}">
                    <a16:creationId xmlns:a16="http://schemas.microsoft.com/office/drawing/2014/main" id="{3FA15D64-2EDB-4BC2-8C7F-194C82C121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85" name="Freeform 33">
                <a:extLst>
                  <a:ext uri="{FF2B5EF4-FFF2-40B4-BE49-F238E27FC236}">
                    <a16:creationId xmlns:a16="http://schemas.microsoft.com/office/drawing/2014/main" id="{38B97269-F7B4-4F20-A556-AE9EBBA97C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86" name="Freeform 34">
                <a:extLst>
                  <a:ext uri="{FF2B5EF4-FFF2-40B4-BE49-F238E27FC236}">
                    <a16:creationId xmlns:a16="http://schemas.microsoft.com/office/drawing/2014/main" id="{4B3E5E0B-D278-4B37-A52C-C6B35CA11F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1E2ED2DC-8643-D392-BC0B-47B696D36B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CF3FD9BC-746F-20B1-3DED-07ED8F5E930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3589" name="Freeform 37">
                <a:extLst>
                  <a:ext uri="{FF2B5EF4-FFF2-40B4-BE49-F238E27FC236}">
                    <a16:creationId xmlns:a16="http://schemas.microsoft.com/office/drawing/2014/main" id="{446C2CD2-C377-4949-89FE-800098A4EE77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0" name="Freeform 38">
                <a:extLst>
                  <a:ext uri="{FF2B5EF4-FFF2-40B4-BE49-F238E27FC236}">
                    <a16:creationId xmlns:a16="http://schemas.microsoft.com/office/drawing/2014/main" id="{FDD9009F-ACA9-4EDC-9255-A65B892244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1" name="Freeform 39">
                <a:extLst>
                  <a:ext uri="{FF2B5EF4-FFF2-40B4-BE49-F238E27FC236}">
                    <a16:creationId xmlns:a16="http://schemas.microsoft.com/office/drawing/2014/main" id="{83BAEB49-6DC2-494B-BC46-6E31D47795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2" name="Freeform 40">
                <a:extLst>
                  <a:ext uri="{FF2B5EF4-FFF2-40B4-BE49-F238E27FC236}">
                    <a16:creationId xmlns:a16="http://schemas.microsoft.com/office/drawing/2014/main" id="{36F5B4FD-2E72-4CF2-A8A6-C2CB8B1749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3" name="Freeform 41">
                <a:extLst>
                  <a:ext uri="{FF2B5EF4-FFF2-40B4-BE49-F238E27FC236}">
                    <a16:creationId xmlns:a16="http://schemas.microsoft.com/office/drawing/2014/main" id="{07772771-61AA-49A3-A935-14F0D49B21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4" name="Freeform 42">
                <a:extLst>
                  <a:ext uri="{FF2B5EF4-FFF2-40B4-BE49-F238E27FC236}">
                    <a16:creationId xmlns:a16="http://schemas.microsoft.com/office/drawing/2014/main" id="{87909794-6067-4A92-ABFC-4959CC5A01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5" name="Freeform 43">
                <a:extLst>
                  <a:ext uri="{FF2B5EF4-FFF2-40B4-BE49-F238E27FC236}">
                    <a16:creationId xmlns:a16="http://schemas.microsoft.com/office/drawing/2014/main" id="{C42FB629-7A17-4847-BE19-01F6CB4FAF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26691790-8CCE-C615-8BD7-51BE4623A9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Freeform 45">
                <a:extLst>
                  <a:ext uri="{FF2B5EF4-FFF2-40B4-BE49-F238E27FC236}">
                    <a16:creationId xmlns:a16="http://schemas.microsoft.com/office/drawing/2014/main" id="{68CD090D-C7F6-4EA7-9309-EA62611DB8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8" name="Freeform 46">
                <a:extLst>
                  <a:ext uri="{FF2B5EF4-FFF2-40B4-BE49-F238E27FC236}">
                    <a16:creationId xmlns:a16="http://schemas.microsoft.com/office/drawing/2014/main" id="{C8C22D56-627A-4857-ADB1-1DB142E7CC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599" name="Freeform 47">
                <a:extLst>
                  <a:ext uri="{FF2B5EF4-FFF2-40B4-BE49-F238E27FC236}">
                    <a16:creationId xmlns:a16="http://schemas.microsoft.com/office/drawing/2014/main" id="{7BCC3796-6121-4C5F-A633-F63BB3D40F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0" name="Oval 48">
                <a:extLst>
                  <a:ext uri="{FF2B5EF4-FFF2-40B4-BE49-F238E27FC236}">
                    <a16:creationId xmlns:a16="http://schemas.microsoft.com/office/drawing/2014/main" id="{F5E2741B-4F83-48B2-A5C8-314692DF6DB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1" name="Oval 49">
                <a:extLst>
                  <a:ext uri="{FF2B5EF4-FFF2-40B4-BE49-F238E27FC236}">
                    <a16:creationId xmlns:a16="http://schemas.microsoft.com/office/drawing/2014/main" id="{6C32111F-9255-455A-ADC2-D59791181FC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2" name="Oval 50">
                <a:extLst>
                  <a:ext uri="{FF2B5EF4-FFF2-40B4-BE49-F238E27FC236}">
                    <a16:creationId xmlns:a16="http://schemas.microsoft.com/office/drawing/2014/main" id="{36A6F977-50CA-413E-A556-7DAA4D615D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3" name="Oval 51">
                <a:extLst>
                  <a:ext uri="{FF2B5EF4-FFF2-40B4-BE49-F238E27FC236}">
                    <a16:creationId xmlns:a16="http://schemas.microsoft.com/office/drawing/2014/main" id="{FA6C542F-A71A-4A3A-8AC5-1727570A8EB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4" name="Oval 52">
                <a:extLst>
                  <a:ext uri="{FF2B5EF4-FFF2-40B4-BE49-F238E27FC236}">
                    <a16:creationId xmlns:a16="http://schemas.microsoft.com/office/drawing/2014/main" id="{1A4F1404-A070-4B31-96DE-EEEF11B9E24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605" name="Oval 53">
                <a:extLst>
                  <a:ext uri="{FF2B5EF4-FFF2-40B4-BE49-F238E27FC236}">
                    <a16:creationId xmlns:a16="http://schemas.microsoft.com/office/drawing/2014/main" id="{1CF155DB-8D83-4F76-B34C-35BDC2B7CC6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92CC176C-9C6F-725F-7DE2-3A7E1F923DD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D7DD87D5-E114-7126-9CCC-D2C684B11D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329FC3D4-8579-B210-D62E-6948E0F03D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62CF2F0-8C82-E090-2403-133ADFB0CA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3525EDD7-8A07-890A-F497-2CA845FE10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96A7FA3D-5F23-80B2-702E-2EFDED3352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6EEC4A52-B2B1-B74B-08F1-B4B6A09248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3EE3C316-92D1-82DA-CFFA-4C56268D268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530CA81F-2D3D-BC5D-DB01-0CDD7C98D6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CADBA7BE-D4E9-410E-AF41-DB1242F5385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D4008DBE-15C3-488E-907F-9C59B0E3042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D594A1D6-A125-4CE5-B787-C6EBCF8DD35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AF427208-4683-4A69-890C-C03EBF734CA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23619" name="Rectangle 67">
            <a:extLst>
              <a:ext uri="{FF2B5EF4-FFF2-40B4-BE49-F238E27FC236}">
                <a16:creationId xmlns:a16="http://schemas.microsoft.com/office/drawing/2014/main" id="{860591E2-350C-467E-8A33-F3DD6882E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3620" name="Rectangle 68">
            <a:extLst>
              <a:ext uri="{FF2B5EF4-FFF2-40B4-BE49-F238E27FC236}">
                <a16:creationId xmlns:a16="http://schemas.microsoft.com/office/drawing/2014/main" id="{B45A25A4-72C8-4CC7-BD12-2577E3C0C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621" name="Rectangle 69">
            <a:extLst>
              <a:ext uri="{FF2B5EF4-FFF2-40B4-BE49-F238E27FC236}">
                <a16:creationId xmlns:a16="http://schemas.microsoft.com/office/drawing/2014/main" id="{7E779956-CB41-4643-9590-7E3D352D5F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2" name="Rectangle 70">
            <a:extLst>
              <a:ext uri="{FF2B5EF4-FFF2-40B4-BE49-F238E27FC236}">
                <a16:creationId xmlns:a16="http://schemas.microsoft.com/office/drawing/2014/main" id="{479543C0-BF9B-4CF9-9669-5B111EF7CD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3" name="Rectangle 71">
            <a:extLst>
              <a:ext uri="{FF2B5EF4-FFF2-40B4-BE49-F238E27FC236}">
                <a16:creationId xmlns:a16="http://schemas.microsoft.com/office/drawing/2014/main" id="{045AF503-DDCA-448A-A444-2F8ED63D87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0707D-1411-403C-A284-7C66BD83AF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>
            <a:extLst>
              <a:ext uri="{FF2B5EF4-FFF2-40B4-BE49-F238E27FC236}">
                <a16:creationId xmlns:a16="http://schemas.microsoft.com/office/drawing/2014/main" id="{9358CA60-B254-4901-A767-D0D4ACB2F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Fyzika kondenzovaného stavu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F140F2E-5A74-71FC-281E-8FFECB33AA0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221163"/>
            <a:ext cx="9144000" cy="2636837"/>
          </a:xfrm>
          <a:solidFill>
            <a:schemeClr val="tx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32000"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00"/>
                </a:solidFill>
                <a:effectLst/>
              </a:rPr>
              <a:t>6. prezentace</a:t>
            </a:r>
            <a:br>
              <a:rPr lang="cs-CZ" altLang="cs-CZ" b="1">
                <a:solidFill>
                  <a:srgbClr val="000000"/>
                </a:solidFill>
                <a:effectLst/>
              </a:rPr>
            </a:br>
            <a:r>
              <a:rPr lang="cs-CZ" altLang="cs-CZ" sz="2800">
                <a:solidFill>
                  <a:srgbClr val="000000"/>
                </a:solidFill>
                <a:effectLst/>
              </a:rPr>
              <a:t>(kmity mříže – tepelná kapacita PL)</a:t>
            </a:r>
          </a:p>
        </p:txBody>
      </p:sp>
      <p:pic>
        <p:nvPicPr>
          <p:cNvPr id="4100" name="Picture 4" descr="LogoMFF">
            <a:extLst>
              <a:ext uri="{FF2B5EF4-FFF2-40B4-BE49-F238E27FC236}">
                <a16:creationId xmlns:a16="http://schemas.microsoft.com/office/drawing/2014/main" id="{FDE51054-F934-BFBA-BE0E-385F2BE01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916113"/>
            <a:ext cx="302418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86AF5A8F-308F-7145-1708-1933F8542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20713"/>
            <a:ext cx="6696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>
            <a:extLst>
              <a:ext uri="{FF2B5EF4-FFF2-40B4-BE49-F238E27FC236}">
                <a16:creationId xmlns:a16="http://schemas.microsoft.com/office/drawing/2014/main" id="{52A81C92-7E41-CC4A-A2C0-84B324507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349500"/>
            <a:ext cx="5832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0"/>
              <a:t>Einsteinův návrh - </a:t>
            </a:r>
            <a:r>
              <a:rPr lang="cs-CZ" altLang="cs-CZ" b="0" i="1">
                <a:solidFill>
                  <a:srgbClr val="FFFC89"/>
                </a:solidFill>
              </a:rPr>
              <a:t>Reststrahlen</a:t>
            </a:r>
          </a:p>
        </p:txBody>
      </p:sp>
      <p:sp>
        <p:nvSpPr>
          <p:cNvPr id="517128" name="Text Box 8">
            <a:extLst>
              <a:ext uri="{FF2B5EF4-FFF2-40B4-BE49-F238E27FC236}">
                <a16:creationId xmlns:a16="http://schemas.microsoft.com/office/drawing/2014/main" id="{6C0E52DB-0B3A-4149-86D7-7EDCBA8DE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500438"/>
            <a:ext cx="76327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Reststrahlen</a:t>
            </a:r>
            <a:r>
              <a:rPr lang="cs-CZ" sz="2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–</a:t>
            </a:r>
            <a:r>
              <a:rPr lang="cs-CZ" sz="2400">
                <a:latin typeface="Arial" charset="0"/>
              </a:rPr>
              <a:t> </a:t>
            </a:r>
            <a:r>
              <a:rPr lang="cs-CZ" sz="2400" b="0">
                <a:latin typeface="Arial" charset="0"/>
              </a:rPr>
              <a:t>IR záření pozorované ve spektrech iontových krystalů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400" b="0">
                <a:latin typeface="Arial" charset="0"/>
              </a:rPr>
              <a:t>- světlo emitované kmitajícími dipóly v iont. krystalech </a:t>
            </a:r>
            <a:endParaRPr lang="cs-CZ" sz="2400">
              <a:latin typeface="Arial" charset="0"/>
            </a:endParaRP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E5E78870-4B54-44E4-82FD-DAB1E3B5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1"/>
                </a:solidFill>
              </a:rPr>
              <a:t>Co je </a:t>
            </a:r>
            <a:r>
              <a:rPr lang="cs-CZ" sz="3600" i="1" dirty="0">
                <a:solidFill>
                  <a:schemeClr val="tx1"/>
                </a:solidFill>
                <a:sym typeface="Symbol" pitchFamily="18" charset="2"/>
              </a:rPr>
              <a:t>  </a:t>
            </a:r>
            <a:r>
              <a:rPr lang="cs-CZ" sz="3600" dirty="0">
                <a:solidFill>
                  <a:schemeClr val="tx1"/>
                </a:solidFill>
                <a:sym typeface="Symbol" pitchFamily="18" charset="2"/>
              </a:rPr>
              <a:t>v Einsteinově teorii?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CC7DA574-118F-4B46-A14F-30F655327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Nedostatky Einsteinovy teorie</a:t>
            </a:r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B09E3780-68E2-446C-8FBC-EE1ED3CCD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447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/>
              <a:t>nevysvětluje teplotní průběh </a:t>
            </a:r>
            <a:r>
              <a:rPr lang="cs-CZ" sz="2800" i="1"/>
              <a:t>C</a:t>
            </a:r>
            <a:r>
              <a:rPr lang="cs-CZ" sz="2800" baseline="-25000"/>
              <a:t>V </a:t>
            </a:r>
            <a:r>
              <a:rPr lang="cs-CZ" sz="2800"/>
              <a:t>v oblasti nízkých teplot</a:t>
            </a:r>
          </a:p>
          <a:p>
            <a:pPr eaLnBrk="1" hangingPunct="1">
              <a:defRPr/>
            </a:pPr>
            <a:r>
              <a:rPr lang="cs-CZ" sz="2800"/>
              <a:t>problémy s frekvencí </a:t>
            </a:r>
            <a:r>
              <a:rPr lang="cs-CZ" sz="2800" i="1">
                <a:sym typeface="Symbol" pitchFamily="18" charset="2"/>
              </a:rPr>
              <a:t></a:t>
            </a:r>
            <a:r>
              <a:rPr lang="cs-CZ" sz="2800">
                <a:sym typeface="Symbol" pitchFamily="18" charset="2"/>
              </a:rPr>
              <a:t>  u kovových krystalů</a:t>
            </a:r>
            <a:br>
              <a:rPr lang="cs-CZ" sz="2800">
                <a:sym typeface="Symbol" pitchFamily="18" charset="2"/>
              </a:rPr>
            </a:br>
            <a:r>
              <a:rPr lang="cs-CZ" sz="2800">
                <a:sym typeface="Symbol" pitchFamily="18" charset="2"/>
              </a:rPr>
              <a:t>(jak ji změřit a jak ji interpretovat)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BB554D7-5EC5-C48C-BCE6-0025480AA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05263"/>
            <a:ext cx="8064500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/>
              <a:t>Důvody nedostatků </a:t>
            </a:r>
            <a:r>
              <a:rPr lang="cs-CZ" altLang="cs-CZ" sz="2400" b="0"/>
              <a:t>– příliš zjednodušené předpoklady</a:t>
            </a:r>
            <a:endParaRPr lang="cs-CZ" altLang="cs-CZ" sz="2400"/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400" b="0"/>
              <a:t> atomy jsou částice vzájemně vázané, kmitají v závislosti</a:t>
            </a:r>
            <a:br>
              <a:rPr lang="cs-CZ" altLang="cs-CZ" sz="2400" b="0"/>
            </a:br>
            <a:r>
              <a:rPr lang="cs-CZ" altLang="cs-CZ" sz="2400" b="0"/>
              <a:t>  na svém okolí</a:t>
            </a:r>
            <a:br>
              <a:rPr lang="cs-CZ" altLang="cs-CZ" sz="2400" b="0"/>
            </a:br>
            <a:endParaRPr lang="cs-CZ" altLang="cs-CZ" sz="2400" b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5" name="Rectangle 7">
            <a:extLst>
              <a:ext uri="{FF2B5EF4-FFF2-40B4-BE49-F238E27FC236}">
                <a16:creationId xmlns:a16="http://schemas.microsoft.com/office/drawing/2014/main" id="{279E67D3-4956-4582-99EE-EB6D3B9FB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Řešení</a:t>
            </a:r>
          </a:p>
        </p:txBody>
      </p:sp>
      <p:sp>
        <p:nvSpPr>
          <p:cNvPr id="519176" name="Rectangle 8">
            <a:extLst>
              <a:ext uri="{FF2B5EF4-FFF2-40B4-BE49-F238E27FC236}">
                <a16:creationId xmlns:a16="http://schemas.microsoft.com/office/drawing/2014/main" id="{07D780D4-7DE6-44AE-BCC3-C241098BE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/>
              <a:t>Místo střední energie systému </a:t>
            </a:r>
            <a:r>
              <a:rPr lang="cs-CZ" sz="2800" i="1"/>
              <a:t>N</a:t>
            </a:r>
            <a:r>
              <a:rPr lang="cs-CZ" sz="2800"/>
              <a:t> vázaných kmitajících atomů hledáme střední energii </a:t>
            </a:r>
            <a:r>
              <a:rPr lang="cs-CZ" sz="2800" i="1"/>
              <a:t>ekvivalentního a jednoduššího</a:t>
            </a:r>
            <a:r>
              <a:rPr lang="cs-CZ" sz="2800"/>
              <a:t> souboru 3</a:t>
            </a:r>
            <a:r>
              <a:rPr lang="cs-CZ" sz="2800" i="1"/>
              <a:t>N</a:t>
            </a:r>
            <a:r>
              <a:rPr lang="cs-CZ" sz="2800"/>
              <a:t> nezávislých lineárních harmonických oscilátorů.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/>
              <a:t>Vlastní frekvence souboru nezávislých oscilátorů budou možnými kmitovými frekvencemi souboru vázaných atomů.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/>
              <a:t>Tyto oscilátory nemají nic společného se skutečnými jednotlivými atomy!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/>
              <a:t>fonony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>
            <a:extLst>
              <a:ext uri="{FF2B5EF4-FFF2-40B4-BE49-F238E27FC236}">
                <a16:creationId xmlns:a16="http://schemas.microsoft.com/office/drawing/2014/main" id="{848D95BC-5E8E-4486-9E1A-AFCFA5A80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Fonon</a:t>
            </a:r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06AB362C-3070-488B-A49B-7BCFAF87C5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8002588" cy="25923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Kvantum energie elastických mechanických vln, normálních kmitů, používaných pro popis dynamiky krystalové mříže. </a:t>
            </a:r>
          </a:p>
          <a:p>
            <a:pPr eaLnBrk="1" hangingPunct="1">
              <a:defRPr/>
            </a:pPr>
            <a:r>
              <a:rPr lang="cs-CZ" sz="2400" dirty="0"/>
              <a:t>kvantované „zvukové vlny“</a:t>
            </a:r>
          </a:p>
          <a:p>
            <a:pPr eaLnBrk="1" hangingPunct="1">
              <a:defRPr/>
            </a:pPr>
            <a:r>
              <a:rPr lang="cs-CZ" sz="2400" dirty="0"/>
              <a:t>Fonony jsou kvazičástice podléhající </a:t>
            </a:r>
            <a:br>
              <a:rPr lang="cs-CZ" sz="2400" dirty="0"/>
            </a:br>
            <a:r>
              <a:rPr lang="cs-CZ" sz="2400" dirty="0"/>
              <a:t>Bose-Einsteinově statistice.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A2BE97AF-1187-2D68-86B7-8E4CCCB84AB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755650" y="4292600"/>
          <a:ext cx="40386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422400" imgH="444500" progId="Equation.3">
                  <p:embed/>
                </p:oleObj>
              </mc:Choice>
              <mc:Fallback>
                <p:oleObj name="Rovnice" r:id="rId2" imgW="1422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292600"/>
                        <a:ext cx="4038600" cy="12620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6">
            <a:extLst>
              <a:ext uri="{FF2B5EF4-FFF2-40B4-BE49-F238E27FC236}">
                <a16:creationId xmlns:a16="http://schemas.microsoft.com/office/drawing/2014/main" id="{80D6B052-07CB-DF3F-3B18-F25711C3F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508500"/>
            <a:ext cx="36734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 i="1"/>
              <a:t>n</a:t>
            </a:r>
            <a:r>
              <a:rPr lang="cs-CZ" altLang="cs-CZ" sz="2000" b="0" baseline="-25000"/>
              <a:t>j</a:t>
            </a:r>
            <a:r>
              <a:rPr lang="cs-CZ" altLang="cs-CZ" sz="2000" b="0"/>
              <a:t> – kvantová čísla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 i="1">
                <a:sym typeface="Symbol" panose="05050102010706020507" pitchFamily="18" charset="2"/>
              </a:rPr>
              <a:t></a:t>
            </a:r>
            <a:r>
              <a:rPr lang="cs-CZ" altLang="cs-CZ" sz="2000" b="0" baseline="-25000">
                <a:sym typeface="Symbol" panose="05050102010706020507" pitchFamily="18" charset="2"/>
              </a:rPr>
              <a:t>j</a:t>
            </a:r>
            <a:r>
              <a:rPr lang="cs-CZ" altLang="cs-CZ" sz="2000" b="0">
                <a:sym typeface="Symbol" panose="05050102010706020507" pitchFamily="18" charset="2"/>
              </a:rPr>
              <a:t> – možné kmitové frekvence</a:t>
            </a:r>
            <a:endParaRPr lang="cs-CZ" altLang="cs-CZ" sz="2000" b="0" i="1">
              <a:sym typeface="Symbol" panose="05050102010706020507" pitchFamily="18" charset="2"/>
            </a:endParaRPr>
          </a:p>
        </p:txBody>
      </p:sp>
      <p:sp>
        <p:nvSpPr>
          <p:cNvPr id="17414" name="Text Box 8">
            <a:extLst>
              <a:ext uri="{FF2B5EF4-FFF2-40B4-BE49-F238E27FC236}">
                <a16:creationId xmlns:a16="http://schemas.microsoft.com/office/drawing/2014/main" id="{9403DD78-E775-77B7-035F-4E38E79E3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876925"/>
            <a:ext cx="7704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/>
              <a:t>Pro určení </a:t>
            </a:r>
            <a:r>
              <a:rPr lang="cs-CZ" altLang="cs-CZ" sz="2000" b="0" i="1"/>
              <a:t>E</a:t>
            </a:r>
            <a:r>
              <a:rPr lang="cs-CZ" altLang="cs-CZ" sz="2000" b="0" baseline="-25000"/>
              <a:t>kmit</a:t>
            </a:r>
            <a:r>
              <a:rPr lang="cs-CZ" altLang="cs-CZ" sz="2000" b="0"/>
              <a:t> je nutné najít frekvenční spektrum krystalu (jaké frekvence a s jakou četností se v krystalu vyskytují).</a:t>
            </a:r>
          </a:p>
        </p:txBody>
      </p:sp>
      <p:sp>
        <p:nvSpPr>
          <p:cNvPr id="17415" name="Oval 9">
            <a:extLst>
              <a:ext uri="{FF2B5EF4-FFF2-40B4-BE49-F238E27FC236}">
                <a16:creationId xmlns:a16="http://schemas.microsoft.com/office/drawing/2014/main" id="{9872D92E-2457-4B09-22B0-577A5F294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4508500"/>
            <a:ext cx="914400" cy="914400"/>
          </a:xfrm>
          <a:prstGeom prst="ellips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/>
          </a:p>
        </p:txBody>
      </p:sp>
      <p:sp>
        <p:nvSpPr>
          <p:cNvPr id="17416" name="Line 10">
            <a:extLst>
              <a:ext uri="{FF2B5EF4-FFF2-40B4-BE49-F238E27FC236}">
                <a16:creationId xmlns:a16="http://schemas.microsoft.com/office/drawing/2014/main" id="{7B25A4CC-04A8-B3C8-466A-08239A807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3933825"/>
            <a:ext cx="1368425" cy="574675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11">
            <a:extLst>
              <a:ext uri="{FF2B5EF4-FFF2-40B4-BE49-F238E27FC236}">
                <a16:creationId xmlns:a16="http://schemas.microsoft.com/office/drawing/2014/main" id="{9A73D068-C2CA-4F83-381C-5614D0830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644900"/>
            <a:ext cx="1512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rgbClr val="FFFA3B"/>
                </a:solidFill>
              </a:rPr>
              <a:t>fonon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0" name="Rectangle 4">
            <a:extLst>
              <a:ext uri="{FF2B5EF4-FFF2-40B4-BE49-F238E27FC236}">
                <a16:creationId xmlns:a16="http://schemas.microsoft.com/office/drawing/2014/main" id="{20A863FE-9A5B-40A5-9F3A-95B6FEAF6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dirty="0"/>
              <a:t>Petrus </a:t>
            </a:r>
            <a:r>
              <a:rPr lang="cs-CZ" sz="3600" b="1" dirty="0" err="1"/>
              <a:t>Josephus</a:t>
            </a:r>
            <a:r>
              <a:rPr lang="cs-CZ" sz="3600" b="1" dirty="0"/>
              <a:t> </a:t>
            </a:r>
            <a:r>
              <a:rPr lang="cs-CZ" sz="3600" b="1" dirty="0" err="1"/>
              <a:t>Wilhelmus</a:t>
            </a:r>
            <a:r>
              <a:rPr lang="cs-CZ" sz="3600" b="1" dirty="0"/>
              <a:t> </a:t>
            </a:r>
            <a:r>
              <a:rPr lang="cs-CZ" sz="3600" b="1" dirty="0" err="1"/>
              <a:t>Debye</a:t>
            </a:r>
            <a:r>
              <a:rPr lang="cs-CZ" dirty="0"/>
              <a:t> </a:t>
            </a:r>
          </a:p>
        </p:txBody>
      </p:sp>
      <p:pic>
        <p:nvPicPr>
          <p:cNvPr id="18435" name="Picture 5" descr="Debye">
            <a:extLst>
              <a:ext uri="{FF2B5EF4-FFF2-40B4-BE49-F238E27FC236}">
                <a16:creationId xmlns:a16="http://schemas.microsoft.com/office/drawing/2014/main" id="{B6E58B79-1338-295D-2BC5-91AFF3EC7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16113"/>
            <a:ext cx="2127250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Debye_znamka">
            <a:extLst>
              <a:ext uri="{FF2B5EF4-FFF2-40B4-BE49-F238E27FC236}">
                <a16:creationId xmlns:a16="http://schemas.microsoft.com/office/drawing/2014/main" id="{D2FF918F-7CC2-BD6F-762E-248D4C02B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997200"/>
            <a:ext cx="977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Debye_znamka_1">
            <a:extLst>
              <a:ext uri="{FF2B5EF4-FFF2-40B4-BE49-F238E27FC236}">
                <a16:creationId xmlns:a16="http://schemas.microsoft.com/office/drawing/2014/main" id="{1685F150-FC06-658E-E5F1-BB30B205B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41663"/>
            <a:ext cx="1511300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>
            <a:extLst>
              <a:ext uri="{FF2B5EF4-FFF2-40B4-BE49-F238E27FC236}">
                <a16:creationId xmlns:a16="http://schemas.microsoft.com/office/drawing/2014/main" id="{775B69C9-1FC9-416A-B4CC-E7300F60A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err="1"/>
              <a:t>Debyeova</a:t>
            </a:r>
            <a:r>
              <a:rPr lang="cs-CZ" sz="3600" dirty="0"/>
              <a:t> teorie tepelné kapacity mřížky (1912)</a:t>
            </a:r>
          </a:p>
        </p:txBody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2B1E9717-11B4-4A35-9237-D0F82CF3B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367188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krystal jako elastické spojité prostředí</a:t>
            </a:r>
          </a:p>
          <a:p>
            <a:pPr eaLnBrk="1" hangingPunct="1">
              <a:defRPr/>
            </a:pPr>
            <a:r>
              <a:rPr lang="cs-CZ" sz="2400" dirty="0"/>
              <a:t>používá výsledky teorie elasticity</a:t>
            </a:r>
          </a:p>
          <a:p>
            <a:pPr eaLnBrk="1" hangingPunct="1">
              <a:defRPr/>
            </a:pPr>
            <a:r>
              <a:rPr lang="cs-CZ" sz="2400" dirty="0"/>
              <a:t>omezení vlnových délek, které se mohou krystalem šířit </a:t>
            </a:r>
            <a:br>
              <a:rPr lang="cs-CZ" sz="2400" dirty="0"/>
            </a:br>
            <a:r>
              <a:rPr lang="cs-CZ" sz="2400" dirty="0"/>
              <a:t>(nejkratší </a:t>
            </a:r>
            <a:r>
              <a:rPr lang="cs-CZ" sz="2400" i="1" dirty="0">
                <a:sym typeface="Symbol" pitchFamily="18" charset="2"/>
              </a:rPr>
              <a:t></a:t>
            </a:r>
            <a:r>
              <a:rPr lang="cs-CZ" sz="2400" dirty="0">
                <a:sym typeface="Symbol" pitchFamily="18" charset="2"/>
              </a:rPr>
              <a:t>, kdy ještě elastická vlna způsobuje kmitání atomů  dvojnásobek nejkratší meziatomové vzdálenosti)</a:t>
            </a:r>
          </a:p>
          <a:p>
            <a:pPr eaLnBrk="1" hangingPunct="1">
              <a:defRPr/>
            </a:pPr>
            <a:r>
              <a:rPr lang="cs-CZ" sz="2400" dirty="0">
                <a:sym typeface="Symbol" pitchFamily="18" charset="2"/>
              </a:rPr>
              <a:t>tepelné kmity lze popsat pomocí akustických vln ve spojitém elastickém prostředí</a:t>
            </a:r>
          </a:p>
          <a:p>
            <a:pPr eaLnBrk="1" hangingPunct="1">
              <a:defRPr/>
            </a:pPr>
            <a:r>
              <a:rPr lang="cs-CZ" sz="2400" dirty="0">
                <a:sym typeface="Symbol" pitchFamily="18" charset="2"/>
              </a:rPr>
              <a:t>systém </a:t>
            </a:r>
            <a:r>
              <a:rPr lang="cs-CZ" sz="2400" i="1" dirty="0">
                <a:sym typeface="Symbol" pitchFamily="18" charset="2"/>
              </a:rPr>
              <a:t>N</a:t>
            </a:r>
            <a:r>
              <a:rPr lang="cs-CZ" sz="2400" dirty="0">
                <a:sym typeface="Symbol" pitchFamily="18" charset="2"/>
              </a:rPr>
              <a:t> atomů  3</a:t>
            </a:r>
            <a:r>
              <a:rPr lang="cs-CZ" sz="2400" i="1" dirty="0">
                <a:sym typeface="Symbol" pitchFamily="18" charset="2"/>
              </a:rPr>
              <a:t>N</a:t>
            </a:r>
            <a:r>
              <a:rPr lang="cs-CZ" sz="2400" dirty="0">
                <a:sym typeface="Symbol" pitchFamily="18" charset="2"/>
              </a:rPr>
              <a:t> možných kmitových frekvencí</a:t>
            </a:r>
          </a:p>
          <a:p>
            <a:pPr eaLnBrk="1" hangingPunct="1">
              <a:defRPr/>
            </a:pPr>
            <a:r>
              <a:rPr lang="cs-CZ" sz="2400" dirty="0" err="1">
                <a:sym typeface="Symbol" pitchFamily="18" charset="2"/>
              </a:rPr>
              <a:t>fononový</a:t>
            </a:r>
            <a:r>
              <a:rPr lang="cs-CZ" sz="2400" dirty="0">
                <a:sym typeface="Symbol" pitchFamily="18" charset="2"/>
              </a:rPr>
              <a:t> plyn má stejné vlastnosti jako fotonový plyn (</a:t>
            </a:r>
            <a:r>
              <a:rPr lang="cs-CZ" sz="2400" dirty="0" err="1">
                <a:sym typeface="Symbol" pitchFamily="18" charset="2"/>
              </a:rPr>
              <a:t>Debeyův</a:t>
            </a:r>
            <a:r>
              <a:rPr lang="cs-CZ" sz="2400" dirty="0">
                <a:sym typeface="Symbol" pitchFamily="18" charset="2"/>
              </a:rPr>
              <a:t> předpoklad)</a:t>
            </a:r>
          </a:p>
          <a:p>
            <a:pPr eaLnBrk="1" hangingPunct="1"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A804F-A508-444A-9FA1-9F14E4B6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Srovnání </a:t>
            </a:r>
            <a:r>
              <a:rPr lang="cs-CZ" sz="3200" dirty="0" err="1"/>
              <a:t>Debyeovy</a:t>
            </a:r>
            <a:r>
              <a:rPr lang="cs-CZ" sz="3200" dirty="0"/>
              <a:t> a Einsteinovy křivky </a:t>
            </a:r>
            <a:br>
              <a:rPr lang="cs-CZ" sz="3200" dirty="0"/>
            </a:br>
            <a:r>
              <a:rPr lang="cs-CZ" sz="3200" dirty="0"/>
              <a:t>s naměřenými hodnotami pro stříbro</a:t>
            </a:r>
            <a:endParaRPr lang="cs-CZ" sz="3200" i="1" dirty="0"/>
          </a:p>
        </p:txBody>
      </p:sp>
      <p:pic>
        <p:nvPicPr>
          <p:cNvPr id="20483" name="Zástupný symbol pro obsah 3" descr="Cv-Debye_1.jpg">
            <a:extLst>
              <a:ext uri="{FF2B5EF4-FFF2-40B4-BE49-F238E27FC236}">
                <a16:creationId xmlns:a16="http://schemas.microsoft.com/office/drawing/2014/main" id="{934D5BD9-8F33-1E9C-E305-BDAC656B0D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993900"/>
            <a:ext cx="4564063" cy="3209925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FAF8527-78EA-4877-96FF-B3EF57F321E5}"/>
              </a:ext>
            </a:extLst>
          </p:cNvPr>
          <p:cNvSpPr txBox="1"/>
          <p:nvPr/>
        </p:nvSpPr>
        <p:spPr>
          <a:xfrm>
            <a:off x="1331913" y="5594350"/>
            <a:ext cx="6696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18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Meyers</a:t>
            </a:r>
            <a:r>
              <a:rPr lang="cs-CZ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H.P.: </a:t>
            </a:r>
            <a:r>
              <a:rPr lang="cs-CZ" sz="18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Introductory</a:t>
            </a:r>
            <a:r>
              <a:rPr lang="cs-CZ" sz="1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Solid </a:t>
            </a:r>
            <a:r>
              <a:rPr lang="cs-CZ" sz="18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State</a:t>
            </a:r>
            <a:r>
              <a:rPr lang="cs-CZ" sz="1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sz="18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Physics</a:t>
            </a:r>
            <a:r>
              <a:rPr lang="cs-CZ" sz="1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. </a:t>
            </a:r>
            <a:r>
              <a:rPr lang="cs-CZ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CRC </a:t>
            </a:r>
            <a:r>
              <a:rPr lang="cs-CZ" sz="18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Press</a:t>
            </a:r>
            <a:r>
              <a:rPr lang="cs-CZ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1997.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8D351-07A9-4AEA-893E-A54AEEBA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Poznámky k </a:t>
            </a:r>
            <a:r>
              <a:rPr lang="cs-CZ" sz="3600" dirty="0" err="1"/>
              <a:t>Debeyově</a:t>
            </a:r>
            <a:r>
              <a:rPr lang="cs-CZ" sz="3600" dirty="0"/>
              <a:t> teorii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AF1C1-210F-4AB0-B102-7BCA2F513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Einsteinova teorie – atomy kmitají nezávisle na svých sousedech</a:t>
            </a:r>
          </a:p>
          <a:p>
            <a:pPr eaLnBrk="1" hangingPunct="1">
              <a:defRPr/>
            </a:pPr>
            <a:r>
              <a:rPr lang="cs-CZ" sz="2400" dirty="0" err="1"/>
              <a:t>Debeyova</a:t>
            </a:r>
            <a:r>
              <a:rPr lang="cs-CZ" sz="2400" dirty="0"/>
              <a:t> teorie – pevná látka (PL) jako „elastické spojité těleso“, elastická energie PL spočívá </a:t>
            </a:r>
            <a:br>
              <a:rPr lang="cs-CZ" sz="2400" dirty="0"/>
            </a:br>
            <a:r>
              <a:rPr lang="cs-CZ" sz="2400" dirty="0"/>
              <a:t>v elastických stojatých vlnách</a:t>
            </a:r>
            <a:br>
              <a:rPr lang="cs-CZ" sz="2400" dirty="0"/>
            </a:br>
            <a:r>
              <a:rPr lang="cs-CZ" sz="2400" dirty="0">
                <a:solidFill>
                  <a:srgbClr val="FFFF00"/>
                </a:solidFill>
              </a:rPr>
              <a:t>EINSTEINOVA A DEBEYOVA TEORIE PŘEDSTAVUJÍ DVA KRAJNÍ PŘÍPADY ŘEŠENÍ PROBLÉMU TEPELNÝCH KAPACIT PEVNÝCH LÁTEK</a:t>
            </a:r>
          </a:p>
          <a:p>
            <a:pPr eaLnBrk="1" hangingPunct="1">
              <a:defRPr/>
            </a:pPr>
            <a:r>
              <a:rPr lang="cs-CZ" sz="2400" dirty="0"/>
              <a:t>závislost </a:t>
            </a:r>
            <a:r>
              <a:rPr lang="cs-CZ" sz="2400" i="1" dirty="0"/>
              <a:t>C</a:t>
            </a:r>
            <a:r>
              <a:rPr lang="cs-CZ" sz="2400" baseline="-25000" dirty="0"/>
              <a:t>V</a:t>
            </a:r>
            <a:r>
              <a:rPr lang="cs-CZ" sz="2400" dirty="0"/>
              <a:t> ~ </a:t>
            </a:r>
            <a:r>
              <a:rPr lang="cs-CZ" sz="2400" i="1" dirty="0"/>
              <a:t>T</a:t>
            </a:r>
            <a:r>
              <a:rPr lang="cs-CZ" sz="2400" baseline="30000" dirty="0"/>
              <a:t>3</a:t>
            </a:r>
            <a:r>
              <a:rPr lang="cs-CZ" sz="2400" dirty="0"/>
              <a:t> při nízkých teplotách platí pro většinu krystalických látek. Neplatí ale pro skla a amorfní látky</a:t>
            </a:r>
            <a:br>
              <a:rPr lang="cs-CZ" sz="2400" dirty="0"/>
            </a:br>
            <a:r>
              <a:rPr lang="cs-CZ" sz="2000" dirty="0"/>
              <a:t>(</a:t>
            </a:r>
            <a:r>
              <a:rPr lang="cs-CZ" sz="2000" dirty="0" err="1"/>
              <a:t>Hornung</a:t>
            </a:r>
            <a:r>
              <a:rPr lang="cs-CZ" sz="2000" dirty="0"/>
              <a:t> E.W., </a:t>
            </a:r>
            <a:r>
              <a:rPr lang="cs-CZ" sz="2000" dirty="0" err="1"/>
              <a:t>Fisher</a:t>
            </a:r>
            <a:r>
              <a:rPr lang="cs-CZ" sz="2000" dirty="0"/>
              <a:t> G.E., </a:t>
            </a:r>
            <a:r>
              <a:rPr lang="cs-CZ" sz="2000" dirty="0" err="1"/>
              <a:t>Brodale</a:t>
            </a:r>
            <a:r>
              <a:rPr lang="cs-CZ" sz="2000" dirty="0"/>
              <a:t> G.E. </a:t>
            </a:r>
            <a:r>
              <a:rPr lang="cs-CZ" sz="2000" dirty="0" err="1"/>
              <a:t>and</a:t>
            </a:r>
            <a:r>
              <a:rPr lang="cs-CZ" sz="2000" dirty="0"/>
              <a:t> </a:t>
            </a:r>
            <a:r>
              <a:rPr lang="cs-CZ" sz="2000" dirty="0" err="1"/>
              <a:t>Giauque</a:t>
            </a:r>
            <a:r>
              <a:rPr lang="cs-CZ" sz="2000" dirty="0"/>
              <a:t> J.: </a:t>
            </a:r>
            <a:r>
              <a:rPr lang="cs-CZ" sz="2000" dirty="0" err="1"/>
              <a:t>J.</a:t>
            </a:r>
            <a:r>
              <a:rPr lang="cs-CZ" sz="2000" dirty="0"/>
              <a:t> </a:t>
            </a:r>
            <a:r>
              <a:rPr lang="cs-CZ" sz="2000" dirty="0" err="1"/>
              <a:t>Chem</a:t>
            </a:r>
            <a:r>
              <a:rPr lang="cs-CZ" sz="2000" dirty="0"/>
              <a:t>. </a:t>
            </a:r>
            <a:r>
              <a:rPr lang="cs-CZ" sz="2000" dirty="0" err="1"/>
              <a:t>Phys</a:t>
            </a:r>
            <a:r>
              <a:rPr lang="cs-CZ" sz="2000" dirty="0"/>
              <a:t>. 50 (1969) 50.) </a:t>
            </a:r>
            <a:br>
              <a:rPr lang="cs-CZ" sz="2000" dirty="0"/>
            </a:br>
            <a:r>
              <a:rPr lang="cs-CZ" sz="2000" dirty="0"/>
              <a:t>→ ŘEŠENÍ (Anderson P.W, </a:t>
            </a:r>
            <a:r>
              <a:rPr lang="cs-CZ" sz="2000" dirty="0" err="1"/>
              <a:t>Halperin</a:t>
            </a:r>
            <a:r>
              <a:rPr lang="cs-CZ" sz="2000" dirty="0"/>
              <a:t> B.I., </a:t>
            </a:r>
            <a:r>
              <a:rPr lang="cs-CZ" sz="2000" dirty="0" err="1"/>
              <a:t>Varma</a:t>
            </a:r>
            <a:r>
              <a:rPr lang="cs-CZ" sz="2000" dirty="0"/>
              <a:t> C.M.: </a:t>
            </a:r>
            <a:r>
              <a:rPr lang="cs-CZ" sz="2000" dirty="0" err="1"/>
              <a:t>Phil</a:t>
            </a:r>
            <a:r>
              <a:rPr lang="cs-CZ" sz="2000" dirty="0"/>
              <a:t>. </a:t>
            </a:r>
            <a:r>
              <a:rPr lang="cs-CZ" sz="2000" dirty="0" err="1"/>
              <a:t>Mag</a:t>
            </a:r>
            <a:r>
              <a:rPr lang="cs-CZ" sz="2000" dirty="0"/>
              <a:t>. 25 (1972) 1.)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9F0EC-BBB9-401B-98F6-8EF88CFB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/>
              <a:t>Kmity atomu v krystalové mřížce</a:t>
            </a:r>
            <a:endParaRPr lang="en-US" sz="3600" dirty="0"/>
          </a:p>
        </p:txBody>
      </p:sp>
      <p:pic>
        <p:nvPicPr>
          <p:cNvPr id="6147" name="Zástupný symbol pro obsah 4">
            <a:extLst>
              <a:ext uri="{FF2B5EF4-FFF2-40B4-BE49-F238E27FC236}">
                <a16:creationId xmlns:a16="http://schemas.microsoft.com/office/drawing/2014/main" id="{ABDC1CD5-7C27-17C6-2883-0092BD0E80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384300"/>
            <a:ext cx="3890963" cy="4435475"/>
          </a:xfrm>
        </p:spPr>
      </p:pic>
      <p:sp>
        <p:nvSpPr>
          <p:cNvPr id="6148" name="TextovéPole 5">
            <a:extLst>
              <a:ext uri="{FF2B5EF4-FFF2-40B4-BE49-F238E27FC236}">
                <a16:creationId xmlns:a16="http://schemas.microsoft.com/office/drawing/2014/main" id="{926550A4-0CC0-3EA7-7F63-282144228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6092825"/>
            <a:ext cx="55451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/>
              <a:t>Beiser A. </a:t>
            </a:r>
            <a:r>
              <a:rPr lang="cs-CZ" altLang="cs-CZ" sz="1600" b="0" i="1"/>
              <a:t>Úvod do moderní fyziky.</a:t>
            </a:r>
            <a:r>
              <a:rPr lang="cs-CZ" altLang="cs-CZ" sz="1600" b="0"/>
              <a:t> Academia, Praha 1975.</a:t>
            </a:r>
            <a:endParaRPr lang="en-US" altLang="cs-CZ" sz="16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7B3C54A-7093-45D3-825E-0434A715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/>
              <a:t>Teplotní závislost </a:t>
            </a:r>
            <a:r>
              <a:rPr lang="cs-CZ" sz="3600" i="1" dirty="0"/>
              <a:t>C</a:t>
            </a:r>
            <a:r>
              <a:rPr lang="cs-CZ" sz="3600" baseline="-25000" dirty="0"/>
              <a:t>V</a:t>
            </a:r>
            <a:r>
              <a:rPr lang="cs-CZ" sz="3600" dirty="0"/>
              <a:t> pro některé prvky</a:t>
            </a:r>
            <a:endParaRPr lang="en-US" sz="3600" dirty="0"/>
          </a:p>
        </p:txBody>
      </p:sp>
      <p:pic>
        <p:nvPicPr>
          <p:cNvPr id="7171" name="Zástupný symbol pro obsah 5">
            <a:extLst>
              <a:ext uri="{FF2B5EF4-FFF2-40B4-BE49-F238E27FC236}">
                <a16:creationId xmlns:a16="http://schemas.microsoft.com/office/drawing/2014/main" id="{E006C116-D637-1E30-156B-025B0FA637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8138" y="1628775"/>
            <a:ext cx="5927725" cy="3744913"/>
          </a:xfrm>
        </p:spPr>
      </p:pic>
      <p:sp>
        <p:nvSpPr>
          <p:cNvPr id="7172" name="TextovéPole 6">
            <a:extLst>
              <a:ext uri="{FF2B5EF4-FFF2-40B4-BE49-F238E27FC236}">
                <a16:creationId xmlns:a16="http://schemas.microsoft.com/office/drawing/2014/main" id="{079270B6-B78E-D9BB-F59A-3AB7439FD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5876925"/>
            <a:ext cx="5543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/>
              <a:t>Beiser A. </a:t>
            </a:r>
            <a:r>
              <a:rPr lang="cs-CZ" altLang="cs-CZ" sz="1600" b="0" i="1"/>
              <a:t>Úvod do moderní fyziky.</a:t>
            </a:r>
            <a:r>
              <a:rPr lang="cs-CZ" altLang="cs-CZ" sz="1600" b="0"/>
              <a:t> Academia, Praha 1975.</a:t>
            </a:r>
            <a:endParaRPr lang="en-US" altLang="cs-CZ" sz="16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7B3C54A-7093-45D3-825E-0434A715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/>
              <a:t>Teplotní závislost </a:t>
            </a:r>
            <a:r>
              <a:rPr lang="cs-CZ" sz="3600" i="1" dirty="0"/>
              <a:t>C</a:t>
            </a:r>
            <a:r>
              <a:rPr lang="cs-CZ" sz="3600" baseline="-25000" dirty="0"/>
              <a:t>V</a:t>
            </a:r>
            <a:r>
              <a:rPr lang="cs-CZ" sz="3600" dirty="0"/>
              <a:t> – nízké teploty</a:t>
            </a:r>
            <a:endParaRPr lang="en-US" sz="3600" dirty="0"/>
          </a:p>
        </p:txBody>
      </p:sp>
      <p:pic>
        <p:nvPicPr>
          <p:cNvPr id="8195" name="Zástupný symbol pro obsah 5">
            <a:extLst>
              <a:ext uri="{FF2B5EF4-FFF2-40B4-BE49-F238E27FC236}">
                <a16:creationId xmlns:a16="http://schemas.microsoft.com/office/drawing/2014/main" id="{9CE93FEC-7E95-B1AA-3995-2D2300C3C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628775"/>
            <a:ext cx="4730750" cy="3879850"/>
          </a:xfrm>
        </p:spPr>
      </p:pic>
      <p:sp>
        <p:nvSpPr>
          <p:cNvPr id="8196" name="TextovéPole 6">
            <a:extLst>
              <a:ext uri="{FF2B5EF4-FFF2-40B4-BE49-F238E27FC236}">
                <a16:creationId xmlns:a16="http://schemas.microsoft.com/office/drawing/2014/main" id="{83291121-BFC2-7FA0-73CA-90A2C6B95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5876925"/>
            <a:ext cx="8229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/>
              <a:t>Kittel C. </a:t>
            </a:r>
            <a:r>
              <a:rPr lang="cs-CZ" altLang="cs-CZ" sz="1600" b="0" i="1"/>
              <a:t>Introduction to Solid State Physics (eight edition).</a:t>
            </a:r>
            <a:r>
              <a:rPr lang="cs-CZ" altLang="cs-CZ" sz="1600" b="0"/>
              <a:t> John Willey </a:t>
            </a:r>
            <a:r>
              <a:rPr lang="cs-CZ" altLang="cs-CZ" sz="1600" b="0">
                <a:sym typeface="Symbol" panose="05050102010706020507" pitchFamily="18" charset="2"/>
              </a:rPr>
              <a:t> Sons, Inc, 2005.</a:t>
            </a:r>
            <a:endParaRPr lang="en-US" altLang="cs-CZ" sz="1600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6" name="Rectangle 4">
            <a:extLst>
              <a:ext uri="{FF2B5EF4-FFF2-40B4-BE49-F238E27FC236}">
                <a16:creationId xmlns:a16="http://schemas.microsoft.com/office/drawing/2014/main" id="{853BB951-737E-42AB-8F6F-00617C0DFB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Kmity krystalové mříže</a:t>
            </a:r>
          </a:p>
        </p:txBody>
      </p:sp>
      <p:sp>
        <p:nvSpPr>
          <p:cNvPr id="509957" name="Rectangle 5">
            <a:extLst>
              <a:ext uri="{FF2B5EF4-FFF2-40B4-BE49-F238E27FC236}">
                <a16:creationId xmlns:a16="http://schemas.microsoft.com/office/drawing/2014/main" id="{AAEDE513-3A6C-4DEB-BB70-0BCB52841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je nutné popisovat pomocí QM</a:t>
            </a:r>
          </a:p>
          <a:p>
            <a:pPr eaLnBrk="1" hangingPunct="1">
              <a:defRPr/>
            </a:pPr>
            <a:r>
              <a:rPr lang="cs-CZ" sz="2800" dirty="0"/>
              <a:t>energie tepelného pohybu je kvantovaná</a:t>
            </a:r>
          </a:p>
          <a:p>
            <a:pPr eaLnBrk="1" hangingPunct="1">
              <a:defRPr/>
            </a:pPr>
            <a:r>
              <a:rPr lang="cs-CZ" sz="2800" dirty="0"/>
              <a:t>je principiálně nemožné pozorovat detaily atomového a molekulárního pohybu pod určitou mezí</a:t>
            </a:r>
          </a:p>
          <a:p>
            <a:pPr eaLnBrk="1" hangingPunct="1">
              <a:defRPr/>
            </a:pPr>
            <a:r>
              <a:rPr lang="cs-CZ" sz="2800" dirty="0"/>
              <a:t>pohyb atomů kolem rovnovážných poloh </a:t>
            </a:r>
            <a:br>
              <a:rPr lang="cs-CZ" sz="2800" dirty="0"/>
            </a:br>
            <a:r>
              <a:rPr lang="cs-CZ" sz="2800" dirty="0"/>
              <a:t>je statisticky náhodný</a:t>
            </a:r>
          </a:p>
          <a:p>
            <a:pPr eaLnBrk="1" hangingPunct="1">
              <a:defRPr/>
            </a:pPr>
            <a:r>
              <a:rPr lang="cs-CZ" sz="2800" dirty="0"/>
              <a:t>experimentální ověřování teorií kmitů mříže </a:t>
            </a:r>
            <a:r>
              <a:rPr lang="cs-CZ" sz="2800" dirty="0">
                <a:sym typeface="Symbol" pitchFamily="18" charset="2"/>
              </a:rPr>
              <a:t> měrné tepelné kapacity („měrná tepla“)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2" name="Rectangle 4">
            <a:extLst>
              <a:ext uri="{FF2B5EF4-FFF2-40B4-BE49-F238E27FC236}">
                <a16:creationId xmlns:a16="http://schemas.microsoft.com/office/drawing/2014/main" id="{65447814-248A-49A0-A6F2-C91DAAC26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Einsteinova teorie měrného tepla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561CA19F-9A8E-00F6-AA38-177B07413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84313"/>
            <a:ext cx="7632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0"/>
              <a:t>Einstein A.: Ann. Physik 22 (1906) 180, 800; 34 (1911) 170.</a:t>
            </a:r>
          </a:p>
        </p:txBody>
      </p:sp>
      <p:pic>
        <p:nvPicPr>
          <p:cNvPr id="10244" name="Picture 6" descr="Ann">
            <a:extLst>
              <a:ext uri="{FF2B5EF4-FFF2-40B4-BE49-F238E27FC236}">
                <a16:creationId xmlns:a16="http://schemas.microsoft.com/office/drawing/2014/main" id="{4B6011D6-AB0A-B392-A5F9-3776DF1EE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24175"/>
            <a:ext cx="3455987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Einstein_patentoffice">
            <a:extLst>
              <a:ext uri="{FF2B5EF4-FFF2-40B4-BE49-F238E27FC236}">
                <a16:creationId xmlns:a16="http://schemas.microsoft.com/office/drawing/2014/main" id="{E98A9103-A189-3521-21BD-BB47BEBDA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05038"/>
            <a:ext cx="31432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8" name="Rectangle 4">
            <a:extLst>
              <a:ext uri="{FF2B5EF4-FFF2-40B4-BE49-F238E27FC236}">
                <a16:creationId xmlns:a16="http://schemas.microsoft.com/office/drawing/2014/main" id="{706B87A0-62D3-4C06-84FC-51507F31A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Výchozí předpoklady Einsteinovy teorie tepelné kapacity mřížky</a:t>
            </a:r>
          </a:p>
        </p:txBody>
      </p:sp>
      <p:sp>
        <p:nvSpPr>
          <p:cNvPr id="513029" name="Rectangle 5">
            <a:extLst>
              <a:ext uri="{FF2B5EF4-FFF2-40B4-BE49-F238E27FC236}">
                <a16:creationId xmlns:a16="http://schemas.microsoft.com/office/drawing/2014/main" id="{164B2487-0429-4D85-A75E-BC4D3260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atomy jsou k rovnovážným polohám vázány elastickými silami</a:t>
            </a:r>
          </a:p>
          <a:p>
            <a:pPr eaLnBrk="1" hangingPunct="1">
              <a:defRPr/>
            </a:pPr>
            <a:r>
              <a:rPr lang="cs-CZ" sz="2800" dirty="0"/>
              <a:t>kmity atomů jsou na sobě nezávislé a kmitají se stejnou frekvencí</a:t>
            </a:r>
          </a:p>
          <a:p>
            <a:pPr eaLnBrk="1" hangingPunct="1">
              <a:defRPr/>
            </a:pPr>
            <a:r>
              <a:rPr lang="cs-CZ" sz="2800" dirty="0"/>
              <a:t>kmity atomu lze popsat 3 nezávislými </a:t>
            </a:r>
            <a:r>
              <a:rPr lang="cs-CZ" sz="2800" dirty="0" err="1"/>
              <a:t>linearními</a:t>
            </a:r>
            <a:r>
              <a:rPr lang="cs-CZ" sz="2800" dirty="0"/>
              <a:t> harmonickými oscilátory</a:t>
            </a:r>
          </a:p>
          <a:p>
            <a:pPr eaLnBrk="1" hangingPunct="1">
              <a:defRPr/>
            </a:pPr>
            <a:r>
              <a:rPr lang="cs-CZ" sz="2800" dirty="0"/>
              <a:t>krystal </a:t>
            </a:r>
            <a:r>
              <a:rPr lang="cs-CZ" sz="2800" dirty="0">
                <a:sym typeface="Symbol" pitchFamily="18" charset="2"/>
              </a:rPr>
              <a:t> 3</a:t>
            </a:r>
            <a:r>
              <a:rPr lang="cs-CZ" sz="2800" i="1" dirty="0">
                <a:sym typeface="Symbol" pitchFamily="18" charset="2"/>
              </a:rPr>
              <a:t>N</a:t>
            </a:r>
            <a:r>
              <a:rPr lang="cs-CZ" sz="2800" dirty="0">
                <a:sym typeface="Symbol" pitchFamily="18" charset="2"/>
              </a:rPr>
              <a:t> lin. </a:t>
            </a:r>
            <a:r>
              <a:rPr lang="cs-CZ" sz="2800" dirty="0" err="1">
                <a:sym typeface="Symbol" pitchFamily="18" charset="2"/>
              </a:rPr>
              <a:t>harm</a:t>
            </a:r>
            <a:r>
              <a:rPr lang="cs-CZ" sz="2800" dirty="0">
                <a:sym typeface="Symbol" pitchFamily="18" charset="2"/>
              </a:rPr>
              <a:t>. oscilátorů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CBF3F-960B-4CC0-BAEE-AB73FD7C4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Co bylo cílem?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6F3064-8D4B-4E3B-846C-1E040EAA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Einstein postřehl, že základní chyba v odvození klasického vztahu pro tepelnou kapacitu pevných látek spočívá v hodnotě </a:t>
            </a:r>
            <a:r>
              <a:rPr lang="cs-CZ" sz="2400" i="1" dirty="0" err="1"/>
              <a:t>k</a:t>
            </a:r>
            <a:r>
              <a:rPr lang="cs-CZ" sz="2400" baseline="-25000" dirty="0" err="1"/>
              <a:t>B</a:t>
            </a:r>
            <a:r>
              <a:rPr lang="cs-CZ" sz="2400" i="1" dirty="0" err="1"/>
              <a:t>T</a:t>
            </a:r>
            <a:r>
              <a:rPr lang="cs-CZ" sz="2400" dirty="0"/>
              <a:t> pro střední energii jednoho oscilátoru (stejná chyba způsobila nesprávnost </a:t>
            </a:r>
            <a:r>
              <a:rPr lang="cs-CZ" sz="2400" dirty="0" err="1"/>
              <a:t>Rayleighova-Jeansova</a:t>
            </a:r>
            <a:r>
              <a:rPr lang="cs-CZ" sz="2400" dirty="0"/>
              <a:t> zákona pro záření AČT).</a:t>
            </a:r>
          </a:p>
          <a:p>
            <a:pPr eaLnBrk="1" hangingPunct="1">
              <a:defRPr/>
            </a:pPr>
            <a:r>
              <a:rPr lang="cs-CZ" sz="2400" dirty="0"/>
              <a:t>Lze použít Planckovy představy o kvantování energie také v případě kmitů atomů v krystalové mříži?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FFFF00"/>
                </a:solidFill>
              </a:rPr>
              <a:t>PŮVODNÍ EINSTEINŮV ZÁMĚR:</a:t>
            </a:r>
            <a:br>
              <a:rPr lang="cs-CZ" sz="2400" dirty="0">
                <a:solidFill>
                  <a:srgbClr val="FFFF00"/>
                </a:solidFill>
              </a:rPr>
            </a:br>
            <a:r>
              <a:rPr lang="cs-CZ" sz="2400" dirty="0">
                <a:solidFill>
                  <a:srgbClr val="FFFF00"/>
                </a:solidFill>
              </a:rPr>
              <a:t>Prokázat, že mechanické oscilátory je možné kvantovat stejným způsobem, jako </a:t>
            </a:r>
            <a:r>
              <a:rPr lang="cs-CZ" sz="2400" dirty="0" err="1">
                <a:solidFill>
                  <a:srgbClr val="FFFF00"/>
                </a:solidFill>
              </a:rPr>
              <a:t>Planck</a:t>
            </a:r>
            <a:r>
              <a:rPr lang="cs-CZ" sz="2400" dirty="0">
                <a:solidFill>
                  <a:srgbClr val="FFFF00"/>
                </a:solidFill>
              </a:rPr>
              <a:t> kvantoval radiační oscilátory.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A67B8E7D-96BC-415B-B188-47D52AB4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/>
              <a:t>Experimentální a teoretické teplotní závislosti </a:t>
            </a:r>
            <a:r>
              <a:rPr lang="cs-CZ" sz="3600" i="1" dirty="0"/>
              <a:t>C</a:t>
            </a:r>
            <a:r>
              <a:rPr lang="cs-CZ" sz="3600" baseline="-25000" dirty="0"/>
              <a:t>V</a:t>
            </a:r>
            <a:r>
              <a:rPr lang="cs-CZ" sz="3600" dirty="0"/>
              <a:t> </a:t>
            </a:r>
            <a:endParaRPr lang="en-US" sz="3600" dirty="0"/>
          </a:p>
        </p:txBody>
      </p:sp>
      <p:pic>
        <p:nvPicPr>
          <p:cNvPr id="13315" name="Zástupný symbol pro obsah 4">
            <a:extLst>
              <a:ext uri="{FF2B5EF4-FFF2-40B4-BE49-F238E27FC236}">
                <a16:creationId xmlns:a16="http://schemas.microsoft.com/office/drawing/2014/main" id="{506B5B54-7143-3E82-4A67-00E75D62B42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273300"/>
            <a:ext cx="4041775" cy="2590800"/>
          </a:xfrm>
        </p:spPr>
      </p:pic>
      <p:pic>
        <p:nvPicPr>
          <p:cNvPr id="13316" name="Zástupný symbol pro obsah 3" descr="Cv-Debye_1.jpg">
            <a:extLst>
              <a:ext uri="{FF2B5EF4-FFF2-40B4-BE49-F238E27FC236}">
                <a16:creationId xmlns:a16="http://schemas.microsoft.com/office/drawing/2014/main" id="{F82C5052-F4FF-BE6B-714F-5961CF333E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2279650"/>
            <a:ext cx="3676650" cy="2584450"/>
          </a:xfrm>
        </p:spPr>
      </p:pic>
      <p:sp>
        <p:nvSpPr>
          <p:cNvPr id="13317" name="TextovéPole 10">
            <a:extLst>
              <a:ext uri="{FF2B5EF4-FFF2-40B4-BE49-F238E27FC236}">
                <a16:creationId xmlns:a16="http://schemas.microsoft.com/office/drawing/2014/main" id="{149DE637-A9FA-9AB2-FFA4-B690BF7FA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888" y="1773238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diamant:</a:t>
            </a:r>
            <a:endParaRPr lang="en-US" altLang="cs-CZ" sz="2000"/>
          </a:p>
        </p:txBody>
      </p:sp>
      <p:sp>
        <p:nvSpPr>
          <p:cNvPr id="13318" name="TextovéPole 11">
            <a:extLst>
              <a:ext uri="{FF2B5EF4-FFF2-40B4-BE49-F238E27FC236}">
                <a16:creationId xmlns:a16="http://schemas.microsoft.com/office/drawing/2014/main" id="{4FEFBB5F-E313-8DC1-6CF7-5A5A882E4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773238"/>
            <a:ext cx="1368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stříbro:</a:t>
            </a:r>
            <a:endParaRPr lang="en-US" altLang="cs-CZ" sz="200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88A292D-865D-41B4-8757-6366A92A79C6}"/>
              </a:ext>
            </a:extLst>
          </p:cNvPr>
          <p:cNvSpPr txBox="1"/>
          <p:nvPr/>
        </p:nvSpPr>
        <p:spPr>
          <a:xfrm>
            <a:off x="4859338" y="4972050"/>
            <a:ext cx="3814762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1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Meyers</a:t>
            </a:r>
            <a:r>
              <a:rPr lang="cs-CZ" sz="1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H.P.: </a:t>
            </a:r>
            <a:r>
              <a:rPr lang="cs-CZ" sz="10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Introductory</a:t>
            </a:r>
            <a:r>
              <a:rPr lang="cs-CZ" sz="10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Solid </a:t>
            </a:r>
            <a:r>
              <a:rPr lang="cs-CZ" sz="10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State</a:t>
            </a:r>
            <a:r>
              <a:rPr lang="cs-CZ" sz="10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sz="1000" b="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Physics</a:t>
            </a:r>
            <a:r>
              <a:rPr lang="cs-CZ" sz="10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. </a:t>
            </a:r>
            <a:r>
              <a:rPr lang="cs-CZ" sz="1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CRC </a:t>
            </a:r>
            <a:r>
              <a:rPr lang="cs-CZ" sz="10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Press</a:t>
            </a:r>
            <a:r>
              <a:rPr lang="cs-CZ" sz="1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1997.</a:t>
            </a:r>
          </a:p>
        </p:txBody>
      </p:sp>
      <p:sp>
        <p:nvSpPr>
          <p:cNvPr id="13320" name="TextovéPole 13">
            <a:extLst>
              <a:ext uri="{FF2B5EF4-FFF2-40B4-BE49-F238E27FC236}">
                <a16:creationId xmlns:a16="http://schemas.microsoft.com/office/drawing/2014/main" id="{DA15FDB6-D800-0471-9082-2614F7555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972050"/>
            <a:ext cx="3427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 b="0"/>
              <a:t>Kittel C. </a:t>
            </a:r>
            <a:r>
              <a:rPr lang="cs-CZ" altLang="cs-CZ" sz="1000" b="0" i="1"/>
              <a:t>Introduction to Solid State Physics (eight edition).</a:t>
            </a:r>
            <a:r>
              <a:rPr lang="cs-CZ" altLang="cs-CZ" sz="1000" b="0"/>
              <a:t> </a:t>
            </a:r>
            <a:br>
              <a:rPr lang="cs-CZ" altLang="cs-CZ" sz="1000" b="0"/>
            </a:br>
            <a:r>
              <a:rPr lang="cs-CZ" altLang="cs-CZ" sz="1000" b="0"/>
              <a:t>John Willey </a:t>
            </a:r>
            <a:r>
              <a:rPr lang="cs-CZ" altLang="cs-CZ" sz="1000" b="0">
                <a:sym typeface="Symbol" panose="05050102010706020507" pitchFamily="18" charset="2"/>
              </a:rPr>
              <a:t> Sons, Inc, 2005</a:t>
            </a:r>
            <a:endParaRPr lang="en-US" altLang="cs-CZ" sz="1000" b="0"/>
          </a:p>
        </p:txBody>
      </p:sp>
      <p:cxnSp>
        <p:nvCxnSpPr>
          <p:cNvPr id="13321" name="Přímá spojnice se šipkou 15">
            <a:extLst>
              <a:ext uri="{FF2B5EF4-FFF2-40B4-BE49-F238E27FC236}">
                <a16:creationId xmlns:a16="http://schemas.microsoft.com/office/drawing/2014/main" id="{C412E2B5-8358-84E0-6688-725C0EFE133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4213" y="4864100"/>
            <a:ext cx="215900" cy="796925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2" name="TextovéPole 16">
            <a:extLst>
              <a:ext uri="{FF2B5EF4-FFF2-40B4-BE49-F238E27FC236}">
                <a16:creationId xmlns:a16="http://schemas.microsoft.com/office/drawing/2014/main" id="{F3BFC791-5DE1-D88C-7C6A-8ECDE19E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689600"/>
            <a:ext cx="3681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0">
                <a:solidFill>
                  <a:srgbClr val="FFFA3B"/>
                </a:solidFill>
              </a:rPr>
              <a:t>Podle původní Einsteinovy teorie</a:t>
            </a:r>
            <a:endParaRPr lang="en-US" altLang="cs-CZ" sz="1800" b="0">
              <a:solidFill>
                <a:srgbClr val="FFFA3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3661</TotalTime>
  <Words>744</Words>
  <Application>Microsoft Office PowerPoint</Application>
  <PresentationFormat>Předvádění na obrazovce (4:3)</PresentationFormat>
  <Paragraphs>68</Paragraphs>
  <Slides>17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Wingdings</vt:lpstr>
      <vt:lpstr>Kruhy na vodě</vt:lpstr>
      <vt:lpstr>Rovnice</vt:lpstr>
      <vt:lpstr>Fyzika kondenzovaného stavu</vt:lpstr>
      <vt:lpstr>Kmity atomu v krystalové mřížce</vt:lpstr>
      <vt:lpstr>Teplotní závislost CV pro některé prvky</vt:lpstr>
      <vt:lpstr>Teplotní závislost CV – nízké teploty</vt:lpstr>
      <vt:lpstr>Kmity krystalové mříže</vt:lpstr>
      <vt:lpstr>Einsteinova teorie měrného tepla</vt:lpstr>
      <vt:lpstr>Výchozí předpoklady Einsteinovy teorie tepelné kapacity mřížky</vt:lpstr>
      <vt:lpstr>Co bylo cílem?</vt:lpstr>
      <vt:lpstr>Experimentální a teoretické teplotní závislosti CV </vt:lpstr>
      <vt:lpstr>Co je   v Einsteinově teorii?</vt:lpstr>
      <vt:lpstr>Nedostatky Einsteinovy teorie</vt:lpstr>
      <vt:lpstr>Řešení</vt:lpstr>
      <vt:lpstr>Fonon</vt:lpstr>
      <vt:lpstr>Petrus Josephus Wilhelmus Debye </vt:lpstr>
      <vt:lpstr>Debyeova teorie tepelné kapacity mřížky (1912)</vt:lpstr>
      <vt:lpstr>Srovnání Debyeovy a Einsteinovy křivky  s naměřenými hodnotami pro stříbro</vt:lpstr>
      <vt:lpstr>Poznámky k Debeyově teorii</vt:lpstr>
    </vt:vector>
  </TitlesOfParts>
  <Company>KDF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 Drozd</dc:creator>
  <cp:lastModifiedBy>Zdeněk Drozd</cp:lastModifiedBy>
  <cp:revision>231</cp:revision>
  <dcterms:created xsi:type="dcterms:W3CDTF">2007-02-24T17:18:26Z</dcterms:created>
  <dcterms:modified xsi:type="dcterms:W3CDTF">2023-11-20T11:01:18Z</dcterms:modified>
</cp:coreProperties>
</file>