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6"/>
  </p:notesMasterIdLst>
  <p:sldIdLst>
    <p:sldId id="422" r:id="rId2"/>
    <p:sldId id="449" r:id="rId3"/>
    <p:sldId id="472" r:id="rId4"/>
    <p:sldId id="452" r:id="rId5"/>
    <p:sldId id="453" r:id="rId6"/>
    <p:sldId id="454" r:id="rId7"/>
    <p:sldId id="471" r:id="rId8"/>
    <p:sldId id="469" r:id="rId9"/>
    <p:sldId id="486" r:id="rId10"/>
    <p:sldId id="455" r:id="rId11"/>
    <p:sldId id="473" r:id="rId12"/>
    <p:sldId id="470" r:id="rId13"/>
    <p:sldId id="477" r:id="rId14"/>
    <p:sldId id="480" r:id="rId15"/>
    <p:sldId id="479" r:id="rId16"/>
    <p:sldId id="483" r:id="rId17"/>
    <p:sldId id="481" r:id="rId18"/>
    <p:sldId id="482" r:id="rId19"/>
    <p:sldId id="450" r:id="rId20"/>
    <p:sldId id="451" r:id="rId21"/>
    <p:sldId id="459" r:id="rId22"/>
    <p:sldId id="456" r:id="rId23"/>
    <p:sldId id="464" r:id="rId24"/>
    <p:sldId id="465" r:id="rId25"/>
    <p:sldId id="484" r:id="rId26"/>
    <p:sldId id="485" r:id="rId27"/>
    <p:sldId id="457" r:id="rId28"/>
    <p:sldId id="458" r:id="rId29"/>
    <p:sldId id="460" r:id="rId30"/>
    <p:sldId id="461" r:id="rId31"/>
    <p:sldId id="462" r:id="rId32"/>
    <p:sldId id="474" r:id="rId33"/>
    <p:sldId id="475" r:id="rId34"/>
    <p:sldId id="476" r:id="rId35"/>
  </p:sldIdLst>
  <p:sldSz cx="9144000" cy="6858000" type="screen4x3"/>
  <p:notesSz cx="6858000" cy="9144000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55B28"/>
    <a:srgbClr val="FF0000"/>
    <a:srgbClr val="FFFA3B"/>
    <a:srgbClr val="FFFC89"/>
    <a:srgbClr val="19E131"/>
    <a:srgbClr val="4355D9"/>
    <a:srgbClr val="2435B2"/>
    <a:srgbClr val="2232A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76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3C13C064-616E-4BF2-9E52-B04DB72A09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300790-E9A3-4C5D-AE0D-1B0BB69BE1E8}" type="slidenum">
              <a:rPr lang="cs-CZ" altLang="cs-CZ" smtClean="0"/>
              <a:pPr/>
              <a:t>1</a:t>
            </a:fld>
            <a:endParaRPr lang="cs-CZ" alt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</p:grpSp>
        </p:grpSp>
      </p:grpSp>
      <p:sp>
        <p:nvSpPr>
          <p:cNvPr id="2464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2464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413D9-09BD-4E9F-AB6C-0C16241CA1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3B7BA-ECCB-40C6-AEDE-980D617881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7B903-FC1E-4BD1-81F1-031FA11362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9346D-A796-4991-8D56-ABBD520677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F128E-945A-4A39-A167-C5620A2E9E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2E84A-739A-46D1-9559-B868966500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5DF9A-FC84-4991-A012-E2059053CF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FB48F-B779-4583-8C31-CDA80108FC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71545-8CFF-45B6-A54F-36AF18F8A1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93203-3354-4B6A-A2D1-C1B7164AF5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99D7C-86D3-4C08-A75A-1273B47751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1927-452F-443A-A9EC-34F13C12BB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6E983-2F72-4A83-988B-44442658DC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355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355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5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6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6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6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6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6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6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6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6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6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205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357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7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7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7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7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7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7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7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7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7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8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8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8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8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8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8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8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8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206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358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59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0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0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0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0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0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0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2061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360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0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0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1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1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1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61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grpSp>
            <p:nvGrpSpPr>
              <p:cNvPr id="2069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361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2361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2361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2361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</p:grpSp>
        </p:grpSp>
      </p:grpSp>
      <p:sp>
        <p:nvSpPr>
          <p:cNvPr id="2361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362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362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62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62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0130854-D859-4AA0-854E-36743D27EB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3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Fyzika kondenzovaného stavu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221088"/>
            <a:ext cx="9144000" cy="2636911"/>
          </a:xfrm>
          <a:solidFill>
            <a:schemeClr val="tx1"/>
          </a:solidFill>
        </p:spPr>
        <p:txBody>
          <a:bodyPr tIns="432000"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cs-CZ" altLang="cs-CZ" b="1" dirty="0">
                <a:solidFill>
                  <a:srgbClr val="000000"/>
                </a:solidFill>
                <a:effectLst/>
              </a:rPr>
              <a:t>5. </a:t>
            </a:r>
            <a:r>
              <a:rPr lang="cs-CZ" altLang="cs-CZ" b="1">
                <a:solidFill>
                  <a:srgbClr val="000000"/>
                </a:solidFill>
                <a:effectLst/>
              </a:rPr>
              <a:t>prezentace</a:t>
            </a:r>
            <a:endParaRPr lang="cs-CZ" altLang="cs-CZ" b="1" dirty="0">
              <a:solidFill>
                <a:srgbClr val="000000"/>
              </a:solidFill>
              <a:effectLst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cs-CZ" altLang="cs-CZ" b="1" dirty="0">
                <a:solidFill>
                  <a:srgbClr val="000000"/>
                </a:solidFill>
                <a:effectLst/>
              </a:rPr>
              <a:t>(deformace pevných látek)</a:t>
            </a:r>
          </a:p>
        </p:txBody>
      </p:sp>
      <p:pic>
        <p:nvPicPr>
          <p:cNvPr id="4100" name="Picture 4" descr="LogoM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916112"/>
            <a:ext cx="3024039" cy="281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331913" y="620713"/>
            <a:ext cx="6696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dirty="0"/>
              <a:t>Křivka zpevnění monokrystalu </a:t>
            </a:r>
            <a:r>
              <a:rPr lang="cs-CZ" sz="3600" dirty="0" err="1"/>
              <a:t>fcc</a:t>
            </a:r>
            <a:endParaRPr lang="cs-CZ" sz="3600" dirty="0"/>
          </a:p>
        </p:txBody>
      </p:sp>
      <p:pic>
        <p:nvPicPr>
          <p:cNvPr id="15363" name="Picture 3" descr="monokrystal fc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4160838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5436096" y="1772816"/>
            <a:ext cx="35283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skluz omezen </a:t>
            </a:r>
            <a:b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na skluzový</a:t>
            </a:r>
            <a:b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systém </a:t>
            </a:r>
            <a: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111110</a:t>
            </a:r>
            <a:b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</a:br>
            <a:endParaRPr lang="cs-CZ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Wingdings" pitchFamily="2" charset="2"/>
              <a:buChar char="Ø"/>
            </a:pPr>
            <a:r>
              <a:rPr lang="cs-CZ" sz="2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 </a:t>
            </a:r>
            <a:r>
              <a:rPr lang="cs-CZ" sz="2400" b="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I</a:t>
            </a:r>
            <a: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 10</a:t>
            </a:r>
            <a:r>
              <a:rPr lang="cs-CZ" sz="2400" b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-4</a:t>
            </a:r>
            <a:r>
              <a:rPr lang="cs-CZ" sz="2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G</a:t>
            </a:r>
          </a:p>
          <a:p>
            <a:pPr algn="l">
              <a:buFont typeface="Wingdings" pitchFamily="2" charset="2"/>
              <a:buChar char="Ø"/>
            </a:pPr>
            <a:r>
              <a:rPr lang="cs-CZ" sz="2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 </a:t>
            </a:r>
            <a:r>
              <a:rPr lang="cs-CZ" sz="2400" b="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II</a:t>
            </a:r>
            <a: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 310</a:t>
            </a:r>
            <a:r>
              <a:rPr lang="cs-CZ" sz="2400" b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-3</a:t>
            </a:r>
            <a:r>
              <a:rPr lang="cs-CZ" sz="2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G</a:t>
            </a:r>
          </a:p>
          <a:p>
            <a:pPr algn="l">
              <a:buFont typeface="Wingdings" pitchFamily="2" charset="2"/>
              <a:buChar char="Ø"/>
            </a:pPr>
            <a:r>
              <a:rPr lang="cs-CZ" sz="2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</a:t>
            </a:r>
            <a:r>
              <a:rPr lang="cs-CZ" sz="2400" b="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0</a:t>
            </a:r>
            <a: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– kritické skluzové</a:t>
            </a:r>
            <a:b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</a:br>
            <a: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          napětí</a:t>
            </a:r>
            <a:endParaRPr lang="cs-CZ" sz="24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 algn="l">
              <a:buFont typeface="Wingdings" pitchFamily="2" charset="2"/>
              <a:buChar char="Ø"/>
            </a:pPr>
            <a:endParaRPr lang="cs-CZ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Wingdings" pitchFamily="2" charset="2"/>
              <a:buChar char="Ø"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Tx/>
              <a:buChar char="-"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187624" y="4797152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0" i="1" dirty="0">
                <a:solidFill>
                  <a:schemeClr val="accent4">
                    <a:lumMod val="10000"/>
                  </a:schemeClr>
                </a:solidFill>
                <a:sym typeface="Symbol"/>
              </a:rPr>
              <a:t></a:t>
            </a:r>
            <a:r>
              <a:rPr lang="cs-CZ" sz="2400" b="0" baseline="-25000" dirty="0">
                <a:solidFill>
                  <a:schemeClr val="accent4">
                    <a:lumMod val="10000"/>
                  </a:schemeClr>
                </a:solidFill>
                <a:sym typeface="Symbol"/>
              </a:rPr>
              <a:t>0</a:t>
            </a:r>
            <a:endParaRPr lang="cs-CZ" sz="2400" b="0" i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" name="Pravá složená závorka 1"/>
          <p:cNvSpPr/>
          <p:nvPr/>
        </p:nvSpPr>
        <p:spPr bwMode="auto">
          <a:xfrm rot="5400000">
            <a:off x="2086327" y="5308559"/>
            <a:ext cx="297909" cy="1295060"/>
          </a:xfrm>
          <a:prstGeom prst="rightBrace">
            <a:avLst/>
          </a:prstGeom>
          <a:noFill/>
          <a:ln w="254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515201" y="6124331"/>
            <a:ext cx="144016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b="0" i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cs-CZ" b="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 0,2-0,3</a:t>
            </a:r>
            <a:endParaRPr lang="cs-CZ" b="0" i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dirty="0"/>
              <a:t>Křivka zpevnění monokrystalu </a:t>
            </a:r>
            <a:r>
              <a:rPr lang="cs-CZ" sz="3600" dirty="0" err="1"/>
              <a:t>hcp</a:t>
            </a:r>
            <a:endParaRPr lang="cs-CZ" sz="3600" dirty="0"/>
          </a:p>
        </p:txBody>
      </p:sp>
      <p:pic>
        <p:nvPicPr>
          <p:cNvPr id="15363" name="Picture 3" descr="monokrystal fcc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71600" y="1772816"/>
            <a:ext cx="4190601" cy="432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5436096" y="1772816"/>
            <a:ext cx="338437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skluz omezen </a:t>
            </a:r>
            <a:b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na bazální skluzový</a:t>
            </a:r>
            <a:b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systém </a:t>
            </a:r>
          </a:p>
          <a:p>
            <a:pPr algn="l">
              <a:buFont typeface="Wingdings" pitchFamily="2" charset="2"/>
              <a:buChar char="Ø"/>
            </a:pPr>
            <a:r>
              <a:rPr lang="cs-CZ" sz="2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</a:t>
            </a:r>
            <a:r>
              <a:rPr lang="cs-CZ" sz="2400" b="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A </a:t>
            </a:r>
            <a: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 10</a:t>
            </a:r>
            <a:r>
              <a:rPr lang="cs-CZ" sz="2400" b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-5</a:t>
            </a:r>
            <a: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-10</a:t>
            </a:r>
            <a:r>
              <a:rPr lang="cs-CZ" sz="2400" b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-4</a:t>
            </a:r>
            <a:r>
              <a:rPr lang="cs-CZ" sz="2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G</a:t>
            </a:r>
            <a: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endParaRPr lang="cs-CZ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Wingdings" pitchFamily="2" charset="2"/>
              <a:buChar char="Ø"/>
            </a:pPr>
            <a:r>
              <a:rPr lang="cs-CZ" sz="2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</a:t>
            </a:r>
            <a:r>
              <a:rPr lang="cs-CZ" sz="2400" b="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A</a:t>
            </a:r>
            <a: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 10</a:t>
            </a:r>
            <a:r>
              <a:rPr lang="cs-CZ" sz="2400" b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-4</a:t>
            </a:r>
            <a:r>
              <a:rPr lang="cs-CZ" sz="2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G</a:t>
            </a:r>
            <a: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endParaRPr lang="cs-CZ" sz="24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 algn="l">
              <a:buFont typeface="Wingdings" pitchFamily="2" charset="2"/>
              <a:buChar char="Ø"/>
            </a:pPr>
            <a:r>
              <a:rPr lang="cs-CZ" sz="2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</a:t>
            </a:r>
            <a:r>
              <a:rPr lang="cs-CZ" sz="2400" b="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0</a:t>
            </a:r>
            <a: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– kritické skluzové</a:t>
            </a:r>
            <a:b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</a:br>
            <a:r>
              <a:rPr lang="cs-CZ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          napětí</a:t>
            </a:r>
            <a:endParaRPr lang="cs-CZ" sz="24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 algn="l">
              <a:buFont typeface="Wingdings" pitchFamily="2" charset="2"/>
              <a:buChar char="Ø"/>
            </a:pPr>
            <a:endParaRPr lang="cs-CZ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Wingdings" pitchFamily="2" charset="2"/>
              <a:buChar char="Ø"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Tx/>
              <a:buChar char="-"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971600" y="6099771"/>
            <a:ext cx="273630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i="1" dirty="0">
                <a:solidFill>
                  <a:srgbClr val="003300"/>
                </a:solidFill>
              </a:rPr>
              <a:t>    a</a:t>
            </a:r>
            <a:r>
              <a:rPr lang="cs-CZ" b="0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 1-2 (100-200%)</a:t>
            </a:r>
            <a:endParaRPr lang="cs-CZ" dirty="0">
              <a:solidFill>
                <a:srgbClr val="003300"/>
              </a:solidFill>
            </a:endParaRPr>
          </a:p>
        </p:txBody>
      </p:sp>
      <p:sp>
        <p:nvSpPr>
          <p:cNvPr id="3" name="Pravá složená závorka 2"/>
          <p:cNvSpPr/>
          <p:nvPr/>
        </p:nvSpPr>
        <p:spPr bwMode="auto">
          <a:xfrm rot="5400000">
            <a:off x="2198244" y="5154685"/>
            <a:ext cx="233987" cy="1823181"/>
          </a:xfrm>
          <a:prstGeom prst="rightBrace">
            <a:avLst/>
          </a:prstGeom>
          <a:noFill/>
          <a:ln w="254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35975" cy="1139825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dirty="0"/>
              <a:t>Skluzová napětí v čistém Mg</a:t>
            </a:r>
          </a:p>
        </p:txBody>
      </p:sp>
      <p:pic>
        <p:nvPicPr>
          <p:cNvPr id="66563" name="Picture 3" descr="ob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60198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8292" name="Text Box 4"/>
          <p:cNvSpPr txBox="1">
            <a:spLocks noChangeArrowheads="1"/>
          </p:cNvSpPr>
          <p:nvPr/>
        </p:nvSpPr>
        <p:spPr bwMode="auto">
          <a:xfrm>
            <a:off x="1219200" y="5257800"/>
            <a:ext cx="685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b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Kamado</a:t>
            </a:r>
            <a:r>
              <a:rPr lang="cs-CZ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S., </a:t>
            </a:r>
            <a:r>
              <a:rPr lang="cs-CZ" b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Kojima</a:t>
            </a:r>
            <a:r>
              <a:rPr lang="cs-CZ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J.: </a:t>
            </a:r>
            <a:r>
              <a:rPr lang="cs-CZ" b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Metall</a:t>
            </a:r>
            <a:r>
              <a:rPr lang="cs-CZ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cs-CZ" b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Sci</a:t>
            </a:r>
            <a:r>
              <a:rPr lang="cs-CZ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cs-CZ" b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Technol</a:t>
            </a:r>
            <a:r>
              <a:rPr lang="cs-CZ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16 (1998) 45.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Skluzové systémy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95536" y="1988840"/>
          <a:ext cx="8229600" cy="2766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4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struktura</a:t>
                      </a:r>
                    </a:p>
                  </a:txBody>
                  <a:tcPr marT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příklady</a:t>
                      </a:r>
                    </a:p>
                  </a:txBody>
                  <a:tcPr marT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směr</a:t>
                      </a:r>
                    </a:p>
                  </a:txBody>
                  <a:tcPr marT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rovina</a:t>
                      </a:r>
                    </a:p>
                  </a:txBody>
                  <a:tcPr marT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fcc</a:t>
                      </a:r>
                      <a:endParaRPr lang="cs-CZ" sz="20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T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Cu</a:t>
                      </a:r>
                      <a:r>
                        <a:rPr lang="cs-CZ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, </a:t>
                      </a:r>
                      <a:r>
                        <a:rPr lang="cs-CZ" sz="2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Ag</a:t>
                      </a:r>
                      <a:r>
                        <a:rPr lang="cs-CZ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, Au, Ni, </a:t>
                      </a:r>
                      <a:r>
                        <a:rPr lang="cs-CZ" sz="2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Al</a:t>
                      </a:r>
                      <a:r>
                        <a:rPr lang="cs-CZ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, </a:t>
                      </a:r>
                      <a:r>
                        <a:rPr lang="cs-CZ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/>
                        </a:rPr>
                        <a:t>-</a:t>
                      </a:r>
                      <a:r>
                        <a:rPr lang="cs-CZ" sz="2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/>
                        </a:rPr>
                        <a:t>Fe</a:t>
                      </a:r>
                      <a:endParaRPr lang="cs-CZ" sz="20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T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/>
                        </a:rPr>
                        <a:t>110</a:t>
                      </a:r>
                      <a:endParaRPr lang="cs-CZ" sz="20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T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/>
                        </a:rPr>
                        <a:t>111</a:t>
                      </a:r>
                      <a:endParaRPr lang="cs-CZ" sz="20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T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120">
                <a:tc rowSpan="2"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bcc</a:t>
                      </a:r>
                      <a:endParaRPr lang="cs-CZ" sz="20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T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/>
                        </a:rPr>
                        <a:t>-</a:t>
                      </a:r>
                      <a:r>
                        <a:rPr lang="cs-CZ" sz="2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/>
                        </a:rPr>
                        <a:t>Fe</a:t>
                      </a:r>
                      <a:r>
                        <a:rPr lang="cs-CZ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/>
                        </a:rPr>
                        <a:t>, </a:t>
                      </a:r>
                      <a:r>
                        <a:rPr lang="cs-CZ" sz="2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/>
                        </a:rPr>
                        <a:t>Mo</a:t>
                      </a:r>
                      <a:endParaRPr lang="cs-CZ" sz="20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T="3600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/>
                        </a:rPr>
                        <a:t></a:t>
                      </a:r>
                      <a:r>
                        <a:rPr lang="cs-CZ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111</a:t>
                      </a:r>
                      <a:r>
                        <a:rPr lang="cs-CZ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/>
                        </a:rPr>
                        <a:t></a:t>
                      </a:r>
                      <a:endParaRPr lang="cs-CZ" sz="20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T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/>
                        </a:rPr>
                        <a:t>110</a:t>
                      </a:r>
                      <a:endParaRPr lang="cs-CZ" sz="20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T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1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W, </a:t>
                      </a:r>
                      <a:r>
                        <a:rPr lang="cs-CZ" sz="2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Nb</a:t>
                      </a:r>
                      <a:r>
                        <a:rPr lang="cs-CZ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, Ta</a:t>
                      </a:r>
                    </a:p>
                  </a:txBody>
                  <a:tcPr marT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T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/>
                        </a:rPr>
                        <a:t>112</a:t>
                      </a:r>
                      <a:endParaRPr lang="cs-CZ" sz="20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T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840">
                <a:tc rowSpan="3"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hcp</a:t>
                      </a:r>
                      <a:endParaRPr lang="cs-CZ" sz="20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T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Cd, </a:t>
                      </a:r>
                      <a:r>
                        <a:rPr lang="cs-CZ" sz="2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Zn</a:t>
                      </a:r>
                      <a:r>
                        <a:rPr lang="cs-CZ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, Mg</a:t>
                      </a:r>
                    </a:p>
                  </a:txBody>
                  <a:tcPr marT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/>
                        </a:rPr>
                        <a:t></a:t>
                      </a:r>
                      <a:r>
                        <a:rPr lang="cs-CZ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2110</a:t>
                      </a:r>
                      <a:r>
                        <a:rPr lang="cs-CZ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/>
                        </a:rPr>
                        <a:t></a:t>
                      </a:r>
                      <a:endParaRPr lang="cs-CZ" sz="20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T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(0001)</a:t>
                      </a:r>
                    </a:p>
                  </a:txBody>
                  <a:tcPr marT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6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Be</a:t>
                      </a:r>
                      <a:endParaRPr lang="cs-CZ" sz="20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T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/>
                        </a:rPr>
                        <a:t></a:t>
                      </a:r>
                      <a:r>
                        <a:rPr lang="cs-CZ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2110</a:t>
                      </a:r>
                      <a:r>
                        <a:rPr lang="cs-CZ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/>
                        </a:rPr>
                        <a:t></a:t>
                      </a:r>
                      <a:endParaRPr lang="cs-CZ" sz="20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T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/>
                        </a:rPr>
                        <a:t>1010</a:t>
                      </a:r>
                      <a:endParaRPr lang="cs-CZ" sz="20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T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88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Ti, </a:t>
                      </a:r>
                      <a:r>
                        <a:rPr lang="cs-CZ" sz="2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Zr</a:t>
                      </a:r>
                      <a:endParaRPr lang="cs-CZ" sz="20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T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/>
                        </a:rPr>
                        <a:t></a:t>
                      </a:r>
                      <a:r>
                        <a:rPr lang="cs-CZ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2110</a:t>
                      </a:r>
                      <a:r>
                        <a:rPr lang="cs-CZ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/>
                        </a:rPr>
                        <a:t></a:t>
                      </a:r>
                      <a:endParaRPr lang="cs-CZ" sz="20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T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sym typeface="Symbol"/>
                        </a:rPr>
                        <a:t>1010</a:t>
                      </a:r>
                      <a:endParaRPr lang="cs-CZ" sz="20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 marT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228184" y="342900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>
                <a:solidFill>
                  <a:schemeClr val="accent4">
                    <a:lumMod val="10000"/>
                  </a:schemeClr>
                </a:solidFill>
              </a:rPr>
              <a:t>-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516216" y="3429000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>
                <a:solidFill>
                  <a:schemeClr val="accent4">
                    <a:lumMod val="10000"/>
                  </a:schemeClr>
                </a:solidFill>
              </a:rPr>
              <a:t>-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884368" y="3820978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>
                <a:solidFill>
                  <a:schemeClr val="accent4">
                    <a:lumMod val="10000"/>
                  </a:schemeClr>
                </a:solidFill>
              </a:rPr>
              <a:t>-</a:t>
            </a:r>
            <a:r>
              <a:rPr lang="cs-CZ" dirty="0"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516216" y="3820978"/>
            <a:ext cx="21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>
                <a:solidFill>
                  <a:schemeClr val="accent4">
                    <a:lumMod val="10000"/>
                  </a:schemeClr>
                </a:solidFill>
              </a:rPr>
              <a:t>-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372200" y="3820978"/>
            <a:ext cx="21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>
                <a:solidFill>
                  <a:schemeClr val="accent4">
                    <a:lumMod val="10000"/>
                  </a:schemeClr>
                </a:solidFill>
              </a:rPr>
              <a:t>-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156176" y="422108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>
                <a:solidFill>
                  <a:schemeClr val="accent4">
                    <a:lumMod val="10000"/>
                  </a:schemeClr>
                </a:solidFill>
              </a:rPr>
              <a:t>-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012160" y="422108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>
                <a:solidFill>
                  <a:schemeClr val="accent4">
                    <a:lumMod val="10000"/>
                  </a:schemeClr>
                </a:solidFill>
              </a:rPr>
              <a:t>-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884368" y="4221088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>
                <a:solidFill>
                  <a:schemeClr val="accent4">
                    <a:lumMod val="10000"/>
                  </a:schemeClr>
                </a:solidFill>
              </a:rPr>
              <a:t>-</a:t>
            </a:r>
            <a:r>
              <a:rPr lang="cs-CZ" dirty="0"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FA4EC3-F6E6-4CA8-9C52-4DEC9025A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Skluzové systémy ve struktuře </a:t>
            </a:r>
            <a:r>
              <a:rPr lang="cs-CZ" sz="3600" dirty="0" err="1"/>
              <a:t>fcc</a:t>
            </a:r>
            <a:endParaRPr lang="en-US" sz="3600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45053BDF-CD42-4AA0-AFF9-4C389095DB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0"/>
            <a:ext cx="3366560" cy="4525963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30F94DD-9B42-4C87-AF80-0440C0661D5E}"/>
              </a:ext>
            </a:extLst>
          </p:cNvPr>
          <p:cNvSpPr txBox="1"/>
          <p:nvPr/>
        </p:nvSpPr>
        <p:spPr>
          <a:xfrm>
            <a:off x="5724128" y="2112821"/>
            <a:ext cx="15121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</a:t>
            </a: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111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</a:t>
            </a: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</a:t>
            </a:r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110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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19A9D12-2AEA-4756-BA49-A5C412CE54AA}"/>
              </a:ext>
            </a:extLst>
          </p:cNvPr>
          <p:cNvCxnSpPr/>
          <p:nvPr/>
        </p:nvCxnSpPr>
        <p:spPr bwMode="auto">
          <a:xfrm flipV="1">
            <a:off x="6156176" y="2636912"/>
            <a:ext cx="0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4CEC2D56-E187-49A6-B603-7B3862DE3195}"/>
              </a:ext>
            </a:extLst>
          </p:cNvPr>
          <p:cNvCxnSpPr/>
          <p:nvPr/>
        </p:nvCxnSpPr>
        <p:spPr bwMode="auto">
          <a:xfrm flipV="1">
            <a:off x="6804248" y="2636912"/>
            <a:ext cx="0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46B0888-CE51-4FE9-A1E2-63A585F4731D}"/>
              </a:ext>
            </a:extLst>
          </p:cNvPr>
          <p:cNvSpPr txBox="1"/>
          <p:nvPr/>
        </p:nvSpPr>
        <p:spPr>
          <a:xfrm>
            <a:off x="5940152" y="3132965"/>
            <a:ext cx="43204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dirty="0">
                <a:solidFill>
                  <a:srgbClr val="FFFF00"/>
                </a:solidFill>
              </a:rPr>
              <a:t>4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1387D54-4213-4F5A-AE36-B2BD0C7F3C92}"/>
              </a:ext>
            </a:extLst>
          </p:cNvPr>
          <p:cNvSpPr txBox="1"/>
          <p:nvPr/>
        </p:nvSpPr>
        <p:spPr>
          <a:xfrm>
            <a:off x="6588224" y="3132965"/>
            <a:ext cx="43204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dirty="0">
                <a:solidFill>
                  <a:srgbClr val="FFFF00"/>
                </a:solidFill>
              </a:rPr>
              <a:t>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0D3560C-8395-44F5-9127-0DCC280AF700}"/>
              </a:ext>
            </a:extLst>
          </p:cNvPr>
          <p:cNvSpPr txBox="1"/>
          <p:nvPr/>
        </p:nvSpPr>
        <p:spPr>
          <a:xfrm>
            <a:off x="6283987" y="3132965"/>
            <a:ext cx="43204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dirty="0">
                <a:solidFill>
                  <a:srgbClr val="FFFF00"/>
                </a:solidFill>
              </a:rPr>
              <a:t>x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794E8B8-B2CB-4FF7-A148-06B3BD9FDC0C}"/>
              </a:ext>
            </a:extLst>
          </p:cNvPr>
          <p:cNvSpPr txBox="1"/>
          <p:nvPr/>
        </p:nvSpPr>
        <p:spPr>
          <a:xfrm>
            <a:off x="6894072" y="3132965"/>
            <a:ext cx="7022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dirty="0">
                <a:solidFill>
                  <a:srgbClr val="FFFF00"/>
                </a:solidFill>
              </a:rPr>
              <a:t>= 12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A68C28F-C9A8-41FA-A08B-672D455E62E5}"/>
              </a:ext>
            </a:extLst>
          </p:cNvPr>
          <p:cNvSpPr txBox="1"/>
          <p:nvPr/>
        </p:nvSpPr>
        <p:spPr>
          <a:xfrm>
            <a:off x="5378479" y="4187570"/>
            <a:ext cx="33123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skluzových systémů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7973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AD36B2C-D6F3-4026-887A-EB041BFDE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Skluzové systémy ve struktuře </a:t>
            </a:r>
            <a:r>
              <a:rPr lang="cs-CZ" sz="3600" dirty="0" err="1"/>
              <a:t>hcp</a:t>
            </a:r>
            <a:endParaRPr lang="en-US" sz="3600" dirty="0"/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0CDCA211-8FBB-4C0B-90EC-D222C158D4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6105"/>
            <a:ext cx="4038600" cy="3934153"/>
          </a:xfrm>
        </p:spPr>
      </p:pic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570DD6EB-906B-4C4D-A5A2-46DDDDE69D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2205830"/>
            <a:ext cx="3961024" cy="3388229"/>
          </a:xfrm>
        </p:spPr>
      </p:pic>
    </p:spTree>
    <p:extLst>
      <p:ext uri="{BB962C8B-B14F-4D97-AF65-F5344CB8AC3E}">
        <p14:creationId xmlns:p14="http://schemas.microsoft.com/office/powerpoint/2010/main" val="709495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454107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 deformation of Mg </a:t>
            </a:r>
            <a:r>
              <a:rPr lang="cs-CZ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</a:t>
            </a:r>
            <a:r>
              <a:rPr lang="cs-CZ" sz="28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crystals</a:t>
            </a:r>
            <a:endParaRPr lang="en-US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5" descr="SlipSystem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216" y="1392990"/>
            <a:ext cx="6048375" cy="214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57532" y="1611312"/>
            <a:ext cx="250095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7800" indent="-177800" defTabSz="5334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5334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5334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5334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533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533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533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533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altLang="cs-CZ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The Von Mises rule of </a:t>
            </a:r>
            <a:br>
              <a:rPr lang="cs-CZ" altLang="cs-CZ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en-US" altLang="cs-CZ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5 independent slip systems for plastic deformation is not </a:t>
            </a:r>
            <a:br>
              <a:rPr lang="cs-CZ" altLang="cs-CZ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en-US" altLang="cs-CZ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fulfilled</a:t>
            </a:r>
            <a:r>
              <a:rPr lang="cs-CZ" altLang="cs-CZ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.</a:t>
            </a:r>
            <a:endParaRPr lang="cs-CZ" altLang="cs-CZ" sz="1800" b="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5" name="Picture 6" descr="Fig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33056"/>
            <a:ext cx="4249936" cy="216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74935" y="3666021"/>
            <a:ext cx="400903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7800" indent="-177800" defTabSz="5334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5334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5334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5334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533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533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533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533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altLang="cs-CZ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Activation of </a:t>
            </a:r>
            <a:r>
              <a:rPr lang="cs-CZ" altLang="cs-CZ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cs-CZ" altLang="cs-CZ" sz="18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prismatic</a:t>
            </a:r>
            <a:r>
              <a:rPr lang="cs-CZ" altLang="cs-CZ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and</a:t>
            </a:r>
            <a:r>
              <a:rPr lang="en-US" altLang="cs-CZ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pyramidal system</a:t>
            </a:r>
            <a:r>
              <a:rPr lang="cs-CZ" altLang="cs-CZ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</a:t>
            </a:r>
            <a:r>
              <a:rPr lang="en-US" altLang="cs-CZ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or twinning is necessary for plastic deformation</a:t>
            </a:r>
            <a:r>
              <a:rPr lang="cs-CZ" altLang="cs-CZ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.</a:t>
            </a:r>
            <a:endParaRPr lang="en-US" altLang="cs-CZ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C8B7AE8E-E680-4651-812A-310DE4FB97BD}"/>
                  </a:ext>
                </a:extLst>
              </p:cNvPr>
              <p:cNvSpPr txBox="1"/>
              <p:nvPr/>
            </p:nvSpPr>
            <p:spPr>
              <a:xfrm>
                <a:off x="299204" y="5858688"/>
                <a:ext cx="2976652" cy="739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twinning modes: </a:t>
                </a:r>
                <a:br>
                  <a:rPr lang="en-US" sz="1400" b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400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10</m:t>
                        </m:r>
                        <m:acc>
                          <m:accPr>
                            <m:chr m:val="̅"/>
                            <m:ctrlPr>
                              <a:rPr lang="en-US" sz="1400" b="0" i="1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acc>
                        <m:r>
                          <a:rPr lang="en-US" sz="1400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1400" b="0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en-US" sz="1400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1400" b="0" i="1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acc>
                        <m:r>
                          <a:rPr lang="en-US" sz="1400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011</m:t>
                        </m:r>
                      </m:e>
                    </m:d>
                  </m:oMath>
                </a14:m>
                <a:r>
                  <a:rPr lang="en-US" sz="1400" b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extension twins</a:t>
                </a:r>
                <a:br>
                  <a:rPr lang="en-US" sz="1400" b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400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10</m:t>
                        </m:r>
                        <m:acc>
                          <m:accPr>
                            <m:chr m:val="̅"/>
                            <m:ctrlPr>
                              <a:rPr lang="en-US" sz="1400" b="0" i="1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acc>
                        <m:r>
                          <a:rPr lang="en-US" sz="1400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1400" b="0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en-US" sz="1400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10</m:t>
                        </m:r>
                        <m:acc>
                          <m:accPr>
                            <m:chr m:val="̅"/>
                            <m:ctrlPr>
                              <a:rPr lang="en-US" sz="1400" b="0" i="1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acc>
                        <m:r>
                          <a:rPr lang="en-US" sz="1400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1400" b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contraction twins</a:t>
                </a: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C8B7AE8E-E680-4651-812A-310DE4FB9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04" y="5858688"/>
                <a:ext cx="2976652" cy="739561"/>
              </a:xfrm>
              <a:prstGeom prst="rect">
                <a:avLst/>
              </a:prstGeom>
              <a:blipFill>
                <a:blip r:embed="rId4"/>
                <a:stretch>
                  <a:fillRect l="-820" t="-1653"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6BA1A892-90E6-4585-B4B1-1ADFC7957962}"/>
                  </a:ext>
                </a:extLst>
              </p:cNvPr>
              <p:cNvSpPr txBox="1"/>
              <p:nvPr/>
            </p:nvSpPr>
            <p:spPr>
              <a:xfrm>
                <a:off x="274935" y="4667495"/>
                <a:ext cx="3610272" cy="1205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single crystals:</a:t>
                </a:r>
                <a:br>
                  <a:rPr lang="en-US" sz="1400" b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1400" b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movement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400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11</m:t>
                        </m:r>
                        <m:acc>
                          <m:accPr>
                            <m:chr m:val="̅"/>
                            <m:ctrlPr>
                              <a:rPr lang="en-US" sz="1400" b="0" i="1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acc>
                        <m:r>
                          <a:rPr lang="en-US" sz="1400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1400" b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dislocations:</a:t>
                </a:r>
                <a:br>
                  <a:rPr lang="en-US" sz="1400" b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1400" b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(0001) and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400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10</m:t>
                        </m:r>
                        <m:acc>
                          <m:accPr>
                            <m:chr m:val="̅"/>
                            <m:ctrlPr>
                              <a:rPr lang="en-US" sz="1400" b="0" i="1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acc>
                        <m:r>
                          <a:rPr lang="en-US" sz="1400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1400" b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planes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400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11</m:t>
                        </m:r>
                        <m:acc>
                          <m:accPr>
                            <m:chr m:val="̅"/>
                            <m:ctrlPr>
                              <a:rPr lang="en-US" sz="1400" b="0" i="1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acc>
                        <m:r>
                          <a:rPr lang="en-US" sz="1400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1400" b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dislocations are also necessary </a:t>
                </a:r>
                <a:br>
                  <a:rPr lang="en-US" sz="1400" b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1400" b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(RT: CRSS in non-basal planes is too high)</a:t>
                </a: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6BA1A892-90E6-4585-B4B1-1ADFC7957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35" y="4667495"/>
                <a:ext cx="3610272" cy="1205779"/>
              </a:xfrm>
              <a:prstGeom prst="rect">
                <a:avLst/>
              </a:prstGeom>
              <a:blipFill>
                <a:blip r:embed="rId5"/>
                <a:stretch>
                  <a:fillRect l="-676" t="-1523" r="-338" b="-4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ravá složená závorka 9">
            <a:extLst>
              <a:ext uri="{FF2B5EF4-FFF2-40B4-BE49-F238E27FC236}">
                <a16:creationId xmlns:a16="http://schemas.microsoft.com/office/drawing/2014/main" id="{086A9EBC-2DCC-499A-A19C-1335B091AF73}"/>
              </a:ext>
            </a:extLst>
          </p:cNvPr>
          <p:cNvSpPr/>
          <p:nvPr/>
        </p:nvSpPr>
        <p:spPr bwMode="auto">
          <a:xfrm>
            <a:off x="3002188" y="6174312"/>
            <a:ext cx="127373" cy="354770"/>
          </a:xfrm>
          <a:prstGeom prst="rightBrac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3A96B97-B0DA-429E-9709-48084E5A9F50}"/>
              </a:ext>
            </a:extLst>
          </p:cNvPr>
          <p:cNvSpPr txBox="1"/>
          <p:nvPr/>
        </p:nvSpPr>
        <p:spPr>
          <a:xfrm>
            <a:off x="3065875" y="6181380"/>
            <a:ext cx="5843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 twinning accommodates deformation at lower temperatures</a:t>
            </a:r>
          </a:p>
        </p:txBody>
      </p:sp>
    </p:spTree>
    <p:extLst>
      <p:ext uri="{BB962C8B-B14F-4D97-AF65-F5344CB8AC3E}">
        <p14:creationId xmlns:p14="http://schemas.microsoft.com/office/powerpoint/2010/main" val="3118510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B1B9AE-454B-4072-9CA7-9BE0F0AFD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Skluzové systémy ve struktuře </a:t>
            </a:r>
            <a:r>
              <a:rPr lang="cs-CZ" sz="3600" dirty="0" err="1"/>
              <a:t>bcc</a:t>
            </a:r>
            <a:endParaRPr lang="en-US" sz="3600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DDF415C-BF70-4F7B-959B-90A40536A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60848"/>
            <a:ext cx="5994400" cy="2311400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F11D33B-57EB-44E2-AF92-A3FD62FD6075}"/>
              </a:ext>
            </a:extLst>
          </p:cNvPr>
          <p:cNvSpPr txBox="1"/>
          <p:nvPr/>
        </p:nvSpPr>
        <p:spPr>
          <a:xfrm>
            <a:off x="2699792" y="4815403"/>
            <a:ext cx="352839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b="0" dirty="0">
                <a:solidFill>
                  <a:srgbClr val="FFFC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 skluzových systémů</a:t>
            </a:r>
            <a:endParaRPr lang="en-US" b="0" dirty="0">
              <a:solidFill>
                <a:srgbClr val="FFFC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BA89FFD-3AB5-45AC-AEDA-58143834F23A}"/>
              </a:ext>
            </a:extLst>
          </p:cNvPr>
          <p:cNvSpPr txBox="1"/>
          <p:nvPr/>
        </p:nvSpPr>
        <p:spPr>
          <a:xfrm>
            <a:off x="1403648" y="5458613"/>
            <a:ext cx="626469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b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Nejedná se o strukturu s nejtěsnějším uspořádáním.</a:t>
            </a:r>
            <a:endParaRPr lang="en-US" b="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5290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Šipka: doprava se zářezem 2">
            <a:extLst>
              <a:ext uri="{FF2B5EF4-FFF2-40B4-BE49-F238E27FC236}">
                <a16:creationId xmlns:a16="http://schemas.microsoft.com/office/drawing/2014/main" id="{82F5D1D6-A6B5-40DF-8B48-962B7550A651}"/>
              </a:ext>
            </a:extLst>
          </p:cNvPr>
          <p:cNvSpPr/>
          <p:nvPr/>
        </p:nvSpPr>
        <p:spPr bwMode="auto">
          <a:xfrm>
            <a:off x="1619672" y="2132856"/>
            <a:ext cx="6552728" cy="2592288"/>
          </a:xfrm>
          <a:prstGeom prst="notchedRightArrow">
            <a:avLst/>
          </a:prstGeom>
          <a:solidFill>
            <a:srgbClr val="FFFC8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3200" dirty="0">
                <a:solidFill>
                  <a:srgbClr val="002060"/>
                </a:solidFill>
              </a:rPr>
              <a:t>Deformace polykrystalických látek</a:t>
            </a:r>
            <a:endParaRPr kumimoji="0" lang="en-US" sz="32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35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4211638" y="1700213"/>
          <a:ext cx="1296987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444240" imgH="393480" progId="Equation.3">
                  <p:embed/>
                </p:oleObj>
              </mc:Choice>
              <mc:Fallback>
                <p:oleObj name="Rovnice" r:id="rId2" imgW="44424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1700213"/>
                        <a:ext cx="1296987" cy="1149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2555875" y="1989138"/>
            <a:ext cx="16557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/>
              <a:t>Napětí :</a:t>
            </a:r>
          </a:p>
        </p:txBody>
      </p:sp>
      <p:sp>
        <p:nvSpPr>
          <p:cNvPr id="1028" name="AutoShape 10"/>
          <p:cNvSpPr>
            <a:spLocks noChangeArrowheads="1"/>
          </p:cNvSpPr>
          <p:nvPr/>
        </p:nvSpPr>
        <p:spPr bwMode="auto">
          <a:xfrm>
            <a:off x="1908175" y="2997200"/>
            <a:ext cx="4968875" cy="2160588"/>
          </a:xfrm>
          <a:prstGeom prst="foldedCorner">
            <a:avLst>
              <a:gd name="adj" fmla="val 12500"/>
            </a:avLst>
          </a:prstGeom>
          <a:solidFill>
            <a:schemeClr val="tx1"/>
          </a:solidFill>
          <a:ln w="9525">
            <a:solidFill>
              <a:srgbClr val="02030A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cs-CZ" sz="2800" i="1">
                <a:solidFill>
                  <a:srgbClr val="2232A6"/>
                </a:solidFill>
              </a:rPr>
              <a:t>F </a:t>
            </a:r>
            <a:r>
              <a:rPr lang="cs-CZ" sz="2800">
                <a:solidFill>
                  <a:srgbClr val="2232A6"/>
                </a:solidFill>
              </a:rPr>
              <a:t>– deformační síla</a:t>
            </a:r>
            <a:br>
              <a:rPr lang="cs-CZ" sz="2800">
                <a:solidFill>
                  <a:srgbClr val="2232A6"/>
                </a:solidFill>
              </a:rPr>
            </a:br>
            <a:r>
              <a:rPr lang="cs-CZ" sz="2800">
                <a:solidFill>
                  <a:srgbClr val="2232A6"/>
                </a:solidFill>
              </a:rPr>
              <a:t>      </a:t>
            </a:r>
            <a:r>
              <a:rPr lang="cs-CZ" sz="2400">
                <a:solidFill>
                  <a:srgbClr val="2232A6"/>
                </a:solidFill>
              </a:rPr>
              <a:t>(kolmá ke směru namáhání)</a:t>
            </a:r>
            <a:br>
              <a:rPr lang="cs-CZ" sz="2400" b="0">
                <a:solidFill>
                  <a:srgbClr val="2232A6"/>
                </a:solidFill>
              </a:rPr>
            </a:br>
            <a:endParaRPr lang="cs-CZ" sz="2400" b="0">
              <a:solidFill>
                <a:srgbClr val="2232A6"/>
              </a:solidFill>
            </a:endParaRPr>
          </a:p>
          <a:p>
            <a:r>
              <a:rPr lang="cs-CZ" sz="2800" i="1">
                <a:solidFill>
                  <a:srgbClr val="2232A6"/>
                </a:solidFill>
              </a:rPr>
              <a:t>S</a:t>
            </a:r>
            <a:r>
              <a:rPr lang="cs-CZ" sz="2400" b="0">
                <a:solidFill>
                  <a:srgbClr val="2232A6"/>
                </a:solidFill>
              </a:rPr>
              <a:t> </a:t>
            </a:r>
            <a:r>
              <a:rPr lang="cs-CZ" sz="2800">
                <a:solidFill>
                  <a:srgbClr val="2232A6"/>
                </a:solidFill>
              </a:rPr>
              <a:t>– plocha průřezu vzorku</a:t>
            </a:r>
            <a:endParaRPr lang="cs-CZ" sz="2800" i="1">
              <a:solidFill>
                <a:srgbClr val="2232A6"/>
              </a:solidFill>
            </a:endParaRPr>
          </a:p>
        </p:txBody>
      </p:sp>
      <p:sp>
        <p:nvSpPr>
          <p:cNvPr id="1029" name="Line 12"/>
          <p:cNvSpPr>
            <a:spLocks noChangeShapeType="1"/>
          </p:cNvSpPr>
          <p:nvPr/>
        </p:nvSpPr>
        <p:spPr bwMode="auto">
          <a:xfrm flipV="1">
            <a:off x="1476375" y="4724400"/>
            <a:ext cx="576263" cy="792163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030" name="Text Box 13"/>
          <p:cNvSpPr txBox="1">
            <a:spLocks noChangeArrowheads="1"/>
          </p:cNvSpPr>
          <p:nvPr/>
        </p:nvSpPr>
        <p:spPr bwMode="auto">
          <a:xfrm>
            <a:off x="755650" y="5516563"/>
            <a:ext cx="82088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2400" dirty="0">
                <a:solidFill>
                  <a:srgbClr val="FFFF00"/>
                </a:solidFill>
              </a:rPr>
              <a:t>počáteční plocha – </a:t>
            </a:r>
            <a:r>
              <a:rPr lang="cs-CZ" sz="2400" i="1" dirty="0">
                <a:solidFill>
                  <a:srgbClr val="FFFF00"/>
                </a:solidFill>
              </a:rPr>
              <a:t>smluvní (též inženýrské) napětí</a:t>
            </a:r>
          </a:p>
          <a:p>
            <a:pPr algn="l">
              <a:spcBef>
                <a:spcPct val="50000"/>
              </a:spcBef>
            </a:pPr>
            <a:r>
              <a:rPr lang="cs-CZ" sz="2400" dirty="0">
                <a:solidFill>
                  <a:srgbClr val="FFFF00"/>
                </a:solidFill>
              </a:rPr>
              <a:t> aktuální plocha – </a:t>
            </a:r>
            <a:r>
              <a:rPr lang="cs-CZ" sz="2400" i="1" dirty="0">
                <a:solidFill>
                  <a:srgbClr val="FFFF00"/>
                </a:solidFill>
              </a:rPr>
              <a:t>skutečné napětí</a:t>
            </a:r>
          </a:p>
        </p:txBody>
      </p:sp>
      <p:sp>
        <p:nvSpPr>
          <p:cNvPr id="1031" name="Text Box 14"/>
          <p:cNvSpPr txBox="1">
            <a:spLocks noChangeArrowheads="1"/>
          </p:cNvSpPr>
          <p:nvPr/>
        </p:nvSpPr>
        <p:spPr bwMode="auto">
          <a:xfrm>
            <a:off x="5867400" y="1989138"/>
            <a:ext cx="22336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</a:rPr>
              <a:t>[</a:t>
            </a:r>
            <a:r>
              <a:rPr lang="en-US" sz="3200" i="1">
                <a:solidFill>
                  <a:srgbClr val="FFFF00"/>
                </a:solidFill>
                <a:sym typeface="Symbol" pitchFamily="18" charset="2"/>
              </a:rPr>
              <a:t></a:t>
            </a:r>
            <a:r>
              <a:rPr lang="en-US" sz="3200">
                <a:solidFill>
                  <a:srgbClr val="FFFF00"/>
                </a:solidFill>
                <a:sym typeface="Symbol" pitchFamily="18" charset="2"/>
              </a:rPr>
              <a:t> ] </a:t>
            </a:r>
            <a:r>
              <a:rPr lang="cs-CZ" sz="3200">
                <a:solidFill>
                  <a:srgbClr val="FFFF00"/>
                </a:solidFill>
                <a:sym typeface="Symbol" pitchFamily="18" charset="2"/>
              </a:rPr>
              <a:t>= MPa</a:t>
            </a:r>
            <a:endParaRPr lang="en-US" sz="3200" i="1">
              <a:solidFill>
                <a:srgbClr val="FFFF00"/>
              </a:solidFill>
              <a:sym typeface="Symbol" pitchFamily="18" charset="2"/>
            </a:endParaRP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Deformační napětí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3"/>
          <p:cNvSpPr>
            <a:spLocks noChangeArrowheads="1"/>
          </p:cNvSpPr>
          <p:nvPr/>
        </p:nvSpPr>
        <p:spPr bwMode="auto">
          <a:xfrm>
            <a:off x="611188" y="1557338"/>
            <a:ext cx="8137525" cy="4176712"/>
          </a:xfrm>
          <a:prstGeom prst="foldedCorner">
            <a:avLst>
              <a:gd name="adj" fmla="val 12500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cs-CZ"/>
          </a:p>
          <a:p>
            <a:pPr algn="l" eaLnBrk="0" hangingPunct="0"/>
            <a:r>
              <a:rPr lang="cs-CZ">
                <a:solidFill>
                  <a:srgbClr val="02030A"/>
                </a:solidFill>
              </a:rPr>
              <a:t>Elastická deformace </a:t>
            </a:r>
            <a:br>
              <a:rPr lang="cs-CZ">
                <a:solidFill>
                  <a:srgbClr val="02030A"/>
                </a:solidFill>
              </a:rPr>
            </a:br>
            <a:r>
              <a:rPr lang="cs-CZ" b="0">
                <a:solidFill>
                  <a:srgbClr val="02030A"/>
                </a:solidFill>
              </a:rPr>
              <a:t>– vratná deformace, kdy po zániku deformačního napětí nabývá </a:t>
            </a:r>
            <a:br>
              <a:rPr lang="cs-CZ" b="0">
                <a:solidFill>
                  <a:srgbClr val="02030A"/>
                </a:solidFill>
              </a:rPr>
            </a:br>
            <a:r>
              <a:rPr lang="cs-CZ" b="0">
                <a:solidFill>
                  <a:srgbClr val="02030A"/>
                </a:solidFill>
              </a:rPr>
              <a:t>   deformovaný vzorek materiálu původních rozměrů</a:t>
            </a:r>
          </a:p>
          <a:p>
            <a:pPr algn="l" eaLnBrk="0" hangingPunct="0"/>
            <a:endParaRPr lang="cs-CZ" b="0">
              <a:solidFill>
                <a:srgbClr val="02030A"/>
              </a:solidFill>
            </a:endParaRPr>
          </a:p>
          <a:p>
            <a:pPr algn="l" eaLnBrk="0" hangingPunct="0"/>
            <a:r>
              <a:rPr lang="cs-CZ" i="1">
                <a:solidFill>
                  <a:srgbClr val="02030A"/>
                </a:solidFill>
              </a:rPr>
              <a:t>Anelastická deformace</a:t>
            </a:r>
            <a:endParaRPr lang="cs-CZ" b="0">
              <a:solidFill>
                <a:srgbClr val="02030A"/>
              </a:solidFill>
            </a:endParaRPr>
          </a:p>
          <a:p>
            <a:pPr algn="l" eaLnBrk="0" hangingPunct="0"/>
            <a:r>
              <a:rPr lang="cs-CZ" b="0">
                <a:solidFill>
                  <a:srgbClr val="02030A"/>
                </a:solidFill>
              </a:rPr>
              <a:t>- časově závislá složka elastické deformace</a:t>
            </a:r>
            <a:br>
              <a:rPr lang="cs-CZ" b="0">
                <a:solidFill>
                  <a:srgbClr val="02030A"/>
                </a:solidFill>
              </a:rPr>
            </a:br>
            <a:br>
              <a:rPr lang="cs-CZ" b="0">
                <a:solidFill>
                  <a:srgbClr val="02030A"/>
                </a:solidFill>
              </a:rPr>
            </a:br>
            <a:r>
              <a:rPr lang="cs-CZ">
                <a:solidFill>
                  <a:srgbClr val="02030A"/>
                </a:solidFill>
              </a:rPr>
              <a:t>Plastická Deformace</a:t>
            </a:r>
            <a:br>
              <a:rPr lang="cs-CZ">
                <a:solidFill>
                  <a:srgbClr val="02030A"/>
                </a:solidFill>
              </a:rPr>
            </a:br>
            <a:r>
              <a:rPr lang="cs-CZ" b="0">
                <a:solidFill>
                  <a:srgbClr val="02030A"/>
                </a:solidFill>
              </a:rPr>
              <a:t>- způsobuje nevratné změny rozměrů deformovaného vzorku materiálu</a:t>
            </a:r>
            <a:br>
              <a:rPr lang="cs-CZ" b="0">
                <a:solidFill>
                  <a:srgbClr val="02030A"/>
                </a:solidFill>
              </a:rPr>
            </a:br>
            <a:br>
              <a:rPr lang="cs-CZ" b="0">
                <a:solidFill>
                  <a:srgbClr val="02030A"/>
                </a:solidFill>
              </a:rPr>
            </a:br>
            <a:r>
              <a:rPr lang="cs-CZ" i="1">
                <a:solidFill>
                  <a:srgbClr val="02030A"/>
                </a:solidFill>
              </a:rPr>
              <a:t>Creep</a:t>
            </a:r>
            <a:br>
              <a:rPr lang="cs-CZ">
                <a:solidFill>
                  <a:srgbClr val="02030A"/>
                </a:solidFill>
              </a:rPr>
            </a:br>
            <a:r>
              <a:rPr lang="cs-CZ" b="0">
                <a:solidFill>
                  <a:srgbClr val="02030A"/>
                </a:solidFill>
              </a:rPr>
              <a:t>- časově závislá složka plastické deformace</a:t>
            </a:r>
            <a:endParaRPr lang="cs-CZ">
              <a:solidFill>
                <a:srgbClr val="02030A"/>
              </a:solidFill>
            </a:endParaRPr>
          </a:p>
        </p:txBody>
      </p:sp>
      <p:sp>
        <p:nvSpPr>
          <p:cNvPr id="248836" name="Text Box 4"/>
          <p:cNvSpPr txBox="1">
            <a:spLocks noChangeArrowheads="1"/>
          </p:cNvSpPr>
          <p:nvPr/>
        </p:nvSpPr>
        <p:spPr bwMode="auto">
          <a:xfrm>
            <a:off x="1547813" y="404813"/>
            <a:ext cx="5832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4000" b="0">
                <a:effectLst>
                  <a:outerShdw blurRad="38100" dist="38100" dir="2700000" algn="tl">
                    <a:srgbClr val="000000"/>
                  </a:outerShdw>
                </a:effectLst>
              </a:rPr>
              <a:t>Typy deformace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1" name="Text Box 3"/>
          <p:cNvSpPr txBox="1">
            <a:spLocks noChangeArrowheads="1"/>
          </p:cNvSpPr>
          <p:nvPr/>
        </p:nvSpPr>
        <p:spPr bwMode="auto">
          <a:xfrm>
            <a:off x="2843213" y="836613"/>
            <a:ext cx="32400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cs-CZ" sz="4000" b="0">
                <a:effectLst>
                  <a:outerShdw blurRad="38100" dist="38100" dir="2700000" algn="tl">
                    <a:srgbClr val="000000"/>
                  </a:outerShdw>
                </a:effectLst>
              </a:rPr>
              <a:t>Deformace</a:t>
            </a:r>
          </a:p>
        </p:txBody>
      </p:sp>
      <p:sp>
        <p:nvSpPr>
          <p:cNvPr id="247812" name="Text Box 4"/>
          <p:cNvSpPr txBox="1">
            <a:spLocks noChangeArrowheads="1"/>
          </p:cNvSpPr>
          <p:nvPr/>
        </p:nvSpPr>
        <p:spPr bwMode="auto">
          <a:xfrm>
            <a:off x="684213" y="2420938"/>
            <a:ext cx="3095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Relativní deformace </a:t>
            </a:r>
            <a:r>
              <a:rPr lang="cs-CZ" i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</a:t>
            </a:r>
            <a:r>
              <a:rPr lang="cs-CZ" i="1" baseline="-2500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r</a:t>
            </a:r>
            <a:r>
              <a:rPr lang="cs-CZ" i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: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3779838" y="2205038"/>
          <a:ext cx="10795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507960" imgH="431640" progId="Equation.3">
                  <p:embed/>
                </p:oleObj>
              </mc:Choice>
              <mc:Fallback>
                <p:oleObj name="Rovnice" r:id="rId2" imgW="50796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2205038"/>
                        <a:ext cx="1079500" cy="9175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076825" y="2276475"/>
            <a:ext cx="3671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cs-CZ">
                <a:solidFill>
                  <a:srgbClr val="FFFA3B"/>
                </a:solidFill>
                <a:sym typeface="Symbol" pitchFamily="18" charset="2"/>
              </a:rPr>
              <a:t></a:t>
            </a:r>
            <a:r>
              <a:rPr lang="cs-CZ" i="1">
                <a:solidFill>
                  <a:srgbClr val="FFFA3B"/>
                </a:solidFill>
                <a:sym typeface="Symbol" pitchFamily="18" charset="2"/>
              </a:rPr>
              <a:t>l</a:t>
            </a:r>
            <a:r>
              <a:rPr lang="cs-CZ">
                <a:solidFill>
                  <a:srgbClr val="FFFA3B"/>
                </a:solidFill>
                <a:sym typeface="Symbol" pitchFamily="18" charset="2"/>
              </a:rPr>
              <a:t> – prodloužení vzorku</a:t>
            </a:r>
            <a:br>
              <a:rPr lang="cs-CZ">
                <a:solidFill>
                  <a:srgbClr val="FFFA3B"/>
                </a:solidFill>
                <a:sym typeface="Symbol" pitchFamily="18" charset="2"/>
              </a:rPr>
            </a:br>
            <a:r>
              <a:rPr lang="cs-CZ" i="1">
                <a:solidFill>
                  <a:srgbClr val="FFFA3B"/>
                </a:solidFill>
                <a:sym typeface="Symbol" pitchFamily="18" charset="2"/>
              </a:rPr>
              <a:t>l</a:t>
            </a:r>
            <a:r>
              <a:rPr lang="cs-CZ" baseline="-25000">
                <a:solidFill>
                  <a:srgbClr val="FFFA3B"/>
                </a:solidFill>
                <a:sym typeface="Symbol" pitchFamily="18" charset="2"/>
              </a:rPr>
              <a:t>0</a:t>
            </a:r>
            <a:r>
              <a:rPr lang="cs-CZ">
                <a:solidFill>
                  <a:srgbClr val="FFFA3B"/>
                </a:solidFill>
                <a:sym typeface="Symbol" pitchFamily="18" charset="2"/>
              </a:rPr>
              <a:t> –  počáteční délka vzorku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84213" y="3644900"/>
            <a:ext cx="3024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Skutečná deformace 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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:</a:t>
            </a:r>
          </a:p>
        </p:txBody>
      </p:sp>
      <p:graphicFrame>
        <p:nvGraphicFramePr>
          <p:cNvPr id="2051" name="Object 8"/>
          <p:cNvGraphicFramePr>
            <a:graphicFrameLocks noChangeAspect="1"/>
          </p:cNvGraphicFramePr>
          <p:nvPr/>
        </p:nvGraphicFramePr>
        <p:xfrm>
          <a:off x="3725863" y="3263900"/>
          <a:ext cx="5076825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2374560" imgH="583920" progId="Equation.3">
                  <p:embed/>
                </p:oleObj>
              </mc:Choice>
              <mc:Fallback>
                <p:oleObj name="Rovnice" r:id="rId4" imgW="2374560" imgH="5839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863" y="3263900"/>
                        <a:ext cx="5076825" cy="1247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3924300" y="4581525"/>
            <a:ext cx="4391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>
                <a:solidFill>
                  <a:srgbClr val="FFFA3B"/>
                </a:solidFill>
              </a:rPr>
              <a:t>- při deformaci jednoosým tahem</a:t>
            </a:r>
            <a:endParaRPr lang="cs-CZ" b="0">
              <a:solidFill>
                <a:srgbClr val="FFFF00"/>
              </a:solidFill>
            </a:endParaRPr>
          </a:p>
        </p:txBody>
      </p:sp>
      <p:sp>
        <p:nvSpPr>
          <p:cNvPr id="247818" name="Text Box 10"/>
          <p:cNvSpPr txBox="1">
            <a:spLocks noChangeArrowheads="1"/>
          </p:cNvSpPr>
          <p:nvPr/>
        </p:nvSpPr>
        <p:spPr bwMode="auto">
          <a:xfrm>
            <a:off x="684213" y="5229225"/>
            <a:ext cx="7991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Deformace do lomu </a:t>
            </a:r>
            <a:r>
              <a:rPr lang="cs-CZ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</a:t>
            </a:r>
            <a:r>
              <a:rPr lang="cs-CZ" baseline="-250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f</a:t>
            </a:r>
            <a:r>
              <a:rPr lang="cs-CZ" dirty="0">
                <a:sym typeface="Symbol" pitchFamily="18" charset="2"/>
              </a:rPr>
              <a:t> </a:t>
            </a:r>
            <a:r>
              <a:rPr lang="cs-CZ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:</a:t>
            </a:r>
            <a:r>
              <a:rPr lang="cs-CZ" dirty="0">
                <a:sym typeface="Symbol" pitchFamily="18" charset="2"/>
              </a:rPr>
              <a:t> </a:t>
            </a:r>
            <a:r>
              <a:rPr lang="cs-CZ" dirty="0">
                <a:solidFill>
                  <a:srgbClr val="FFFA3B"/>
                </a:solidFill>
                <a:sym typeface="Symbol" pitchFamily="18" charset="2"/>
              </a:rPr>
              <a:t>při dosažení deformace </a:t>
            </a:r>
            <a:r>
              <a:rPr lang="cs-CZ" i="1" dirty="0">
                <a:solidFill>
                  <a:srgbClr val="FFFA3B"/>
                </a:solidFill>
                <a:sym typeface="Symbol" pitchFamily="18" charset="2"/>
              </a:rPr>
              <a:t></a:t>
            </a:r>
            <a:r>
              <a:rPr lang="cs-CZ" baseline="-25000" dirty="0">
                <a:solidFill>
                  <a:srgbClr val="FFFA3B"/>
                </a:solidFill>
                <a:sym typeface="Symbol" pitchFamily="18" charset="2"/>
              </a:rPr>
              <a:t>f</a:t>
            </a:r>
            <a:r>
              <a:rPr lang="cs-CZ" dirty="0">
                <a:solidFill>
                  <a:srgbClr val="FFFA3B"/>
                </a:solidFill>
                <a:sym typeface="Symbol" pitchFamily="18" charset="2"/>
              </a:rPr>
              <a:t> dochází </a:t>
            </a:r>
            <a:br>
              <a:rPr lang="cs-CZ" dirty="0">
                <a:solidFill>
                  <a:srgbClr val="FFFA3B"/>
                </a:solidFill>
                <a:sym typeface="Symbol" pitchFamily="18" charset="2"/>
              </a:rPr>
            </a:br>
            <a:r>
              <a:rPr lang="cs-CZ" dirty="0">
                <a:solidFill>
                  <a:srgbClr val="FFFA3B"/>
                </a:solidFill>
                <a:sym typeface="Symbol" pitchFamily="18" charset="2"/>
              </a:rPr>
              <a:t>                                         k lomu (porušení) vzorku.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/>
              <a:t>Plastická deformace polykrystalů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00200"/>
            <a:ext cx="8569325" cy="290830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/>
              <a:t>vznik, pohyb a hromadění dislokací v krystalové mříži</a:t>
            </a:r>
          </a:p>
          <a:p>
            <a:pPr eaLnBrk="1" hangingPunct="1">
              <a:defRPr/>
            </a:pPr>
            <a:r>
              <a:rPr lang="cs-CZ" sz="2400"/>
              <a:t>deformační zpevnění je určeno vytvořením dislokační struktury, která vytváří napěťové pole, v němž se musí pohybovat dislokace</a:t>
            </a:r>
          </a:p>
          <a:p>
            <a:pPr eaLnBrk="1" hangingPunct="1">
              <a:defRPr/>
            </a:pPr>
            <a:r>
              <a:rPr lang="cs-CZ" sz="2400"/>
              <a:t>doposud nebyl nalezen obecný analytický popis křivek napětí-deformace respektující fyzikální procesy</a:t>
            </a:r>
          </a:p>
          <a:p>
            <a:pPr eaLnBrk="1" hangingPunct="1">
              <a:defRPr/>
            </a:pPr>
            <a:r>
              <a:rPr lang="cs-CZ" sz="2400"/>
              <a:t>koeficient zpevnění:</a:t>
            </a:r>
            <a:r>
              <a:rPr lang="cs-CZ" sz="2000"/>
              <a:t> </a:t>
            </a:r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779838" y="4149725"/>
          <a:ext cx="1728787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711000" imgH="444240" progId="Equation.3">
                  <p:embed/>
                </p:oleObj>
              </mc:Choice>
              <mc:Fallback>
                <p:oleObj name="Rovnice" r:id="rId2" imgW="71100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4149725"/>
                        <a:ext cx="1728787" cy="10795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724525" y="4221163"/>
            <a:ext cx="3025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2400" b="0" i="1">
                <a:sym typeface="Symbol" pitchFamily="18" charset="2"/>
              </a:rPr>
              <a:t> </a:t>
            </a:r>
            <a:r>
              <a:rPr lang="cs-CZ" sz="2400" b="0">
                <a:sym typeface="Symbol" pitchFamily="18" charset="2"/>
              </a:rPr>
              <a:t>- napětí</a:t>
            </a:r>
            <a:br>
              <a:rPr lang="cs-CZ" sz="2400" b="0">
                <a:sym typeface="Symbol" pitchFamily="18" charset="2"/>
              </a:rPr>
            </a:br>
            <a:r>
              <a:rPr lang="cs-CZ" sz="2400" b="0" i="1">
                <a:sym typeface="Symbol" pitchFamily="18" charset="2"/>
              </a:rPr>
              <a:t> </a:t>
            </a:r>
            <a:r>
              <a:rPr lang="cs-CZ" sz="2400" b="0">
                <a:sym typeface="Symbol" pitchFamily="18" charset="2"/>
              </a:rPr>
              <a:t>- deformace</a:t>
            </a:r>
            <a:endParaRPr lang="cs-CZ" sz="2400" b="0" i="1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6258" y="1772816"/>
            <a:ext cx="6160307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0259" name="Text Box 3"/>
          <p:cNvSpPr txBox="1">
            <a:spLocks noChangeArrowheads="1"/>
          </p:cNvSpPr>
          <p:nvPr/>
        </p:nvSpPr>
        <p:spPr bwMode="auto">
          <a:xfrm>
            <a:off x="755650" y="404813"/>
            <a:ext cx="792003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4000" b="0">
                <a:effectLst>
                  <a:outerShdw blurRad="38100" dist="38100" dir="2700000" algn="tl">
                    <a:srgbClr val="000000"/>
                  </a:outerShdw>
                </a:effectLst>
              </a:rPr>
              <a:t>Deformační křivka polykrystalů </a:t>
            </a:r>
            <a:br>
              <a:rPr lang="cs-CZ" sz="4000" b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200" b="0">
                <a:effectLst>
                  <a:outerShdw blurRad="38100" dist="38100" dir="2700000" algn="tl">
                    <a:srgbClr val="000000"/>
                  </a:outerShdw>
                </a:effectLst>
              </a:rPr>
              <a:t>(modelová situace)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chdefstro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3735388" cy="3867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50883" name="Text Box 3"/>
          <p:cNvSpPr txBox="1">
            <a:spLocks noChangeArrowheads="1"/>
          </p:cNvSpPr>
          <p:nvPr/>
        </p:nvSpPr>
        <p:spPr bwMode="auto">
          <a:xfrm>
            <a:off x="4860032" y="1628800"/>
            <a:ext cx="3384550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a- rám</a:t>
            </a:r>
          </a:p>
          <a:p>
            <a:pPr algn="l" eaLnBrk="0" hangingPunct="0">
              <a:spcBef>
                <a:spcPct val="50000"/>
              </a:spcBef>
              <a:defRPr/>
            </a:pP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 - příčník</a:t>
            </a:r>
          </a:p>
          <a:p>
            <a:pPr algn="l" eaLnBrk="0" hangingPunct="0">
              <a:spcBef>
                <a:spcPct val="50000"/>
              </a:spcBef>
              <a:defRPr/>
            </a:pP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 - pec </a:t>
            </a:r>
          </a:p>
          <a:p>
            <a:pPr algn="l" eaLnBrk="0" hangingPunct="0">
              <a:spcBef>
                <a:spcPct val="50000"/>
              </a:spcBef>
              <a:defRPr/>
            </a:pP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 - upínací čelisti</a:t>
            </a:r>
          </a:p>
          <a:p>
            <a:pPr algn="l" eaLnBrk="0" hangingPunct="0">
              <a:spcBef>
                <a:spcPct val="50000"/>
              </a:spcBef>
              <a:defRPr/>
            </a:pP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 - vzorek</a:t>
            </a:r>
          </a:p>
          <a:p>
            <a:pPr algn="l" eaLnBrk="0" hangingPunct="0">
              <a:spcBef>
                <a:spcPct val="50000"/>
              </a:spcBef>
              <a:defRPr/>
            </a:pP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 - měřící cela</a:t>
            </a:r>
            <a:endParaRPr lang="cs-CZ" sz="2800" b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50885" name="Text Box 5"/>
          <p:cNvSpPr txBox="1">
            <a:spLocks noChangeArrowheads="1"/>
          </p:cNvSpPr>
          <p:nvPr/>
        </p:nvSpPr>
        <p:spPr bwMode="auto">
          <a:xfrm>
            <a:off x="1187624" y="332656"/>
            <a:ext cx="698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cs-CZ" sz="4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Schéma deformačního stroje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5661248"/>
            <a:ext cx="8748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typické experimenty - konstantní rychlost deformace</a:t>
            </a:r>
            <a:b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- konstantní deformační napětí (</a:t>
            </a:r>
            <a:r>
              <a:rPr lang="cs-CZ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creep</a:t>
            </a: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jiný typ stroje</a:t>
            </a:r>
            <a:b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- napěťové relaxace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instr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2060575"/>
            <a:ext cx="4919662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vzor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837" y="2781300"/>
            <a:ext cx="2185987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1909" name="Text Box 5"/>
          <p:cNvSpPr txBox="1">
            <a:spLocks noChangeArrowheads="1"/>
          </p:cNvSpPr>
          <p:nvPr/>
        </p:nvSpPr>
        <p:spPr bwMode="auto">
          <a:xfrm>
            <a:off x="1979613" y="549275"/>
            <a:ext cx="5327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cs-CZ" sz="4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Deformační stroj</a:t>
            </a:r>
          </a:p>
        </p:txBody>
      </p:sp>
      <p:sp>
        <p:nvSpPr>
          <p:cNvPr id="251910" name="Line 6"/>
          <p:cNvSpPr>
            <a:spLocks noChangeShapeType="1"/>
          </p:cNvSpPr>
          <p:nvPr/>
        </p:nvSpPr>
        <p:spPr bwMode="auto">
          <a:xfrm>
            <a:off x="2700338" y="2276475"/>
            <a:ext cx="1800225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51911" name="Text Box 7"/>
          <p:cNvSpPr txBox="1">
            <a:spLocks noChangeArrowheads="1"/>
          </p:cNvSpPr>
          <p:nvPr/>
        </p:nvSpPr>
        <p:spPr bwMode="auto">
          <a:xfrm>
            <a:off x="611188" y="1989138"/>
            <a:ext cx="24463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dirty="0">
                <a:solidFill>
                  <a:srgbClr val="FFFF00"/>
                </a:solidFill>
              </a:rPr>
              <a:t>měřící cela</a:t>
            </a:r>
          </a:p>
        </p:txBody>
      </p:sp>
      <p:sp>
        <p:nvSpPr>
          <p:cNvPr id="251912" name="Line 8"/>
          <p:cNvSpPr>
            <a:spLocks noChangeShapeType="1"/>
          </p:cNvSpPr>
          <p:nvPr/>
        </p:nvSpPr>
        <p:spPr bwMode="auto">
          <a:xfrm flipV="1">
            <a:off x="2195513" y="4652963"/>
            <a:ext cx="1800225" cy="576262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51913" name="Text Box 9"/>
          <p:cNvSpPr txBox="1">
            <a:spLocks noChangeArrowheads="1"/>
          </p:cNvSpPr>
          <p:nvPr/>
        </p:nvSpPr>
        <p:spPr bwMode="auto">
          <a:xfrm>
            <a:off x="1403350" y="4941888"/>
            <a:ext cx="865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>
                <a:solidFill>
                  <a:srgbClr val="FFFF00"/>
                </a:solidFill>
              </a:rPr>
              <a:t>pec</a:t>
            </a:r>
          </a:p>
        </p:txBody>
      </p:sp>
      <p:sp>
        <p:nvSpPr>
          <p:cNvPr id="251914" name="Line 10"/>
          <p:cNvSpPr>
            <a:spLocks noChangeShapeType="1"/>
          </p:cNvSpPr>
          <p:nvPr/>
        </p:nvSpPr>
        <p:spPr bwMode="auto">
          <a:xfrm flipV="1">
            <a:off x="4572000" y="5300663"/>
            <a:ext cx="0" cy="8636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51915" name="Text Box 11"/>
          <p:cNvSpPr txBox="1">
            <a:spLocks noChangeArrowheads="1"/>
          </p:cNvSpPr>
          <p:nvPr/>
        </p:nvSpPr>
        <p:spPr bwMode="auto">
          <a:xfrm>
            <a:off x="3708400" y="6092825"/>
            <a:ext cx="1584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>
                <a:solidFill>
                  <a:srgbClr val="FFFF00"/>
                </a:solidFill>
              </a:rPr>
              <a:t>příčník</a:t>
            </a:r>
          </a:p>
        </p:txBody>
      </p:sp>
      <p:sp>
        <p:nvSpPr>
          <p:cNvPr id="251916" name="Line 12"/>
          <p:cNvSpPr>
            <a:spLocks noChangeShapeType="1"/>
          </p:cNvSpPr>
          <p:nvPr/>
        </p:nvSpPr>
        <p:spPr bwMode="auto">
          <a:xfrm flipH="1" flipV="1">
            <a:off x="5724525" y="5373688"/>
            <a:ext cx="576263" cy="792162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51917" name="Text Box 13"/>
          <p:cNvSpPr txBox="1">
            <a:spLocks noChangeArrowheads="1"/>
          </p:cNvSpPr>
          <p:nvPr/>
        </p:nvSpPr>
        <p:spPr bwMode="auto">
          <a:xfrm>
            <a:off x="6227763" y="6021388"/>
            <a:ext cx="936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>
                <a:solidFill>
                  <a:srgbClr val="FFFF00"/>
                </a:solidFill>
              </a:rPr>
              <a:t>rám</a:t>
            </a:r>
          </a:p>
        </p:txBody>
      </p:sp>
      <p:sp>
        <p:nvSpPr>
          <p:cNvPr id="251918" name="Line 14"/>
          <p:cNvSpPr>
            <a:spLocks noChangeShapeType="1"/>
          </p:cNvSpPr>
          <p:nvPr/>
        </p:nvSpPr>
        <p:spPr bwMode="auto">
          <a:xfrm>
            <a:off x="5867400" y="1916113"/>
            <a:ext cx="1296988" cy="187325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51919" name="Text Box 15"/>
          <p:cNvSpPr txBox="1">
            <a:spLocks noChangeArrowheads="1"/>
          </p:cNvSpPr>
          <p:nvPr/>
        </p:nvSpPr>
        <p:spPr bwMode="auto">
          <a:xfrm>
            <a:off x="4284663" y="1412875"/>
            <a:ext cx="2663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>
                <a:solidFill>
                  <a:srgbClr val="FFFF00"/>
                </a:solidFill>
              </a:rPr>
              <a:t>ovládací prvky</a:t>
            </a:r>
          </a:p>
        </p:txBody>
      </p:sp>
      <p:sp>
        <p:nvSpPr>
          <p:cNvPr id="251920" name="Line 16"/>
          <p:cNvSpPr>
            <a:spLocks noChangeShapeType="1"/>
          </p:cNvSpPr>
          <p:nvPr/>
        </p:nvSpPr>
        <p:spPr bwMode="auto">
          <a:xfrm flipV="1">
            <a:off x="539750" y="4437063"/>
            <a:ext cx="576263" cy="1223962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51921" name="Text Box 17"/>
          <p:cNvSpPr txBox="1">
            <a:spLocks noChangeArrowheads="1"/>
          </p:cNvSpPr>
          <p:nvPr/>
        </p:nvSpPr>
        <p:spPr bwMode="auto">
          <a:xfrm>
            <a:off x="0" y="5589588"/>
            <a:ext cx="1511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>
                <a:solidFill>
                  <a:srgbClr val="FFFF00"/>
                </a:solidFill>
              </a:rPr>
              <a:t>vzorky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Deformační stroje (KFM)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3276792" cy="2457594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400" y="4005063"/>
            <a:ext cx="3240360" cy="2430270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4005063"/>
            <a:ext cx="3244113" cy="243308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667" y="1344011"/>
            <a:ext cx="3268142" cy="245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24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39825"/>
          </a:xfrm>
        </p:spPr>
        <p:txBody>
          <a:bodyPr/>
          <a:lstStyle/>
          <a:p>
            <a:r>
              <a:rPr lang="cs-CZ" sz="3200" dirty="0"/>
              <a:t>Příklad výsledků deformačních experimentů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AC2ABDC-6DEC-4F88-9863-F8E7059034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41" y="2134150"/>
            <a:ext cx="3813059" cy="266300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C2AEEA3-F123-41F4-A4F3-30477C714E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330" y="2134149"/>
            <a:ext cx="3481588" cy="266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52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>
                <a:effectLst/>
              </a:rPr>
              <a:t>Deformační křivky (jednoosý tlak)</a:t>
            </a:r>
          </a:p>
        </p:txBody>
      </p:sp>
      <p:pic>
        <p:nvPicPr>
          <p:cNvPr id="17411" name="Picture 3" descr="obr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700213"/>
            <a:ext cx="3422650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85800" y="5638800"/>
            <a:ext cx="792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3200" b="0" dirty="0"/>
              <a:t>- počáteční deformační rychlost 8,3</a:t>
            </a:r>
            <a:r>
              <a:rPr lang="cs-CZ" sz="3200" b="0" dirty="0">
                <a:sym typeface="Symbol"/>
              </a:rPr>
              <a:t></a:t>
            </a:r>
            <a:r>
              <a:rPr lang="cs-CZ" sz="3200" b="0" dirty="0"/>
              <a:t>10</a:t>
            </a:r>
            <a:r>
              <a:rPr lang="cs-CZ" sz="3200" b="0" baseline="30000" dirty="0"/>
              <a:t>-5</a:t>
            </a:r>
            <a:r>
              <a:rPr lang="cs-CZ" sz="3200" b="0" dirty="0"/>
              <a:t> s</a:t>
            </a:r>
            <a:r>
              <a:rPr lang="cs-CZ" sz="3200" b="0" baseline="30000" dirty="0"/>
              <a:t>-1</a:t>
            </a:r>
            <a:endParaRPr lang="cs-CZ" sz="3200" b="0" dirty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876800" y="4267200"/>
            <a:ext cx="3429000" cy="366713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800">
                <a:solidFill>
                  <a:srgbClr val="000099"/>
                </a:solidFill>
              </a:rPr>
              <a:t>Deformační křivky kompozitu</a:t>
            </a:r>
          </a:p>
        </p:txBody>
      </p:sp>
      <p:sp>
        <p:nvSpPr>
          <p:cNvPr id="494598" name="Text Box 6"/>
          <p:cNvSpPr txBox="1">
            <a:spLocks noChangeArrowheads="1"/>
          </p:cNvSpPr>
          <p:nvPr/>
        </p:nvSpPr>
        <p:spPr bwMode="auto">
          <a:xfrm>
            <a:off x="971550" y="4437063"/>
            <a:ext cx="33131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cs-CZ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971550" y="4292600"/>
            <a:ext cx="3384550" cy="366713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800">
                <a:solidFill>
                  <a:srgbClr val="000099"/>
                </a:solidFill>
              </a:rPr>
              <a:t>Deformační křivky slitiny</a:t>
            </a:r>
          </a:p>
        </p:txBody>
      </p:sp>
      <p:pic>
        <p:nvPicPr>
          <p:cNvPr id="17416" name="Picture 8" descr="krivky_slit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700213"/>
            <a:ext cx="3384550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Křivky zpevnění polykrystalů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5538"/>
            <a:ext cx="7859713" cy="1757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80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/>
              <a:t>složitá závislost napětí na strukturních parametrech </a:t>
            </a:r>
            <a:r>
              <a:rPr lang="cs-CZ" sz="2400"/>
              <a:t>(koncentrace a rozdělení příměsových atomů, velikost zrn, textura, typ struktury,…)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800"/>
          </a:p>
        </p:txBody>
      </p:sp>
      <p:sp>
        <p:nvSpPr>
          <p:cNvPr id="4101" name="AutoShape 4"/>
          <p:cNvSpPr>
            <a:spLocks noChangeArrowheads="1"/>
          </p:cNvSpPr>
          <p:nvPr/>
        </p:nvSpPr>
        <p:spPr bwMode="auto">
          <a:xfrm>
            <a:off x="2700338" y="3357563"/>
            <a:ext cx="3384550" cy="2232025"/>
          </a:xfrm>
          <a:prstGeom prst="foldedCorner">
            <a:avLst>
              <a:gd name="adj" fmla="val 12500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cs-CZ" sz="2800">
                <a:solidFill>
                  <a:srgbClr val="02030A"/>
                </a:solidFill>
              </a:rPr>
              <a:t>kinetická rovnice:</a:t>
            </a:r>
          </a:p>
          <a:p>
            <a:pPr algn="l"/>
            <a:endParaRPr lang="cs-CZ" sz="2800">
              <a:solidFill>
                <a:srgbClr val="02030A"/>
              </a:solidFill>
            </a:endParaRPr>
          </a:p>
        </p:txBody>
      </p:sp>
      <p:graphicFrame>
        <p:nvGraphicFramePr>
          <p:cNvPr id="4098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2916238" y="4508500"/>
          <a:ext cx="2879725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876240" imgH="215640" progId="Equation.3">
                  <p:embed/>
                </p:oleObj>
              </mc:Choice>
              <mc:Fallback>
                <p:oleObj name="Rovnice" r:id="rId2" imgW="87624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508500"/>
                        <a:ext cx="2879725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654" name="Line 6"/>
          <p:cNvSpPr>
            <a:spLocks noChangeShapeType="1"/>
          </p:cNvSpPr>
          <p:nvPr/>
        </p:nvSpPr>
        <p:spPr bwMode="auto">
          <a:xfrm flipV="1">
            <a:off x="2555875" y="4941888"/>
            <a:ext cx="1800225" cy="720725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11655" name="Text Box 7"/>
          <p:cNvSpPr txBox="1">
            <a:spLocks noChangeArrowheads="1"/>
          </p:cNvSpPr>
          <p:nvPr/>
        </p:nvSpPr>
        <p:spPr bwMode="auto">
          <a:xfrm>
            <a:off x="539750" y="5661025"/>
            <a:ext cx="3455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2400">
                <a:solidFill>
                  <a:srgbClr val="FFFA3B"/>
                </a:solidFill>
              </a:rPr>
              <a:t>strukturní parametry</a:t>
            </a:r>
          </a:p>
        </p:txBody>
      </p:sp>
      <p:sp>
        <p:nvSpPr>
          <p:cNvPr id="411656" name="Line 8"/>
          <p:cNvSpPr>
            <a:spLocks noChangeShapeType="1"/>
          </p:cNvSpPr>
          <p:nvPr/>
        </p:nvSpPr>
        <p:spPr bwMode="auto">
          <a:xfrm flipV="1">
            <a:off x="4932363" y="5084763"/>
            <a:ext cx="0" cy="1081087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11657" name="Text Box 9"/>
          <p:cNvSpPr txBox="1">
            <a:spLocks noChangeArrowheads="1"/>
          </p:cNvSpPr>
          <p:nvPr/>
        </p:nvSpPr>
        <p:spPr bwMode="auto">
          <a:xfrm>
            <a:off x="2700338" y="6165850"/>
            <a:ext cx="417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2400">
                <a:solidFill>
                  <a:srgbClr val="FFFA3B"/>
                </a:solidFill>
              </a:rPr>
              <a:t>rychlost plastického tečení</a:t>
            </a:r>
          </a:p>
        </p:txBody>
      </p:sp>
      <p:sp>
        <p:nvSpPr>
          <p:cNvPr id="411658" name="Line 10"/>
          <p:cNvSpPr>
            <a:spLocks noChangeShapeType="1"/>
          </p:cNvSpPr>
          <p:nvPr/>
        </p:nvSpPr>
        <p:spPr bwMode="auto">
          <a:xfrm flipH="1">
            <a:off x="5508625" y="4868863"/>
            <a:ext cx="1008063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11659" name="Text Box 11"/>
          <p:cNvSpPr txBox="1">
            <a:spLocks noChangeArrowheads="1"/>
          </p:cNvSpPr>
          <p:nvPr/>
        </p:nvSpPr>
        <p:spPr bwMode="auto">
          <a:xfrm>
            <a:off x="6588125" y="4652963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2400">
                <a:solidFill>
                  <a:srgbClr val="FFFA3B"/>
                </a:solidFill>
              </a:rPr>
              <a:t>teplota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Popis plastické deformace</a:t>
            </a:r>
          </a:p>
        </p:txBody>
      </p:sp>
      <p:graphicFrame>
        <p:nvGraphicFramePr>
          <p:cNvPr id="6146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851275" y="1989138"/>
          <a:ext cx="24479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888840" imgH="215640" progId="Equation.3">
                  <p:embed/>
                </p:oleObj>
              </mc:Choice>
              <mc:Fallback>
                <p:oleObj name="Rovnice" r:id="rId2" imgW="88884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989138"/>
                        <a:ext cx="2447925" cy="5937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00" name="Text Box 4"/>
          <p:cNvSpPr txBox="1">
            <a:spLocks noChangeArrowheads="1"/>
          </p:cNvSpPr>
          <p:nvPr/>
        </p:nvSpPr>
        <p:spPr bwMode="auto">
          <a:xfrm>
            <a:off x="755650" y="1916113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- kinetická rovnice:</a:t>
            </a:r>
          </a:p>
        </p:txBody>
      </p:sp>
      <p:sp>
        <p:nvSpPr>
          <p:cNvPr id="413701" name="Text Box 5"/>
          <p:cNvSpPr txBox="1">
            <a:spLocks noChangeArrowheads="1"/>
          </p:cNvSpPr>
          <p:nvPr/>
        </p:nvSpPr>
        <p:spPr bwMode="auto">
          <a:xfrm>
            <a:off x="755650" y="2852738"/>
            <a:ext cx="7777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- vývoj dislokační struktury probíhá v závislosti </a:t>
            </a:r>
            <a:b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na teplotě, rychlosti deformace, historii vzorku, … </a:t>
            </a:r>
          </a:p>
        </p:txBody>
      </p:sp>
      <p:sp>
        <p:nvSpPr>
          <p:cNvPr id="413702" name="Text Box 6"/>
          <p:cNvSpPr txBox="1">
            <a:spLocks noChangeArrowheads="1"/>
          </p:cNvSpPr>
          <p:nvPr/>
        </p:nvSpPr>
        <p:spPr bwMode="auto">
          <a:xfrm>
            <a:off x="827088" y="4005263"/>
            <a:ext cx="7920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- evoluční rovnice: </a:t>
            </a:r>
          </a:p>
        </p:txBody>
      </p:sp>
      <p:graphicFrame>
        <p:nvGraphicFramePr>
          <p:cNvPr id="6147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3851275" y="4076700"/>
          <a:ext cx="2736850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990360" imgH="393480" progId="Equation.3">
                  <p:embed/>
                </p:oleObj>
              </mc:Choice>
              <mc:Fallback>
                <p:oleObj name="Rovnice" r:id="rId4" imgW="99036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4076700"/>
                        <a:ext cx="2736850" cy="10874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Geometrie plastické deformace krystalů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krystalová struktura vzorku se nemění</a:t>
            </a:r>
          </a:p>
          <a:p>
            <a:r>
              <a:rPr lang="cs-CZ" sz="2800" dirty="0"/>
              <a:t>po deformaci se na povrchu vzorku objeví skluzové čáry (jejich hustota závisí na stupni deformace)</a:t>
            </a:r>
          </a:p>
          <a:p>
            <a:r>
              <a:rPr lang="cs-CZ" sz="2800" dirty="0"/>
              <a:t>skluzové čáry tvoří stopy rovin, na kterých došlo k posuvu dvou částí krystalu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Deformační zpevnění</a:t>
            </a:r>
          </a:p>
        </p:txBody>
      </p:sp>
      <p:sp>
        <p:nvSpPr>
          <p:cNvPr id="414723" name="Text Box 3"/>
          <p:cNvSpPr txBox="1">
            <a:spLocks noChangeArrowheads="1"/>
          </p:cNvSpPr>
          <p:nvPr/>
        </p:nvSpPr>
        <p:spPr bwMode="auto">
          <a:xfrm>
            <a:off x="1042988" y="1484313"/>
            <a:ext cx="7058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→</a:t>
            </a:r>
            <a:r>
              <a:rPr lang="cs-CZ">
                <a:cs typeface="Arial" charset="0"/>
              </a:rPr>
              <a:t> </a:t>
            </a:r>
            <a:r>
              <a:rPr lang="cs-CZ" b="0"/>
              <a:t>s pokračující deformací roste napětí</a:t>
            </a:r>
            <a:br>
              <a:rPr lang="cs-CZ" b="0"/>
            </a:br>
            <a:r>
              <a:rPr lang="cs-CZ" b="0"/>
              <a:t>     - způsobeno růstem hustoty dislokací</a:t>
            </a:r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476375" y="2565400"/>
          <a:ext cx="21113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799920" imgH="253800" progId="Equation.3">
                  <p:embed/>
                </p:oleObj>
              </mc:Choice>
              <mc:Fallback>
                <p:oleObj name="Rovnice" r:id="rId2" imgW="79992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565400"/>
                        <a:ext cx="2111375" cy="6699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924300" y="2420938"/>
            <a:ext cx="3743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i="1">
                <a:sym typeface="Symbol" pitchFamily="18" charset="2"/>
              </a:rPr>
              <a:t> </a:t>
            </a:r>
            <a:r>
              <a:rPr lang="cs-CZ" b="0">
                <a:sym typeface="Symbol" pitchFamily="18" charset="2"/>
              </a:rPr>
              <a:t>- faktor interakce dislokací</a:t>
            </a:r>
            <a:br>
              <a:rPr lang="cs-CZ">
                <a:sym typeface="Symbol" pitchFamily="18" charset="2"/>
              </a:rPr>
            </a:br>
            <a:r>
              <a:rPr lang="cs-CZ" i="1">
                <a:sym typeface="Symbol" pitchFamily="18" charset="2"/>
              </a:rPr>
              <a:t>G </a:t>
            </a:r>
            <a:r>
              <a:rPr lang="cs-CZ" b="0" i="1">
                <a:sym typeface="Symbol" pitchFamily="18" charset="2"/>
              </a:rPr>
              <a:t>- </a:t>
            </a:r>
            <a:r>
              <a:rPr lang="cs-CZ" b="0">
                <a:sym typeface="Symbol" pitchFamily="18" charset="2"/>
              </a:rPr>
              <a:t>smykový modul pružnosti</a:t>
            </a:r>
            <a:br>
              <a:rPr lang="cs-CZ">
                <a:sym typeface="Symbol" pitchFamily="18" charset="2"/>
              </a:rPr>
            </a:br>
            <a:r>
              <a:rPr lang="cs-CZ" i="1">
                <a:sym typeface="Symbol" pitchFamily="18" charset="2"/>
              </a:rPr>
              <a:t>b </a:t>
            </a:r>
            <a:r>
              <a:rPr lang="cs-CZ" b="0">
                <a:sym typeface="Symbol" pitchFamily="18" charset="2"/>
              </a:rPr>
              <a:t>- velikost Burgersova vektoru</a:t>
            </a:r>
            <a:br>
              <a:rPr lang="cs-CZ">
                <a:sym typeface="Symbol" pitchFamily="18" charset="2"/>
              </a:rPr>
            </a:br>
            <a:r>
              <a:rPr lang="cs-CZ" i="1">
                <a:sym typeface="Symbol" pitchFamily="18" charset="2"/>
              </a:rPr>
              <a:t></a:t>
            </a:r>
            <a:r>
              <a:rPr lang="cs-CZ">
                <a:sym typeface="Symbol" pitchFamily="18" charset="2"/>
              </a:rPr>
              <a:t> </a:t>
            </a:r>
            <a:r>
              <a:rPr lang="cs-CZ" b="0">
                <a:sym typeface="Symbol" pitchFamily="18" charset="2"/>
              </a:rPr>
              <a:t>- hustota dislokací</a:t>
            </a:r>
            <a:endParaRPr lang="cs-CZ" b="0" i="1">
              <a:sym typeface="Symbol" pitchFamily="18" charset="2"/>
            </a:endParaRPr>
          </a:p>
        </p:txBody>
      </p:sp>
      <p:pic>
        <p:nvPicPr>
          <p:cNvPr id="7174" name="Picture 6" descr="zpevneni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581525"/>
            <a:ext cx="41767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zpevneni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3933825"/>
            <a:ext cx="2087562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4728" name="Text Box 8"/>
          <p:cNvSpPr txBox="1">
            <a:spLocks noChangeArrowheads="1"/>
          </p:cNvSpPr>
          <p:nvPr/>
        </p:nvSpPr>
        <p:spPr bwMode="auto">
          <a:xfrm>
            <a:off x="755650" y="5661025"/>
            <a:ext cx="4176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nakupení dislokací před překážkou</a:t>
            </a:r>
          </a:p>
        </p:txBody>
      </p:sp>
      <p:sp>
        <p:nvSpPr>
          <p:cNvPr id="414729" name="Text Box 9"/>
          <p:cNvSpPr txBox="1">
            <a:spLocks noChangeArrowheads="1"/>
          </p:cNvSpPr>
          <p:nvPr/>
        </p:nvSpPr>
        <p:spPr bwMode="auto">
          <a:xfrm>
            <a:off x="5219700" y="5805488"/>
            <a:ext cx="2374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zakotvení dislokace </a:t>
            </a:r>
            <a:br>
              <a:rPr lang="cs-CZ" sz="1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dislokacemi lesa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Procesy zpevnění a odpevnění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43813" cy="1252538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cs-CZ" sz="2800"/>
              <a:t>v literatuře popsáno mnoho modelů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cs-CZ" sz="2800"/>
              <a:t>Lukáčův – Balíkův model: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800"/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476375" y="2924175"/>
          <a:ext cx="5976938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2476440" imgH="444240" progId="Equation.3">
                  <p:embed/>
                </p:oleObj>
              </mc:Choice>
              <mc:Fallback>
                <p:oleObj name="Rovnice" r:id="rId2" imgW="247644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924175"/>
                        <a:ext cx="5976938" cy="10731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749" name="AutoShape 5"/>
          <p:cNvSpPr>
            <a:spLocks/>
          </p:cNvSpPr>
          <p:nvPr/>
        </p:nvSpPr>
        <p:spPr bwMode="auto">
          <a:xfrm rot="16200000" flipH="1">
            <a:off x="2447925" y="3825875"/>
            <a:ext cx="215900" cy="863600"/>
          </a:xfrm>
          <a:prstGeom prst="rightBrace">
            <a:avLst>
              <a:gd name="adj1" fmla="val 333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cs-CZ" sz="1800"/>
          </a:p>
        </p:txBody>
      </p:sp>
      <p:sp>
        <p:nvSpPr>
          <p:cNvPr id="415750" name="AutoShape 6"/>
          <p:cNvSpPr>
            <a:spLocks/>
          </p:cNvSpPr>
          <p:nvPr/>
        </p:nvSpPr>
        <p:spPr bwMode="auto">
          <a:xfrm rot="16200000" flipH="1">
            <a:off x="3563144" y="4006056"/>
            <a:ext cx="215900" cy="503238"/>
          </a:xfrm>
          <a:prstGeom prst="rightBrace">
            <a:avLst>
              <a:gd name="adj1" fmla="val 1942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5751" name="AutoShape 7"/>
          <p:cNvSpPr>
            <a:spLocks/>
          </p:cNvSpPr>
          <p:nvPr/>
        </p:nvSpPr>
        <p:spPr bwMode="auto">
          <a:xfrm rot="16200000" flipH="1">
            <a:off x="4787900" y="3717925"/>
            <a:ext cx="288925" cy="1152525"/>
          </a:xfrm>
          <a:prstGeom prst="rightBrace">
            <a:avLst>
              <a:gd name="adj1" fmla="val 3324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5752" name="AutoShape 8"/>
          <p:cNvSpPr>
            <a:spLocks/>
          </p:cNvSpPr>
          <p:nvPr/>
        </p:nvSpPr>
        <p:spPr bwMode="auto">
          <a:xfrm rot="16200000" flipH="1">
            <a:off x="6407944" y="3537744"/>
            <a:ext cx="215900" cy="1439862"/>
          </a:xfrm>
          <a:prstGeom prst="rightBrace">
            <a:avLst>
              <a:gd name="adj1" fmla="val 5557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5753" name="Text Box 9"/>
          <p:cNvSpPr txBox="1">
            <a:spLocks noChangeArrowheads="1"/>
          </p:cNvSpPr>
          <p:nvPr/>
        </p:nvSpPr>
        <p:spPr bwMode="auto">
          <a:xfrm>
            <a:off x="2268538" y="4365625"/>
            <a:ext cx="503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b="0"/>
              <a:t>(a)</a:t>
            </a:r>
          </a:p>
        </p:txBody>
      </p:sp>
      <p:sp>
        <p:nvSpPr>
          <p:cNvPr id="415754" name="Text Box 10"/>
          <p:cNvSpPr txBox="1">
            <a:spLocks noChangeArrowheads="1"/>
          </p:cNvSpPr>
          <p:nvPr/>
        </p:nvSpPr>
        <p:spPr bwMode="auto">
          <a:xfrm>
            <a:off x="3419475" y="4365625"/>
            <a:ext cx="493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b="0"/>
              <a:t>(b)</a:t>
            </a:r>
          </a:p>
        </p:txBody>
      </p:sp>
      <p:sp>
        <p:nvSpPr>
          <p:cNvPr id="415755" name="Text Box 11"/>
          <p:cNvSpPr txBox="1">
            <a:spLocks noChangeArrowheads="1"/>
          </p:cNvSpPr>
          <p:nvPr/>
        </p:nvSpPr>
        <p:spPr bwMode="auto">
          <a:xfrm>
            <a:off x="4716463" y="4365625"/>
            <a:ext cx="503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b="0"/>
              <a:t>(c)</a:t>
            </a:r>
          </a:p>
        </p:txBody>
      </p:sp>
      <p:sp>
        <p:nvSpPr>
          <p:cNvPr id="415756" name="Text Box 12"/>
          <p:cNvSpPr txBox="1">
            <a:spLocks noChangeArrowheads="1"/>
          </p:cNvSpPr>
          <p:nvPr/>
        </p:nvSpPr>
        <p:spPr bwMode="auto">
          <a:xfrm>
            <a:off x="6300788" y="4365625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b="0"/>
              <a:t>(d)</a:t>
            </a:r>
          </a:p>
        </p:txBody>
      </p:sp>
      <p:sp>
        <p:nvSpPr>
          <p:cNvPr id="415757" name="Text Box 13"/>
          <p:cNvSpPr txBox="1">
            <a:spLocks noChangeArrowheads="1"/>
          </p:cNvSpPr>
          <p:nvPr/>
        </p:nvSpPr>
        <p:spPr bwMode="auto">
          <a:xfrm>
            <a:off x="323850" y="4868863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2400" dirty="0"/>
              <a:t>(a) </a:t>
            </a:r>
            <a:r>
              <a:rPr lang="cs-CZ" sz="2400" b="0" dirty="0"/>
              <a:t>znehybnění dislokací na nedislokačních překážkách</a:t>
            </a:r>
            <a:endParaRPr lang="cs-CZ" sz="2400" dirty="0"/>
          </a:p>
        </p:txBody>
      </p:sp>
      <p:sp>
        <p:nvSpPr>
          <p:cNvPr id="415758" name="Text Box 14"/>
          <p:cNvSpPr txBox="1">
            <a:spLocks noChangeArrowheads="1"/>
          </p:cNvSpPr>
          <p:nvPr/>
        </p:nvSpPr>
        <p:spPr bwMode="auto">
          <a:xfrm>
            <a:off x="323850" y="5300663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2400" dirty="0"/>
              <a:t>(b) </a:t>
            </a:r>
            <a:r>
              <a:rPr lang="cs-CZ" sz="2400" b="0" dirty="0"/>
              <a:t>znehybnění dislokací na překážkách dislokačního typu</a:t>
            </a:r>
          </a:p>
        </p:txBody>
      </p:sp>
      <p:sp>
        <p:nvSpPr>
          <p:cNvPr id="415759" name="Text Box 15"/>
          <p:cNvSpPr txBox="1">
            <a:spLocks noChangeArrowheads="1"/>
          </p:cNvSpPr>
          <p:nvPr/>
        </p:nvSpPr>
        <p:spPr bwMode="auto">
          <a:xfrm>
            <a:off x="323850" y="5734050"/>
            <a:ext cx="849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2400"/>
              <a:t>(c) </a:t>
            </a:r>
            <a:r>
              <a:rPr lang="cs-CZ" sz="2400" b="0"/>
              <a:t>zotavení příčným skluzem s následující anihilací dislokací</a:t>
            </a:r>
            <a:endParaRPr lang="cs-CZ" sz="2400"/>
          </a:p>
        </p:txBody>
      </p:sp>
      <p:sp>
        <p:nvSpPr>
          <p:cNvPr id="415760" name="Text Box 16"/>
          <p:cNvSpPr txBox="1">
            <a:spLocks noChangeArrowheads="1"/>
          </p:cNvSpPr>
          <p:nvPr/>
        </p:nvSpPr>
        <p:spPr bwMode="auto">
          <a:xfrm>
            <a:off x="323850" y="6092825"/>
            <a:ext cx="835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2400"/>
              <a:t>(d) </a:t>
            </a:r>
            <a:r>
              <a:rPr lang="cs-CZ" sz="2400" b="0"/>
              <a:t>zotavení šplháním dislokací</a:t>
            </a:r>
            <a:endParaRPr lang="cs-CZ"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 descr="hranova_disl_sklu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098550"/>
            <a:ext cx="5889625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6" descr="sroubova_dilokace_sklu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4221163"/>
            <a:ext cx="5976938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8695" name="Text Box 7"/>
          <p:cNvSpPr txBox="1">
            <a:spLocks noChangeArrowheads="1"/>
          </p:cNvSpPr>
          <p:nvPr/>
        </p:nvSpPr>
        <p:spPr bwMode="auto">
          <a:xfrm>
            <a:off x="1692275" y="404813"/>
            <a:ext cx="5903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Skluzový pohyb dislokace</a:t>
            </a:r>
          </a:p>
        </p:txBody>
      </p:sp>
      <p:sp>
        <p:nvSpPr>
          <p:cNvPr id="57349" name="Text Box 8"/>
          <p:cNvSpPr txBox="1">
            <a:spLocks noChangeArrowheads="1"/>
          </p:cNvSpPr>
          <p:nvPr/>
        </p:nvSpPr>
        <p:spPr bwMode="auto">
          <a:xfrm>
            <a:off x="1619250" y="3284538"/>
            <a:ext cx="5976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hranová dislokace</a:t>
            </a:r>
          </a:p>
        </p:txBody>
      </p:sp>
      <p:sp>
        <p:nvSpPr>
          <p:cNvPr id="57350" name="Text Box 9"/>
          <p:cNvSpPr txBox="1">
            <a:spLocks noChangeArrowheads="1"/>
          </p:cNvSpPr>
          <p:nvPr/>
        </p:nvSpPr>
        <p:spPr bwMode="auto">
          <a:xfrm>
            <a:off x="1547813" y="5876925"/>
            <a:ext cx="6048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šroubová dislokace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/>
              <a:t>Skluzový pohyb smíšené dislokace</a:t>
            </a:r>
          </a:p>
        </p:txBody>
      </p:sp>
      <p:pic>
        <p:nvPicPr>
          <p:cNvPr id="58371" name="Picture 5" descr="smisena_disolkac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1484313"/>
            <a:ext cx="2865438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Deformace </a:t>
            </a:r>
            <a:r>
              <a:rPr lang="cs-CZ" sz="4000" dirty="0" err="1"/>
              <a:t>dvojčatěním</a:t>
            </a:r>
            <a:endParaRPr lang="cs-CZ" sz="4000" dirty="0"/>
          </a:p>
        </p:txBody>
      </p:sp>
      <p:pic>
        <p:nvPicPr>
          <p:cNvPr id="10" name="Zástupný symbol pro obsah 9" descr="dvojcateni_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84785"/>
            <a:ext cx="2982049" cy="2376263"/>
          </a:xfrm>
        </p:spPr>
      </p:pic>
      <p:pic>
        <p:nvPicPr>
          <p:cNvPr id="11" name="Picture 3" descr="dvoj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5"/>
            <a:ext cx="2745904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ek 11" descr="P403168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75656" y="4005064"/>
            <a:ext cx="2976331" cy="2232248"/>
          </a:xfrm>
          <a:prstGeom prst="rect">
            <a:avLst/>
          </a:prstGeom>
        </p:spPr>
      </p:pic>
      <p:pic>
        <p:nvPicPr>
          <p:cNvPr id="13" name="Obrázek 12" descr="PA130539u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000" y="4005064"/>
            <a:ext cx="2736304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/>
              <a:t>Plastická deformace monokrystalů</a:t>
            </a:r>
          </a:p>
        </p:txBody>
      </p:sp>
      <p:sp>
        <p:nvSpPr>
          <p:cNvPr id="4751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Skluzové čáry</a:t>
            </a:r>
          </a:p>
          <a:p>
            <a:pPr eaLnBrk="1" hangingPunct="1">
              <a:defRPr/>
            </a:pPr>
            <a:r>
              <a:rPr lang="cs-CZ" dirty="0"/>
              <a:t>Hustota s. č. závisí na stupni deformace</a:t>
            </a:r>
          </a:p>
          <a:p>
            <a:pPr eaLnBrk="1" hangingPunct="1">
              <a:defRPr/>
            </a:pPr>
            <a:r>
              <a:rPr lang="cs-CZ" dirty="0"/>
              <a:t>Skluzový systém – rovina a směr skluzu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dirty="0"/>
              <a:t>                          </a:t>
            </a:r>
          </a:p>
        </p:txBody>
      </p:sp>
      <p:pic>
        <p:nvPicPr>
          <p:cNvPr id="4" name="Obrázek 3" descr="skluzove_cary_Zn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645024"/>
            <a:ext cx="1023054" cy="273863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483768" y="4221088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solidFill>
                  <a:srgbClr val="FFFF00"/>
                </a:solidFill>
              </a:rPr>
              <a:t>skluzové</a:t>
            </a:r>
            <a:br>
              <a:rPr lang="cs-CZ" dirty="0">
                <a:solidFill>
                  <a:srgbClr val="FFFF00"/>
                </a:solidFill>
              </a:rPr>
            </a:br>
            <a:r>
              <a:rPr lang="cs-CZ" dirty="0">
                <a:solidFill>
                  <a:srgbClr val="FFFF00"/>
                </a:solidFill>
              </a:rPr>
              <a:t>čáry</a:t>
            </a:r>
          </a:p>
          <a:p>
            <a:pPr algn="l"/>
            <a:r>
              <a:rPr lang="cs-CZ" dirty="0">
                <a:solidFill>
                  <a:srgbClr val="FFFF00"/>
                </a:solidFill>
              </a:rPr>
              <a:t>monokrystal</a:t>
            </a:r>
          </a:p>
          <a:p>
            <a:pPr algn="l"/>
            <a:r>
              <a:rPr lang="cs-CZ" dirty="0" err="1">
                <a:solidFill>
                  <a:srgbClr val="FFFF00"/>
                </a:solidFill>
              </a:rPr>
              <a:t>Zn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6" name="Levá složená závorka 5"/>
          <p:cNvSpPr/>
          <p:nvPr/>
        </p:nvSpPr>
        <p:spPr bwMode="auto">
          <a:xfrm>
            <a:off x="2123728" y="4365104"/>
            <a:ext cx="288032" cy="1080120"/>
          </a:xfrm>
          <a:prstGeom prst="leftBrac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644008" y="4149080"/>
            <a:ext cx="3168352" cy="1705252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 tIns="180000" bIns="0" rtlCol="0">
            <a:spAutoFit/>
          </a:bodyPr>
          <a:lstStyle/>
          <a:p>
            <a:pPr algn="l"/>
            <a:r>
              <a:rPr lang="cs-CZ" sz="2800" dirty="0">
                <a:solidFill>
                  <a:srgbClr val="FFFF00"/>
                </a:solidFill>
              </a:rPr>
              <a:t>Skluzový systém</a:t>
            </a:r>
          </a:p>
          <a:p>
            <a:pPr algn="l"/>
            <a:r>
              <a:rPr lang="cs-CZ" sz="2400" dirty="0">
                <a:solidFill>
                  <a:srgbClr val="FFFF00"/>
                </a:solidFill>
              </a:rPr>
              <a:t>    - rovina skluzu</a:t>
            </a:r>
            <a:br>
              <a:rPr lang="cs-CZ" sz="2400" dirty="0">
                <a:solidFill>
                  <a:srgbClr val="FFFF00"/>
                </a:solidFill>
              </a:rPr>
            </a:br>
            <a:r>
              <a:rPr lang="cs-CZ" sz="2400" dirty="0">
                <a:solidFill>
                  <a:srgbClr val="FFFF00"/>
                </a:solidFill>
              </a:rPr>
              <a:t>    - směr skluzu</a:t>
            </a:r>
          </a:p>
          <a:p>
            <a:endParaRPr lang="cs-CZ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Z experimentů plyne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Směr skluzu je totožný se směrem, který je nejhustěji obsazen atomy</a:t>
            </a:r>
          </a:p>
          <a:p>
            <a:pPr eaLnBrk="1" hangingPunct="1">
              <a:defRPr/>
            </a:pPr>
            <a:r>
              <a:rPr lang="cs-CZ" dirty="0"/>
              <a:t>Skluzová rovina je rovina nejhustěji obsazená atomy</a:t>
            </a:r>
          </a:p>
          <a:p>
            <a:pPr eaLnBrk="1" hangingPunct="1">
              <a:defRPr/>
            </a:pPr>
            <a:r>
              <a:rPr lang="cs-CZ" dirty="0"/>
              <a:t>Skluz nastává v tom skluzovém systému, kde smykové napětí má největší hodnotu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dirty="0"/>
              <a:t>Schmidův orientační faktor</a:t>
            </a:r>
          </a:p>
        </p:txBody>
      </p:sp>
      <p:pic>
        <p:nvPicPr>
          <p:cNvPr id="3083" name="Picture 5" descr="odvozeni skluzoveho nape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700213"/>
            <a:ext cx="30448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3085" name="Rectangle 9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3086" name="Rectangle 1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3088" name="Rectangle 1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328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3090" name="Rectangle 1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3091" name="Rectangle 21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491540" name="Object 20"/>
          <p:cNvGraphicFramePr>
            <a:graphicFrameLocks noChangeAspect="1"/>
          </p:cNvGraphicFramePr>
          <p:nvPr/>
        </p:nvGraphicFramePr>
        <p:xfrm>
          <a:off x="4860032" y="2348880"/>
          <a:ext cx="2578570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571320" imgH="228600" progId="Equation.3">
                  <p:embed/>
                </p:oleObj>
              </mc:Choice>
              <mc:Fallback>
                <p:oleObj name="Rovnice" r:id="rId3" imgW="571320" imgH="2286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2348880"/>
                        <a:ext cx="2578570" cy="10081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3" name="Rectangle 2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491543" name="Object 23"/>
          <p:cNvGraphicFramePr>
            <a:graphicFrameLocks noChangeAspect="1"/>
          </p:cNvGraphicFramePr>
          <p:nvPr/>
        </p:nvGraphicFramePr>
        <p:xfrm>
          <a:off x="4283968" y="4077072"/>
          <a:ext cx="41402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1879560" imgH="203040" progId="Equation.3">
                  <p:embed/>
                </p:oleObj>
              </mc:Choice>
              <mc:Fallback>
                <p:oleObj name="Rovnice" r:id="rId5" imgW="1879560" imgH="20304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4077072"/>
                        <a:ext cx="414020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45" name="Text Box 25"/>
          <p:cNvSpPr txBox="1">
            <a:spLocks noChangeArrowheads="1"/>
          </p:cNvSpPr>
          <p:nvPr/>
        </p:nvSpPr>
        <p:spPr bwMode="auto">
          <a:xfrm>
            <a:off x="4355976" y="3573016"/>
            <a:ext cx="41044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b="0" dirty="0">
                <a:solidFill>
                  <a:srgbClr val="FFFC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cs-CZ" sz="2400" b="0" dirty="0" err="1">
                <a:solidFill>
                  <a:srgbClr val="FFFA3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Schmidův</a:t>
            </a:r>
            <a:r>
              <a:rPr lang="cs-CZ" sz="2400" b="0" dirty="0">
                <a:solidFill>
                  <a:srgbClr val="FFFA3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orientační faktor:</a:t>
            </a:r>
            <a:endParaRPr lang="cs-CZ" sz="2400" i="1" dirty="0">
              <a:solidFill>
                <a:srgbClr val="FFFA3B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</p:txBody>
      </p:sp>
      <p:sp>
        <p:nvSpPr>
          <p:cNvPr id="3096" name="Text Box 27"/>
          <p:cNvSpPr txBox="1">
            <a:spLocks noChangeArrowheads="1"/>
          </p:cNvSpPr>
          <p:nvPr/>
        </p:nvSpPr>
        <p:spPr bwMode="auto">
          <a:xfrm>
            <a:off x="1908175" y="4076700"/>
            <a:ext cx="433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i="1">
                <a:solidFill>
                  <a:srgbClr val="003300"/>
                </a:solidFill>
              </a:rPr>
              <a:t>S</a:t>
            </a:r>
          </a:p>
        </p:txBody>
      </p:sp>
      <p:sp>
        <p:nvSpPr>
          <p:cNvPr id="3097" name="Text Box 29"/>
          <p:cNvSpPr txBox="1">
            <a:spLocks noChangeArrowheads="1"/>
          </p:cNvSpPr>
          <p:nvPr/>
        </p:nvSpPr>
        <p:spPr bwMode="auto">
          <a:xfrm>
            <a:off x="1331913" y="3357563"/>
            <a:ext cx="57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i="1">
                <a:solidFill>
                  <a:srgbClr val="003300"/>
                </a:solidFill>
              </a:rPr>
              <a:t>S</a:t>
            </a:r>
            <a:r>
              <a:rPr lang="cs-CZ" i="1" baseline="-25000">
                <a:solidFill>
                  <a:srgbClr val="003300"/>
                </a:solidFill>
              </a:rPr>
              <a:t>1</a:t>
            </a:r>
            <a:endParaRPr lang="cs-CZ" i="1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/>
              <a:t>Schmidův</a:t>
            </a:r>
            <a:r>
              <a:rPr lang="cs-CZ" sz="4000" dirty="0"/>
              <a:t> zákon</a:t>
            </a:r>
          </a:p>
        </p:txBody>
      </p:sp>
      <p:sp>
        <p:nvSpPr>
          <p:cNvPr id="4" name="Ohnutý roh 3"/>
          <p:cNvSpPr/>
          <p:nvPr/>
        </p:nvSpPr>
        <p:spPr bwMode="auto">
          <a:xfrm>
            <a:off x="755576" y="1628800"/>
            <a:ext cx="7344816" cy="2448272"/>
          </a:xfrm>
          <a:prstGeom prst="foldedCorner">
            <a:avLst/>
          </a:prstGeom>
          <a:solidFill>
            <a:schemeClr val="tx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108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b="0" dirty="0">
                <a:solidFill>
                  <a:schemeClr val="accent4">
                    <a:lumMod val="10000"/>
                  </a:schemeClr>
                </a:solidFill>
              </a:rPr>
              <a:t>Aby mohl nastat skluz v dané skluzové rovině </a:t>
            </a:r>
            <a:br>
              <a:rPr lang="cs-CZ" sz="2400" b="0" dirty="0">
                <a:solidFill>
                  <a:schemeClr val="accent4">
                    <a:lumMod val="10000"/>
                  </a:schemeClr>
                </a:solidFill>
              </a:rPr>
            </a:br>
            <a:r>
              <a:rPr lang="cs-CZ" sz="2400" b="0" dirty="0">
                <a:solidFill>
                  <a:schemeClr val="accent4">
                    <a:lumMod val="10000"/>
                  </a:schemeClr>
                </a:solidFill>
              </a:rPr>
              <a:t>a v daném směru (tj. v určitém skluzovém systému) musí skluzové napětí dosáhnout jisté kritické hodnoty.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Kritické</a:t>
            </a:r>
            <a:r>
              <a:rPr kumimoji="0" lang="cs-CZ" sz="2400" b="0" i="0" u="none" strike="noStrike" cap="none" normalizeH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</a:rPr>
              <a:t> skluzové napětí nezávisí na velikosti tahového napětí </a:t>
            </a:r>
            <a:r>
              <a:rPr kumimoji="0" lang="cs-CZ" sz="2400" b="0" i="1" u="none" strike="noStrike" cap="none" normalizeH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charset="0"/>
                <a:sym typeface="Symbol"/>
              </a:rPr>
              <a:t>.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55576" y="4005064"/>
            <a:ext cx="79208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ym typeface="Symbol"/>
              </a:rPr>
              <a:t></a:t>
            </a:r>
          </a:p>
          <a:p>
            <a:pPr algn="l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Monokrystal se začne plasticky deformovat při různém napětí 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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podle toho, jak je orientován, tedy v závislosti na tom, v jaké poloze (dané úhly 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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a 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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) je skluzový systém vůči směru působící deformační síly.</a:t>
            </a:r>
          </a:p>
          <a:p>
            <a:pPr algn="l"/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Odpovídající kritické skluzové napětí bude přitom pro různě orientované monokrystaly stejné.</a:t>
            </a:r>
            <a:endParaRPr lang="cs-CZ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Kritické skluzové napětí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61341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Křivka zpevnění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043608" y="1754981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FF00"/>
                </a:solidFill>
              </a:rPr>
              <a:t>skluz: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1835696" y="1636103"/>
                <a:ext cx="1368152" cy="6378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rgbClr val="FFFA3B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cs-CZ" sz="2400" i="1" smtClean="0">
                          <a:solidFill>
                            <a:srgbClr val="FFFA3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rgbClr val="FFFA3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solidFill>
                                <a:srgbClr val="FFFA3B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num>
                        <m:den>
                          <m:r>
                            <a:rPr lang="cs-CZ" sz="2400" b="1" i="1" smtClean="0">
                              <a:solidFill>
                                <a:srgbClr val="FFFA3B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1636103"/>
                <a:ext cx="1368152" cy="6378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1043608" y="2392848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vzájemné posunutí dvou skluzových rovin</a:t>
            </a:r>
          </a:p>
          <a:p>
            <a:pPr algn="l"/>
            <a:r>
              <a:rPr lang="cs-CZ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kolmá vzdálenost těchto rovin</a:t>
            </a:r>
            <a:endParaRPr lang="cs-CZ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95536" y="3573016"/>
            <a:ext cx="8064896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b="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 působící (aplikované) napětí </a:t>
            </a:r>
            <a:r>
              <a:rPr lang="cs-CZ" b="0" i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 </a:t>
            </a:r>
            <a:r>
              <a:rPr lang="cs-CZ" b="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nahradíme složkou tohoto napětí</a:t>
            </a:r>
            <a:br>
              <a:rPr lang="cs-CZ" b="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</a:br>
            <a:r>
              <a:rPr lang="cs-CZ" b="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   spadající do roviny a směru skluzu (</a:t>
            </a:r>
            <a:r>
              <a:rPr lang="cs-CZ" b="0" i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 </a:t>
            </a:r>
            <a:r>
              <a:rPr lang="cs-CZ" b="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- skluzové napětí)</a:t>
            </a:r>
          </a:p>
          <a:p>
            <a:pPr algn="l"/>
            <a:r>
              <a:rPr lang="cs-CZ" b="0" i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 </a:t>
            </a:r>
            <a:r>
              <a:rPr lang="cs-CZ" b="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závislost = (</a:t>
            </a:r>
            <a:r>
              <a:rPr lang="cs-CZ" b="0" i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a</a:t>
            </a:r>
            <a:r>
              <a:rPr lang="cs-CZ" b="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) ... křivka zpevnění</a:t>
            </a:r>
            <a:endParaRPr lang="cs-CZ" b="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58622" y="5287819"/>
            <a:ext cx="2634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FF00"/>
                </a:solidFill>
              </a:rPr>
              <a:t>koeficient zpevnění: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3722744" y="5137233"/>
                <a:ext cx="1368152" cy="7012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cs-CZ" sz="2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cs-CZ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num>
                        <m:den>
                          <m:r>
                            <a:rPr lang="cs-CZ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cs-CZ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744" y="5137233"/>
                <a:ext cx="1368152" cy="7012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622432"/>
      </p:ext>
    </p:extLst>
  </p:cSld>
  <p:clrMapOvr>
    <a:masterClrMapping/>
  </p:clrMapOvr>
</p:sld>
</file>

<file path=ppt/theme/theme1.xml><?xml version="1.0" encoding="utf-8"?>
<a:theme xmlns:a="http://schemas.openxmlformats.org/drawingml/2006/main" name="Kruhy na vodě">
  <a:themeElements>
    <a:clrScheme name="Kruhy na vodě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Kruhy na vodě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ruhy na vodě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uhy na vodě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4357</TotalTime>
  <Words>1084</Words>
  <Application>Microsoft Office PowerPoint</Application>
  <PresentationFormat>Předvádění na obrazovce (4:3)</PresentationFormat>
  <Paragraphs>190</Paragraphs>
  <Slides>34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1" baseType="lpstr">
      <vt:lpstr>Arial</vt:lpstr>
      <vt:lpstr>Cambria Math</vt:lpstr>
      <vt:lpstr>Symbol</vt:lpstr>
      <vt:lpstr>Times New Roman</vt:lpstr>
      <vt:lpstr>Wingdings</vt:lpstr>
      <vt:lpstr>Kruhy na vodě</vt:lpstr>
      <vt:lpstr>Rovnice</vt:lpstr>
      <vt:lpstr>Fyzika kondenzovaného stavu</vt:lpstr>
      <vt:lpstr>Prezentace aplikace PowerPoint</vt:lpstr>
      <vt:lpstr>Geometrie plastické deformace krystalů</vt:lpstr>
      <vt:lpstr>Plastická deformace monokrystalů</vt:lpstr>
      <vt:lpstr>Z experimentů plyne</vt:lpstr>
      <vt:lpstr>Schmidův orientační faktor</vt:lpstr>
      <vt:lpstr>Schmidův zákon</vt:lpstr>
      <vt:lpstr>Kritické skluzové napětí</vt:lpstr>
      <vt:lpstr>Křivka zpevnění</vt:lpstr>
      <vt:lpstr>Křivka zpevnění monokrystalu fcc</vt:lpstr>
      <vt:lpstr>Křivka zpevnění monokrystalu hcp</vt:lpstr>
      <vt:lpstr>Skluzová napětí v čistém Mg</vt:lpstr>
      <vt:lpstr>Skluzové systémy</vt:lpstr>
      <vt:lpstr>Skluzové systémy ve struktuře fcc</vt:lpstr>
      <vt:lpstr>Skluzové systémy ve struktuře hcp</vt:lpstr>
      <vt:lpstr>Prezentace aplikace PowerPoint</vt:lpstr>
      <vt:lpstr>Skluzové systémy ve struktuře bcc</vt:lpstr>
      <vt:lpstr>Prezentace aplikace PowerPoint</vt:lpstr>
      <vt:lpstr>Deformační napětí</vt:lpstr>
      <vt:lpstr>Prezentace aplikace PowerPoint</vt:lpstr>
      <vt:lpstr>Plastická deformace polykrystalů</vt:lpstr>
      <vt:lpstr>Prezentace aplikace PowerPoint</vt:lpstr>
      <vt:lpstr>Prezentace aplikace PowerPoint</vt:lpstr>
      <vt:lpstr>Prezentace aplikace PowerPoint</vt:lpstr>
      <vt:lpstr>Deformační stroje (KFM)</vt:lpstr>
      <vt:lpstr>Příklad výsledků deformačních experimentů</vt:lpstr>
      <vt:lpstr>Deformační křivky (jednoosý tlak)</vt:lpstr>
      <vt:lpstr>Křivky zpevnění polykrystalů</vt:lpstr>
      <vt:lpstr>Popis plastické deformace</vt:lpstr>
      <vt:lpstr>Deformační zpevnění</vt:lpstr>
      <vt:lpstr>Procesy zpevnění a odpevnění</vt:lpstr>
      <vt:lpstr>Prezentace aplikace PowerPoint</vt:lpstr>
      <vt:lpstr>Skluzový pohyb smíšené dislokace</vt:lpstr>
      <vt:lpstr>Deformace dvojčatěním</vt:lpstr>
    </vt:vector>
  </TitlesOfParts>
  <Company>KDF MFF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Zdeněk Drozd</dc:creator>
  <cp:lastModifiedBy>Zdeněk Drozd</cp:lastModifiedBy>
  <cp:revision>343</cp:revision>
  <dcterms:created xsi:type="dcterms:W3CDTF">2007-02-24T17:18:26Z</dcterms:created>
  <dcterms:modified xsi:type="dcterms:W3CDTF">2022-11-06T16:03:44Z</dcterms:modified>
</cp:coreProperties>
</file>