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1"/>
  </p:notesMasterIdLst>
  <p:sldIdLst>
    <p:sldId id="422" r:id="rId2"/>
    <p:sldId id="433" r:id="rId3"/>
    <p:sldId id="400" r:id="rId4"/>
    <p:sldId id="432" r:id="rId5"/>
    <p:sldId id="384" r:id="rId6"/>
    <p:sldId id="385" r:id="rId7"/>
    <p:sldId id="386" r:id="rId8"/>
    <p:sldId id="387" r:id="rId9"/>
    <p:sldId id="449" r:id="rId10"/>
    <p:sldId id="450" r:id="rId11"/>
    <p:sldId id="456" r:id="rId12"/>
    <p:sldId id="452" r:id="rId13"/>
    <p:sldId id="454" r:id="rId14"/>
    <p:sldId id="455" r:id="rId15"/>
    <p:sldId id="451" r:id="rId16"/>
    <p:sldId id="396" r:id="rId17"/>
    <p:sldId id="392" r:id="rId18"/>
    <p:sldId id="402" r:id="rId19"/>
    <p:sldId id="403" r:id="rId20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B28"/>
    <a:srgbClr val="003300"/>
    <a:srgbClr val="FFFC89"/>
    <a:srgbClr val="4355D9"/>
    <a:srgbClr val="2435B2"/>
    <a:srgbClr val="2232A6"/>
    <a:srgbClr val="FFFA3B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76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C13C064-616E-4BF2-9E52-B04DB72A09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569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00790-E9A3-4C5D-AE0D-1B0BB69BE1E8}" type="slidenum">
              <a:rPr lang="cs-CZ" altLang="cs-CZ" smtClean="0"/>
              <a:pPr/>
              <a:t>1</a:t>
            </a:fld>
            <a:endParaRPr lang="cs-CZ" alt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</p:grpSp>
      </p:grpSp>
      <p:sp>
        <p:nvSpPr>
          <p:cNvPr id="246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46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413D9-09BD-4E9F-AB6C-0C16241CA1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3B7BA-ECCB-40C6-AEDE-980D617881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B903-FC1E-4BD1-81F1-031FA11362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9346D-A796-4991-8D56-ABBD520677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2E84A-739A-46D1-9559-B868966500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5DF9A-FC84-4991-A012-E2059053CF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FB48F-B779-4583-8C31-CDA80108FC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71545-8CFF-45B6-A54F-36AF18F8A1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93203-3354-4B6A-A2D1-C1B7164AF5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99D7C-86D3-4C08-A75A-1273B47751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1927-452F-443A-A9EC-34F13C12BB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E983-2F72-4A83-988B-44442658DC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355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5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357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358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360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361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361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361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361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</p:grpSp>
      </p:grpSp>
      <p:sp>
        <p:nvSpPr>
          <p:cNvPr id="236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36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362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0130854-D859-4AA0-854E-36743D27EB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Fyzika kondenzovaného stavu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221088"/>
            <a:ext cx="9144000" cy="2636911"/>
          </a:xfrm>
          <a:solidFill>
            <a:schemeClr val="tx1"/>
          </a:solidFill>
        </p:spPr>
        <p:txBody>
          <a:bodyPr tIns="432000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cs-CZ" altLang="cs-CZ" b="1" dirty="0">
                <a:solidFill>
                  <a:srgbClr val="000000"/>
                </a:solidFill>
                <a:effectLst/>
              </a:rPr>
              <a:t>4. </a:t>
            </a:r>
            <a:r>
              <a:rPr lang="cs-CZ" altLang="cs-CZ" b="1" dirty="0" smtClean="0">
                <a:solidFill>
                  <a:srgbClr val="000000"/>
                </a:solidFill>
                <a:effectLst/>
              </a:rPr>
              <a:t>prezentace</a:t>
            </a:r>
            <a:r>
              <a:rPr lang="cs-CZ" altLang="cs-CZ" b="1" dirty="0">
                <a:solidFill>
                  <a:srgbClr val="000000"/>
                </a:solidFill>
                <a:effectLst/>
              </a:rPr>
              <a:t/>
            </a:r>
            <a:br>
              <a:rPr lang="cs-CZ" altLang="cs-CZ" b="1" dirty="0">
                <a:solidFill>
                  <a:srgbClr val="000000"/>
                </a:solidFill>
                <a:effectLst/>
              </a:rPr>
            </a:br>
            <a:r>
              <a:rPr lang="cs-CZ" altLang="cs-CZ" b="1" dirty="0" smtClean="0">
                <a:solidFill>
                  <a:srgbClr val="000000"/>
                </a:solidFill>
                <a:effectLst/>
              </a:rPr>
              <a:t>(poruchy krystalové struktury)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cs-CZ" altLang="cs-CZ" b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4100" name="Picture 4" descr="LogoM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16112"/>
            <a:ext cx="3024039" cy="281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31913" y="620713"/>
            <a:ext cx="6696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Skluzový pohyb smíšené dislokace</a:t>
            </a:r>
          </a:p>
        </p:txBody>
      </p:sp>
      <p:pic>
        <p:nvPicPr>
          <p:cNvPr id="58371" name="Picture 5" descr="smisena_disolkac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484313"/>
            <a:ext cx="2865438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4923"/>
          </a:xfrm>
        </p:spPr>
        <p:txBody>
          <a:bodyPr/>
          <a:lstStyle/>
          <a:p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Frankův – </a:t>
            </a:r>
            <a:r>
              <a:rPr lang="cs-CZ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Readův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zdroj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114742" cy="288032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4569555"/>
            <a:ext cx="2835867" cy="1982440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32" y="4581128"/>
            <a:ext cx="2994042" cy="1970867"/>
          </a:xfrm>
          <a:prstGeom prst="rect">
            <a:avLst/>
          </a:prstGeom>
        </p:spPr>
      </p:pic>
      <p:pic>
        <p:nvPicPr>
          <p:cNvPr id="10" name="Picture 5" descr="F-R_zdro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4581128"/>
            <a:ext cx="2456813" cy="197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95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Frankův – Readův zdroj</a:t>
            </a:r>
          </a:p>
        </p:txBody>
      </p:sp>
      <p:pic>
        <p:nvPicPr>
          <p:cNvPr id="24579" name="Picture 5" descr="FRsourc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8" y="1700213"/>
            <a:ext cx="411956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izkouhlova_hran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1841500"/>
            <a:ext cx="24574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dvoj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275" y="3051175"/>
            <a:ext cx="3571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2268538" y="2276475"/>
            <a:ext cx="3194050" cy="730250"/>
          </a:xfrm>
          <a:prstGeom prst="leftArrow">
            <a:avLst>
              <a:gd name="adj1" fmla="val 50000"/>
              <a:gd name="adj2" fmla="val 109348"/>
            </a:avLst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kumimoji="1" lang="cs-CZ">
                <a:solidFill>
                  <a:srgbClr val="2435B2"/>
                </a:solidFill>
                <a:latin typeface="Times New Roman" pitchFamily="18" charset="0"/>
              </a:rPr>
              <a:t>maloúhlé hranice zrn</a:t>
            </a:r>
          </a:p>
        </p:txBody>
      </p:sp>
      <p:sp>
        <p:nvSpPr>
          <p:cNvPr id="25605" name="AutoShape 6"/>
          <p:cNvSpPr>
            <a:spLocks noChangeArrowheads="1"/>
          </p:cNvSpPr>
          <p:nvPr/>
        </p:nvSpPr>
        <p:spPr bwMode="auto">
          <a:xfrm>
            <a:off x="6121400" y="2290763"/>
            <a:ext cx="1957388" cy="828675"/>
          </a:xfrm>
          <a:prstGeom prst="downArrowCallout">
            <a:avLst>
              <a:gd name="adj1" fmla="val 59052"/>
              <a:gd name="adj2" fmla="val 59052"/>
              <a:gd name="adj3" fmla="val 16667"/>
              <a:gd name="adj4" fmla="val 66667"/>
            </a:avLst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kumimoji="1" lang="cs-CZ">
                <a:solidFill>
                  <a:srgbClr val="2232A6"/>
                </a:solidFill>
                <a:latin typeface="Times New Roman" pitchFamily="18" charset="0"/>
              </a:rPr>
              <a:t>dvojčatění</a:t>
            </a:r>
          </a:p>
        </p:txBody>
      </p:sp>
      <p:sp>
        <p:nvSpPr>
          <p:cNvPr id="3932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Další časté poruchy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675688" cy="1139825"/>
          </a:xfrm>
        </p:spPr>
        <p:txBody>
          <a:bodyPr/>
          <a:lstStyle/>
          <a:p>
            <a:r>
              <a:rPr lang="cs-CZ" altLang="cs-CZ"/>
              <a:t>Schéma skluzu a dvojčatění</a:t>
            </a:r>
          </a:p>
        </p:txBody>
      </p:sp>
      <p:pic>
        <p:nvPicPr>
          <p:cNvPr id="306181" name="Picture 5" descr="skl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3889375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182" name="Picture 6" descr="dvojcate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388937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3" name="AutoShape 7"/>
          <p:cNvSpPr>
            <a:spLocks noChangeArrowheads="1"/>
          </p:cNvSpPr>
          <p:nvPr/>
        </p:nvSpPr>
        <p:spPr bwMode="auto">
          <a:xfrm>
            <a:off x="2268538" y="4581525"/>
            <a:ext cx="792162" cy="863600"/>
          </a:xfrm>
          <a:prstGeom prst="upArrow">
            <a:avLst>
              <a:gd name="adj1" fmla="val 50000"/>
              <a:gd name="adj2" fmla="val 27255"/>
            </a:avLst>
          </a:prstGeom>
          <a:solidFill>
            <a:srgbClr val="FFFC8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6186" name="AutoShape 10"/>
          <p:cNvSpPr>
            <a:spLocks noChangeArrowheads="1"/>
          </p:cNvSpPr>
          <p:nvPr/>
        </p:nvSpPr>
        <p:spPr bwMode="auto">
          <a:xfrm>
            <a:off x="6011863" y="4581525"/>
            <a:ext cx="792162" cy="863600"/>
          </a:xfrm>
          <a:prstGeom prst="upArrow">
            <a:avLst>
              <a:gd name="adj1" fmla="val 50000"/>
              <a:gd name="adj2" fmla="val 27255"/>
            </a:avLst>
          </a:prstGeom>
          <a:solidFill>
            <a:srgbClr val="FFFC8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6187" name="Text Box 11"/>
          <p:cNvSpPr txBox="1">
            <a:spLocks noChangeArrowheads="1"/>
          </p:cNvSpPr>
          <p:nvPr/>
        </p:nvSpPr>
        <p:spPr bwMode="auto">
          <a:xfrm>
            <a:off x="1187450" y="5445125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rgbClr val="FFFC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deformace skluzem</a:t>
            </a:r>
          </a:p>
        </p:txBody>
      </p:sp>
      <p:sp>
        <p:nvSpPr>
          <p:cNvPr id="306188" name="Text Box 12"/>
          <p:cNvSpPr txBox="1">
            <a:spLocks noChangeArrowheads="1"/>
          </p:cNvSpPr>
          <p:nvPr/>
        </p:nvSpPr>
        <p:spPr bwMode="auto">
          <a:xfrm>
            <a:off x="4716463" y="5445125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rgbClr val="FFFC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deformace dvojčatěním</a:t>
            </a:r>
          </a:p>
        </p:txBody>
      </p:sp>
    </p:spTree>
    <p:extLst>
      <p:ext uri="{BB962C8B-B14F-4D97-AF65-F5344CB8AC3E}">
        <p14:creationId xmlns:p14="http://schemas.microsoft.com/office/powerpoint/2010/main" val="37116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Deformace </a:t>
            </a:r>
            <a:r>
              <a:rPr lang="cs-CZ" sz="4000" dirty="0" err="1"/>
              <a:t>dvojčatěním</a:t>
            </a:r>
            <a:endParaRPr lang="cs-CZ" sz="400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3692411" cy="2808312"/>
          </a:xfrm>
        </p:spPr>
      </p:pic>
      <p:pic>
        <p:nvPicPr>
          <p:cNvPr id="12" name="Obrázek 11" descr="P403168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5656" y="4225319"/>
            <a:ext cx="3024336" cy="2295222"/>
          </a:xfrm>
          <a:prstGeom prst="rect">
            <a:avLst/>
          </a:prstGeom>
        </p:spPr>
      </p:pic>
      <p:pic>
        <p:nvPicPr>
          <p:cNvPr id="13" name="Obrázek 12" descr="PA130539u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00015" y="4225319"/>
            <a:ext cx="2808312" cy="2290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916113"/>
            <a:ext cx="381635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11188" y="69215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3200" b="0"/>
              <a:t>Dislokační nakupení u rozhraní AZ91/TiC</a:t>
            </a:r>
            <a:endParaRPr lang="en-GB" sz="32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620713"/>
            <a:ext cx="56880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51275" y="5516563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b="0"/>
              <a:t>AZ91/TiC</a:t>
            </a:r>
            <a:endParaRPr lang="en-GB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Vrstevná chyba</a:t>
            </a:r>
          </a:p>
        </p:txBody>
      </p:sp>
      <p:pic>
        <p:nvPicPr>
          <p:cNvPr id="26627" name="Picture 6" descr="vrstev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989138"/>
            <a:ext cx="32416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6295" name="Text Box 7"/>
          <p:cNvSpPr txBox="1">
            <a:spLocks noChangeArrowheads="1"/>
          </p:cNvSpPr>
          <p:nvPr/>
        </p:nvSpPr>
        <p:spPr bwMode="auto">
          <a:xfrm>
            <a:off x="1835150" y="4941888"/>
            <a:ext cx="5903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</a:rPr>
              <a:t>Vrstvení rovin ABABAB…, resp. ABCABCABC… </a:t>
            </a:r>
            <a:b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</a:rPr>
              <a:t>je narušeno vložením „nesprávné vrstvy“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 err="1"/>
              <a:t>Vrstevná</a:t>
            </a:r>
            <a:r>
              <a:rPr lang="cs-CZ" sz="3600" dirty="0"/>
              <a:t> chyba</a:t>
            </a:r>
          </a:p>
        </p:txBody>
      </p:sp>
      <p:pic>
        <p:nvPicPr>
          <p:cNvPr id="27651" name="Picture 5" descr="stack_f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479927" cy="22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28" y="3573016"/>
            <a:ext cx="2882819" cy="288281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30" y="3573016"/>
            <a:ext cx="3446768" cy="2862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Bodové poruchy</a:t>
            </a:r>
          </a:p>
        </p:txBody>
      </p:sp>
      <p:pic>
        <p:nvPicPr>
          <p:cNvPr id="7" name="Zástupný symbol pro obsah 6" descr="bodove_poruch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8229600" cy="3064213"/>
          </a:xfrm>
        </p:spPr>
      </p:pic>
      <p:sp>
        <p:nvSpPr>
          <p:cNvPr id="8" name="Ohnutý roh 7"/>
          <p:cNvSpPr/>
          <p:nvPr/>
        </p:nvSpPr>
        <p:spPr bwMode="auto">
          <a:xfrm>
            <a:off x="971600" y="4653136"/>
            <a:ext cx="1656184" cy="576064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vakance</a:t>
            </a:r>
          </a:p>
        </p:txBody>
      </p:sp>
      <p:sp>
        <p:nvSpPr>
          <p:cNvPr id="9" name="Ohnutý roh 8"/>
          <p:cNvSpPr/>
          <p:nvPr/>
        </p:nvSpPr>
        <p:spPr bwMode="auto">
          <a:xfrm>
            <a:off x="3635896" y="4653136"/>
            <a:ext cx="2016224" cy="1008112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08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intersticiální porucha</a:t>
            </a:r>
          </a:p>
        </p:txBody>
      </p:sp>
      <p:sp>
        <p:nvSpPr>
          <p:cNvPr id="10" name="Ohnutý roh 9"/>
          <p:cNvSpPr/>
          <p:nvPr/>
        </p:nvSpPr>
        <p:spPr bwMode="auto">
          <a:xfrm>
            <a:off x="6516216" y="4653136"/>
            <a:ext cx="2016224" cy="1008112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08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substituční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porucha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odove_poruc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879600"/>
            <a:ext cx="39433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4"/>
          <p:cNvSpPr>
            <a:spLocks noChangeArrowheads="1"/>
          </p:cNvSpPr>
          <p:nvPr/>
        </p:nvSpPr>
        <p:spPr bwMode="auto">
          <a:xfrm>
            <a:off x="190500" y="2006600"/>
            <a:ext cx="3036888" cy="985838"/>
          </a:xfrm>
          <a:prstGeom prst="rightArrow">
            <a:avLst>
              <a:gd name="adj1" fmla="val 50000"/>
              <a:gd name="adj2" fmla="val 77013"/>
            </a:avLst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kumimoji="1" lang="cs-CZ">
                <a:solidFill>
                  <a:schemeClr val="bg2"/>
                </a:solidFill>
                <a:latin typeface="Times New Roman" pitchFamily="18" charset="0"/>
              </a:rPr>
              <a:t>intersticiální poloha</a:t>
            </a:r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744538" y="3487738"/>
            <a:ext cx="2500312" cy="842962"/>
          </a:xfrm>
          <a:prstGeom prst="rightArrow">
            <a:avLst>
              <a:gd name="adj1" fmla="val 50000"/>
              <a:gd name="adj2" fmla="val 74153"/>
            </a:avLst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kumimoji="1" lang="cs-CZ">
                <a:solidFill>
                  <a:schemeClr val="bg2"/>
                </a:solidFill>
                <a:latin typeface="Times New Roman" pitchFamily="18" charset="0"/>
              </a:rPr>
              <a:t>vakance</a:t>
            </a: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6677025" y="3165475"/>
            <a:ext cx="2152650" cy="1271588"/>
          </a:xfrm>
          <a:prstGeom prst="leftArrow">
            <a:avLst>
              <a:gd name="adj1" fmla="val 50000"/>
              <a:gd name="adj2" fmla="val 42322"/>
            </a:avLst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kumimoji="1" lang="cs-CZ">
                <a:solidFill>
                  <a:schemeClr val="bg2"/>
                </a:solidFill>
                <a:latin typeface="Times New Roman" pitchFamily="18" charset="0"/>
              </a:rPr>
              <a:t>Frenkelova</a:t>
            </a:r>
            <a:br>
              <a:rPr kumimoji="1" lang="cs-CZ">
                <a:solidFill>
                  <a:schemeClr val="bg2"/>
                </a:solidFill>
                <a:latin typeface="Times New Roman" pitchFamily="18" charset="0"/>
              </a:rPr>
            </a:br>
            <a:r>
              <a:rPr kumimoji="1" lang="cs-CZ">
                <a:solidFill>
                  <a:schemeClr val="bg2"/>
                </a:solidFill>
                <a:latin typeface="Times New Roman" pitchFamily="18" charset="0"/>
              </a:rPr>
              <a:t>porucha</a:t>
            </a:r>
          </a:p>
        </p:txBody>
      </p:sp>
      <p:sp>
        <p:nvSpPr>
          <p:cNvPr id="15366" name="AutoShape 7"/>
          <p:cNvSpPr>
            <a:spLocks noChangeArrowheads="1"/>
          </p:cNvSpPr>
          <p:nvPr/>
        </p:nvSpPr>
        <p:spPr bwMode="auto">
          <a:xfrm>
            <a:off x="5862638" y="4589463"/>
            <a:ext cx="3048000" cy="1220787"/>
          </a:xfrm>
          <a:prstGeom prst="leftArrow">
            <a:avLst>
              <a:gd name="adj1" fmla="val 50000"/>
              <a:gd name="adj2" fmla="val 62419"/>
            </a:avLst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kumimoji="1" lang="cs-CZ">
                <a:solidFill>
                  <a:schemeClr val="bg2"/>
                </a:solidFill>
                <a:latin typeface="Times New Roman" pitchFamily="18" charset="0"/>
              </a:rPr>
              <a:t>Schottkyho porucha</a:t>
            </a:r>
          </a:p>
        </p:txBody>
      </p:sp>
      <p:sp>
        <p:nvSpPr>
          <p:cNvPr id="3922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Bodové poruchy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dirty="0"/>
              <a:t>Barevná centra</a:t>
            </a:r>
          </a:p>
        </p:txBody>
      </p:sp>
      <p:pic>
        <p:nvPicPr>
          <p:cNvPr id="23555" name="Zástupný symbol pro obsah 5" descr="inde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844675"/>
            <a:ext cx="2879725" cy="1916113"/>
          </a:xfrm>
        </p:spPr>
      </p:pic>
      <p:pic>
        <p:nvPicPr>
          <p:cNvPr id="23556" name="Zástupný symbol pro obsah 8" descr="loadBinary.aspx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9813" y="1844675"/>
            <a:ext cx="3060700" cy="4248150"/>
          </a:xfrm>
        </p:spPr>
      </p:pic>
      <p:pic>
        <p:nvPicPr>
          <p:cNvPr id="23557" name="Obrázek 9" descr="NaCl_KCl_KB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933825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ranova_dislok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989138"/>
            <a:ext cx="6732588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331913" y="4581525"/>
            <a:ext cx="1947862" cy="1344613"/>
          </a:xfrm>
          <a:prstGeom prst="upArrowCallout">
            <a:avLst>
              <a:gd name="adj1" fmla="val 36216"/>
              <a:gd name="adj2" fmla="val 36216"/>
              <a:gd name="adj3" fmla="val 16667"/>
              <a:gd name="adj4" fmla="val 66667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kumimoji="1" lang="cs-CZ">
                <a:solidFill>
                  <a:srgbClr val="032F0A"/>
                </a:solidFill>
                <a:latin typeface="Times New Roman" pitchFamily="18" charset="0"/>
              </a:rPr>
              <a:t>hranová</a:t>
            </a:r>
            <a:br>
              <a:rPr kumimoji="1" lang="cs-CZ">
                <a:solidFill>
                  <a:srgbClr val="032F0A"/>
                </a:solidFill>
                <a:latin typeface="Times New Roman" pitchFamily="18" charset="0"/>
              </a:rPr>
            </a:br>
            <a:r>
              <a:rPr kumimoji="1" lang="cs-CZ">
                <a:solidFill>
                  <a:srgbClr val="032F0A"/>
                </a:solidFill>
                <a:latin typeface="Times New Roman" pitchFamily="18" charset="0"/>
              </a:rPr>
              <a:t>dislokace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003800" y="4508500"/>
            <a:ext cx="1970088" cy="1409700"/>
          </a:xfrm>
          <a:prstGeom prst="upArrowCallout">
            <a:avLst>
              <a:gd name="adj1" fmla="val 34938"/>
              <a:gd name="adj2" fmla="val 34938"/>
              <a:gd name="adj3" fmla="val 16667"/>
              <a:gd name="adj4" fmla="val 66667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kumimoji="1" lang="cs-CZ">
                <a:solidFill>
                  <a:srgbClr val="032F0A"/>
                </a:solidFill>
                <a:latin typeface="Times New Roman" pitchFamily="18" charset="0"/>
              </a:rPr>
              <a:t>šroubová</a:t>
            </a:r>
          </a:p>
          <a:p>
            <a:pPr eaLnBrk="0" hangingPunct="0"/>
            <a:r>
              <a:rPr kumimoji="1" lang="cs-CZ">
                <a:solidFill>
                  <a:srgbClr val="032F0A"/>
                </a:solidFill>
                <a:latin typeface="Times New Roman" pitchFamily="18" charset="0"/>
              </a:rPr>
              <a:t>dislokace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3348038" y="1268413"/>
            <a:ext cx="2303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- dislokace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1476375" y="549275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4000" b="0">
                <a:effectLst>
                  <a:outerShdw blurRad="38100" dist="38100" dir="2700000" algn="tl">
                    <a:srgbClr val="000000"/>
                  </a:outerShdw>
                </a:effectLst>
              </a:rPr>
              <a:t>Čárové poruchy</a:t>
            </a: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684213" y="5949950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</a:rPr>
              <a:t>1934: Taylor (Orowan, Polanyi)</a:t>
            </a:r>
            <a:b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</a:rPr>
              <a:t>1938: Burgers</a:t>
            </a:r>
          </a:p>
        </p:txBody>
      </p:sp>
      <p:sp>
        <p:nvSpPr>
          <p:cNvPr id="16392" name="AutoShape 10"/>
          <p:cNvSpPr>
            <a:spLocks/>
          </p:cNvSpPr>
          <p:nvPr/>
        </p:nvSpPr>
        <p:spPr bwMode="auto">
          <a:xfrm>
            <a:off x="4427538" y="6092825"/>
            <a:ext cx="144462" cy="503238"/>
          </a:xfrm>
          <a:prstGeom prst="rightBrace">
            <a:avLst>
              <a:gd name="adj1" fmla="val 2902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4572000" y="6165850"/>
            <a:ext cx="417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</a:rPr>
              <a:t>teorie (experimentální důkaz 1948)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Burgersův vektor</a:t>
            </a:r>
          </a:p>
        </p:txBody>
      </p:sp>
      <p:pic>
        <p:nvPicPr>
          <p:cNvPr id="17411" name="Picture 3" descr="burger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492375"/>
            <a:ext cx="258603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Iburger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92375"/>
            <a:ext cx="23447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19250" y="5084763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/>
              <a:t>hranová dislokace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356100" y="5084763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/>
              <a:t>šroubová dislokace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eform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44675"/>
            <a:ext cx="47275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971550" y="836613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4000" b="0">
                <a:effectLst>
                  <a:outerShdw blurRad="38100" dist="38100" dir="2700000" algn="tl">
                    <a:srgbClr val="000000"/>
                  </a:outerShdw>
                </a:effectLst>
              </a:rPr>
              <a:t>Deformace dokonalého krystalu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ohyb_dislok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350" y="1671638"/>
            <a:ext cx="4964113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900113" y="620713"/>
            <a:ext cx="7345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4000" b="0">
                <a:effectLst>
                  <a:outerShdw blurRad="38100" dist="38100" dir="2700000" algn="tl">
                    <a:srgbClr val="000000"/>
                  </a:outerShdw>
                </a:effectLst>
              </a:rPr>
              <a:t>Deformace krystalu s dislokací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hranova_disl_sklu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098550"/>
            <a:ext cx="588962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6" descr="sroubova_dilokace_sklu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221163"/>
            <a:ext cx="5976938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8695" name="Text Box 7"/>
          <p:cNvSpPr txBox="1">
            <a:spLocks noChangeArrowheads="1"/>
          </p:cNvSpPr>
          <p:nvPr/>
        </p:nvSpPr>
        <p:spPr bwMode="auto">
          <a:xfrm>
            <a:off x="1692275" y="404813"/>
            <a:ext cx="590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Skluzový pohyb dislokace</a:t>
            </a: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1619250" y="3284538"/>
            <a:ext cx="5976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hranová dislokace</a:t>
            </a:r>
          </a:p>
        </p:txBody>
      </p:sp>
      <p:sp>
        <p:nvSpPr>
          <p:cNvPr id="57350" name="Text Box 9"/>
          <p:cNvSpPr txBox="1">
            <a:spLocks noChangeArrowheads="1"/>
          </p:cNvSpPr>
          <p:nvPr/>
        </p:nvSpPr>
        <p:spPr bwMode="auto">
          <a:xfrm>
            <a:off x="1547813" y="5876925"/>
            <a:ext cx="604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šroubová dislokace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3685</TotalTime>
  <Words>112</Words>
  <Application>Microsoft Office PowerPoint</Application>
  <PresentationFormat>Předvádění na obrazovce (4:3)</PresentationFormat>
  <Paragraphs>44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Kruhy na vodě</vt:lpstr>
      <vt:lpstr>Fyzika kondenzovaného stavu</vt:lpstr>
      <vt:lpstr>Bodové poruchy</vt:lpstr>
      <vt:lpstr>Bodové poruchy</vt:lpstr>
      <vt:lpstr>Barevná centra</vt:lpstr>
      <vt:lpstr>Prezentace aplikace PowerPoint</vt:lpstr>
      <vt:lpstr>Burgersův vektor</vt:lpstr>
      <vt:lpstr>Prezentace aplikace PowerPoint</vt:lpstr>
      <vt:lpstr>Prezentace aplikace PowerPoint</vt:lpstr>
      <vt:lpstr>Prezentace aplikace PowerPoint</vt:lpstr>
      <vt:lpstr>Skluzový pohyb smíšené dislokace</vt:lpstr>
      <vt:lpstr>Frankův – Readův zdroj</vt:lpstr>
      <vt:lpstr>Frankův – Readův zdroj</vt:lpstr>
      <vt:lpstr>Další časté poruchy</vt:lpstr>
      <vt:lpstr>Schéma skluzu a dvojčatění</vt:lpstr>
      <vt:lpstr>Deformace dvojčatěním</vt:lpstr>
      <vt:lpstr>Prezentace aplikace PowerPoint</vt:lpstr>
      <vt:lpstr>Prezentace aplikace PowerPoint</vt:lpstr>
      <vt:lpstr>Vrstevná chyba</vt:lpstr>
      <vt:lpstr>Vrstevná chyba</vt:lpstr>
    </vt:vector>
  </TitlesOfParts>
  <Company>KDF MFF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Zdeněk Drozd</dc:creator>
  <cp:lastModifiedBy>Zdeněk Drozd</cp:lastModifiedBy>
  <cp:revision>270</cp:revision>
  <dcterms:created xsi:type="dcterms:W3CDTF">2007-02-24T17:18:26Z</dcterms:created>
  <dcterms:modified xsi:type="dcterms:W3CDTF">2024-11-06T09:42:28Z</dcterms:modified>
</cp:coreProperties>
</file>