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63"/>
  </p:notesMasterIdLst>
  <p:sldIdLst>
    <p:sldId id="265" r:id="rId2"/>
    <p:sldId id="531" r:id="rId3"/>
    <p:sldId id="673" r:id="rId4"/>
    <p:sldId id="674" r:id="rId5"/>
    <p:sldId id="675" r:id="rId6"/>
    <p:sldId id="714" r:id="rId7"/>
    <p:sldId id="715" r:id="rId8"/>
    <p:sldId id="676" r:id="rId9"/>
    <p:sldId id="705" r:id="rId10"/>
    <p:sldId id="706" r:id="rId11"/>
    <p:sldId id="719" r:id="rId12"/>
    <p:sldId id="718" r:id="rId13"/>
    <p:sldId id="677" r:id="rId14"/>
    <p:sldId id="532" r:id="rId15"/>
    <p:sldId id="526" r:id="rId16"/>
    <p:sldId id="527" r:id="rId17"/>
    <p:sldId id="720" r:id="rId18"/>
    <p:sldId id="427" r:id="rId19"/>
    <p:sldId id="528" r:id="rId20"/>
    <p:sldId id="495" r:id="rId21"/>
    <p:sldId id="514" r:id="rId22"/>
    <p:sldId id="456" r:id="rId23"/>
    <p:sldId id="713" r:id="rId24"/>
    <p:sldId id="712" r:id="rId25"/>
    <p:sldId id="511" r:id="rId26"/>
    <p:sldId id="483" r:id="rId27"/>
    <p:sldId id="496" r:id="rId28"/>
    <p:sldId id="512" r:id="rId29"/>
    <p:sldId id="498" r:id="rId30"/>
    <p:sldId id="499" r:id="rId31"/>
    <p:sldId id="504" r:id="rId32"/>
    <p:sldId id="458" r:id="rId33"/>
    <p:sldId id="472" r:id="rId34"/>
    <p:sldId id="709" r:id="rId35"/>
    <p:sldId id="549" r:id="rId36"/>
    <p:sldId id="550" r:id="rId37"/>
    <p:sldId id="551" r:id="rId38"/>
    <p:sldId id="552" r:id="rId39"/>
    <p:sldId id="553" r:id="rId40"/>
    <p:sldId id="505" r:id="rId41"/>
    <p:sldId id="540" r:id="rId42"/>
    <p:sldId id="708" r:id="rId43"/>
    <p:sldId id="541" r:id="rId44"/>
    <p:sldId id="542" r:id="rId45"/>
    <p:sldId id="716" r:id="rId46"/>
    <p:sldId id="503" r:id="rId47"/>
    <p:sldId id="533" r:id="rId48"/>
    <p:sldId id="717" r:id="rId49"/>
    <p:sldId id="539" r:id="rId50"/>
    <p:sldId id="707" r:id="rId51"/>
    <p:sldId id="513" r:id="rId52"/>
    <p:sldId id="461" r:id="rId53"/>
    <p:sldId id="508" r:id="rId54"/>
    <p:sldId id="454" r:id="rId55"/>
    <p:sldId id="455" r:id="rId56"/>
    <p:sldId id="510" r:id="rId57"/>
    <p:sldId id="443" r:id="rId58"/>
    <p:sldId id="450" r:id="rId59"/>
    <p:sldId id="451" r:id="rId60"/>
    <p:sldId id="452" r:id="rId61"/>
    <p:sldId id="453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01"/>
    <a:srgbClr val="000000"/>
    <a:srgbClr val="00CC00"/>
    <a:srgbClr val="9966FF"/>
    <a:srgbClr val="0C3A1F"/>
    <a:srgbClr val="003300"/>
    <a:srgbClr val="FFFEC1"/>
    <a:srgbClr val="FFFC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3" autoAdjust="0"/>
    <p:restoredTop sz="94620" autoAdjust="0"/>
  </p:normalViewPr>
  <p:slideViewPr>
    <p:cSldViewPr>
      <p:cViewPr varScale="1">
        <p:scale>
          <a:sx n="65" d="100"/>
          <a:sy n="65" d="100"/>
        </p:scale>
        <p:origin x="131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5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850E05E-11C5-4A4E-9325-28A2A73E1D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ECDD96A-F41B-4F7E-B3CE-34AECB7D0BD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2CBFAC9-A94D-4ED7-8AD3-48AB84691F6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5A84E6DB-B144-419B-AB44-EE95B4C18AC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8918" name="Rectangle 6">
            <a:extLst>
              <a:ext uri="{FF2B5EF4-FFF2-40B4-BE49-F238E27FC236}">
                <a16:creationId xmlns:a16="http://schemas.microsoft.com/office/drawing/2014/main" id="{08C0CCB5-C11A-461C-97BF-A16AD44A6D4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22CDFDC4-7AAC-4BA1-B2CD-8E8DCEA3D4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3E132D83-DD09-4C3D-9EAE-7EAEE13D6B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8385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A79EEBC9-E020-4484-BB41-28A7612BEC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5FEB86-9D32-4B0E-A78D-A6B219E45E0A}" type="slidenum">
              <a:rPr lang="cs-CZ" altLang="cs-CZ" b="0" smtClean="0"/>
              <a:pPr/>
              <a:t>1</a:t>
            </a:fld>
            <a:endParaRPr lang="cs-CZ" altLang="cs-CZ" b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7C8855E4-76D8-4C0B-B97A-60DE5C51C3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4EE72626-2E32-430B-AE18-4B53364FB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0D98CB87-DE71-497E-B38D-3825365E670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953CA0-7405-4868-A461-F40B0DB9F4C7}" type="datetime1">
              <a:rPr lang="cs-CZ" altLang="cs-CZ" b="0" smtClean="0"/>
              <a:pPr/>
              <a:t>05.10.2024</a:t>
            </a:fld>
            <a:endParaRPr lang="cs-CZ" altLang="cs-CZ" b="0"/>
          </a:p>
        </p:txBody>
      </p:sp>
      <p:sp>
        <p:nvSpPr>
          <p:cNvPr id="7171" name="Rectangle 7">
            <a:extLst>
              <a:ext uri="{FF2B5EF4-FFF2-40B4-BE49-F238E27FC236}">
                <a16:creationId xmlns:a16="http://schemas.microsoft.com/office/drawing/2014/main" id="{797CD83E-F6D1-4576-8012-730882B630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8CEFDC-0E62-4F40-925B-53CC900BDFBB}" type="slidenum">
              <a:rPr lang="cs-CZ" altLang="cs-CZ" b="0" smtClean="0"/>
              <a:pPr/>
              <a:t>2</a:t>
            </a:fld>
            <a:endParaRPr lang="cs-CZ" altLang="cs-CZ" b="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7CFAFC09-D2C9-4EF6-999C-F118F70BE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96D5D8E4-3776-4F78-AF8C-652CD69A1B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1310820E-400A-411E-B09B-258F47B237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A54E2E-7328-46CA-81A8-0C32E06B4A57}" type="slidenum">
              <a:rPr lang="cs-CZ" altLang="cs-CZ" b="0" smtClean="0">
                <a:solidFill>
                  <a:srgbClr val="000000"/>
                </a:solidFill>
              </a:rPr>
              <a:pPr/>
              <a:t>10</a:t>
            </a:fld>
            <a:endParaRPr lang="cs-CZ" altLang="cs-CZ" b="0">
              <a:solidFill>
                <a:srgbClr val="000000"/>
              </a:solidFill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0A5E83B-6EEC-4C1A-A58A-4CC327EF97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25A45683-E953-4635-9DDB-20AF052C7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5D37CE2-0F5F-413C-A18C-0BAE8893A094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085CDB38-DE0F-4F7D-AC54-9DB4FC0B081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6111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6111 w 5740"/>
                <a:gd name="T7" fmla="*/ 0 h 4316"/>
                <a:gd name="T8" fmla="*/ 6111 w 5740"/>
                <a:gd name="T9" fmla="*/ 0 h 4316"/>
                <a:gd name="T10" fmla="*/ 6111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C12EFFF0-388D-45D2-847B-561D2FBCF95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>
                <a:extLst>
                  <a:ext uri="{FF2B5EF4-FFF2-40B4-BE49-F238E27FC236}">
                    <a16:creationId xmlns:a16="http://schemas.microsoft.com/office/drawing/2014/main" id="{AF7E7D34-2D33-49B1-AAF2-EEE1F0BFB97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58" name="Oval 6">
                <a:extLst>
                  <a:ext uri="{FF2B5EF4-FFF2-40B4-BE49-F238E27FC236}">
                    <a16:creationId xmlns:a16="http://schemas.microsoft.com/office/drawing/2014/main" id="{9DDE5D6F-1507-4063-8779-ABF1ED1DCE6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59" name="Oval 7">
                <a:extLst>
                  <a:ext uri="{FF2B5EF4-FFF2-40B4-BE49-F238E27FC236}">
                    <a16:creationId xmlns:a16="http://schemas.microsoft.com/office/drawing/2014/main" id="{3AC657FB-E1F0-4605-BA8F-CDFA97A2868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60" name="Oval 8">
                <a:extLst>
                  <a:ext uri="{FF2B5EF4-FFF2-40B4-BE49-F238E27FC236}">
                    <a16:creationId xmlns:a16="http://schemas.microsoft.com/office/drawing/2014/main" id="{74A6757C-6490-4C97-B4B6-7AD7635F522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61" name="Oval 9">
                <a:extLst>
                  <a:ext uri="{FF2B5EF4-FFF2-40B4-BE49-F238E27FC236}">
                    <a16:creationId xmlns:a16="http://schemas.microsoft.com/office/drawing/2014/main" id="{003456EA-ED9D-4577-9349-851B2D4C79A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62" name="Freeform 10">
                <a:extLst>
                  <a:ext uri="{FF2B5EF4-FFF2-40B4-BE49-F238E27FC236}">
                    <a16:creationId xmlns:a16="http://schemas.microsoft.com/office/drawing/2014/main" id="{49867B68-2E40-47F0-AF1D-63D48D5FAF9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63" name="Freeform 11">
                <a:extLst>
                  <a:ext uri="{FF2B5EF4-FFF2-40B4-BE49-F238E27FC236}">
                    <a16:creationId xmlns:a16="http://schemas.microsoft.com/office/drawing/2014/main" id="{97C524BE-8FB7-4D1E-AE25-C03A06BD7F0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64" name="Freeform 12">
                <a:extLst>
                  <a:ext uri="{FF2B5EF4-FFF2-40B4-BE49-F238E27FC236}">
                    <a16:creationId xmlns:a16="http://schemas.microsoft.com/office/drawing/2014/main" id="{1CD0E54E-7F5A-4727-B8CF-E35BCF0A4BB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65" name="Freeform 13">
                <a:extLst>
                  <a:ext uri="{FF2B5EF4-FFF2-40B4-BE49-F238E27FC236}">
                    <a16:creationId xmlns:a16="http://schemas.microsoft.com/office/drawing/2014/main" id="{F0D7B9B1-E7DE-47C5-A048-332B732A266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66" name="Freeform 14">
                <a:extLst>
                  <a:ext uri="{FF2B5EF4-FFF2-40B4-BE49-F238E27FC236}">
                    <a16:creationId xmlns:a16="http://schemas.microsoft.com/office/drawing/2014/main" id="{B401B0A7-55E3-43F9-AB1F-B858F6C6BDC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67" name="Oval 15">
                <a:extLst>
                  <a:ext uri="{FF2B5EF4-FFF2-40B4-BE49-F238E27FC236}">
                    <a16:creationId xmlns:a16="http://schemas.microsoft.com/office/drawing/2014/main" id="{D3AF3A61-ECB9-4DE8-BF63-DC7C4AB9F62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</p:grp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BF3988AA-830B-4BCF-9719-A3386E353B6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id="{2CE856D7-F2C5-4CD6-8115-2CECFC29BF1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id="{D6EA0B4F-4D14-41EB-8E2A-89E500537C2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41" name="Oval 19">
                <a:extLst>
                  <a:ext uri="{FF2B5EF4-FFF2-40B4-BE49-F238E27FC236}">
                    <a16:creationId xmlns:a16="http://schemas.microsoft.com/office/drawing/2014/main" id="{F600C533-9A9E-459E-88FC-2313DE6E620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42" name="Oval 20">
                <a:extLst>
                  <a:ext uri="{FF2B5EF4-FFF2-40B4-BE49-F238E27FC236}">
                    <a16:creationId xmlns:a16="http://schemas.microsoft.com/office/drawing/2014/main" id="{C19431FB-DA8A-4C68-88B5-93F60B02C75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43" name="Oval 21">
                <a:extLst>
                  <a:ext uri="{FF2B5EF4-FFF2-40B4-BE49-F238E27FC236}">
                    <a16:creationId xmlns:a16="http://schemas.microsoft.com/office/drawing/2014/main" id="{A498B586-D184-411A-B2D2-7356497D6B7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44" name="Oval 22">
                <a:extLst>
                  <a:ext uri="{FF2B5EF4-FFF2-40B4-BE49-F238E27FC236}">
                    <a16:creationId xmlns:a16="http://schemas.microsoft.com/office/drawing/2014/main" id="{B846308D-9D2C-4574-B835-3B4978C7987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45" name="Oval 23">
                <a:extLst>
                  <a:ext uri="{FF2B5EF4-FFF2-40B4-BE49-F238E27FC236}">
                    <a16:creationId xmlns:a16="http://schemas.microsoft.com/office/drawing/2014/main" id="{99251EFE-6A88-4BD5-A623-06E3B035ACA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46" name="Oval 24">
                <a:extLst>
                  <a:ext uri="{FF2B5EF4-FFF2-40B4-BE49-F238E27FC236}">
                    <a16:creationId xmlns:a16="http://schemas.microsoft.com/office/drawing/2014/main" id="{A124B91C-27F3-4AB1-8522-865C2FD3A1C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16FE41BD-EF3B-4579-A40A-10C5566CBB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14034F3D-2CDF-46DA-93C1-445FC56A5A7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6B532F9F-1B84-4235-A702-18B3F63CDAC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AE792377-EB17-4CC3-B81D-CD25A928B7F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19498456-6402-4EFA-8EF2-D585A487EEE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14AA68BB-BFA7-4B89-A027-72D3B51557F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28E4C961-EE2E-49DC-B3FE-AC2B0D21A9C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8B0495B9-5F1E-4C2D-A7E6-35514B164D7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ECA46D3C-FD98-4B31-A281-C3B9CFCE7CD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77D687EE-0F6C-4595-9155-8EC6C221DC6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35">
              <a:extLst>
                <a:ext uri="{FF2B5EF4-FFF2-40B4-BE49-F238E27FC236}">
                  <a16:creationId xmlns:a16="http://schemas.microsoft.com/office/drawing/2014/main" id="{AE9FD00B-0CE5-42E8-9D94-1A0B8DDE92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2F5854C9-0738-401C-A51F-040960C69E11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D67C3354-9B8A-43F4-96E4-C2C638AA218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BE21DBDF-CF0B-4071-AD7E-BF71BBE0B49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C0BF170E-9A45-4823-9E30-37116212E84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221E32A3-0B95-412D-946C-B2B66411FCB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7" name="Freeform 41">
                <a:extLst>
                  <a:ext uri="{FF2B5EF4-FFF2-40B4-BE49-F238E27FC236}">
                    <a16:creationId xmlns:a16="http://schemas.microsoft.com/office/drawing/2014/main" id="{7590D436-81F5-408B-8892-18FA877537F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8" name="Freeform 42">
                <a:extLst>
                  <a:ext uri="{FF2B5EF4-FFF2-40B4-BE49-F238E27FC236}">
                    <a16:creationId xmlns:a16="http://schemas.microsoft.com/office/drawing/2014/main" id="{7B1C8A0F-B22B-4E5E-A962-912C9AC1B44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9" name="Freeform 43">
                <a:extLst>
                  <a:ext uri="{FF2B5EF4-FFF2-40B4-BE49-F238E27FC236}">
                    <a16:creationId xmlns:a16="http://schemas.microsoft.com/office/drawing/2014/main" id="{7B40BC3A-1888-4756-A90C-CBCD88B522D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4">
                <a:extLst>
                  <a:ext uri="{FF2B5EF4-FFF2-40B4-BE49-F238E27FC236}">
                    <a16:creationId xmlns:a16="http://schemas.microsoft.com/office/drawing/2014/main" id="{04237D45-1427-4F9A-B2CD-8C085A43123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31" name="Freeform 45">
                <a:extLst>
                  <a:ext uri="{FF2B5EF4-FFF2-40B4-BE49-F238E27FC236}">
                    <a16:creationId xmlns:a16="http://schemas.microsoft.com/office/drawing/2014/main" id="{A766DCD3-5AFA-48FD-8EFF-96E1FF223D3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32" name="Freeform 46">
                <a:extLst>
                  <a:ext uri="{FF2B5EF4-FFF2-40B4-BE49-F238E27FC236}">
                    <a16:creationId xmlns:a16="http://schemas.microsoft.com/office/drawing/2014/main" id="{B0AECAFE-4D14-498C-A810-A2A3E09600B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33" name="Oval 47">
                <a:extLst>
                  <a:ext uri="{FF2B5EF4-FFF2-40B4-BE49-F238E27FC236}">
                    <a16:creationId xmlns:a16="http://schemas.microsoft.com/office/drawing/2014/main" id="{530029EB-E550-4387-8D73-5B71659B285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34" name="Oval 48">
                <a:extLst>
                  <a:ext uri="{FF2B5EF4-FFF2-40B4-BE49-F238E27FC236}">
                    <a16:creationId xmlns:a16="http://schemas.microsoft.com/office/drawing/2014/main" id="{4A8371B4-292B-4F32-A27D-7137044E3E1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35" name="Oval 49">
                <a:extLst>
                  <a:ext uri="{FF2B5EF4-FFF2-40B4-BE49-F238E27FC236}">
                    <a16:creationId xmlns:a16="http://schemas.microsoft.com/office/drawing/2014/main" id="{164F75C6-FCD6-40EC-9656-4C88CB98A7A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36" name="Oval 50">
                <a:extLst>
                  <a:ext uri="{FF2B5EF4-FFF2-40B4-BE49-F238E27FC236}">
                    <a16:creationId xmlns:a16="http://schemas.microsoft.com/office/drawing/2014/main" id="{0CE1B9D6-1045-402B-9BB4-18022903E44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37" name="Oval 51">
                <a:extLst>
                  <a:ext uri="{FF2B5EF4-FFF2-40B4-BE49-F238E27FC236}">
                    <a16:creationId xmlns:a16="http://schemas.microsoft.com/office/drawing/2014/main" id="{EE41C5B0-5FEF-4CBF-81FE-3F0F614C5F0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38" name="Oval 52">
                <a:extLst>
                  <a:ext uri="{FF2B5EF4-FFF2-40B4-BE49-F238E27FC236}">
                    <a16:creationId xmlns:a16="http://schemas.microsoft.com/office/drawing/2014/main" id="{B4FC6677-2EEE-47C2-BEE3-136D299EF35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</p:grpSp>
        <p:grpSp>
          <p:nvGrpSpPr>
            <p:cNvPr id="9" name="Group 53">
              <a:extLst>
                <a:ext uri="{FF2B5EF4-FFF2-40B4-BE49-F238E27FC236}">
                  <a16:creationId xmlns:a16="http://schemas.microsoft.com/office/drawing/2014/main" id="{F160CA35-C21B-4D74-A208-3F5D637C8F8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>
                <a:extLst>
                  <a:ext uri="{FF2B5EF4-FFF2-40B4-BE49-F238E27FC236}">
                    <a16:creationId xmlns:a16="http://schemas.microsoft.com/office/drawing/2014/main" id="{1B301FB6-3337-426D-89C1-9A81C098388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9 w 382"/>
                  <a:gd name="T19" fmla="*/ 96 h 96"/>
                  <a:gd name="T20" fmla="*/ 283 w 382"/>
                  <a:gd name="T21" fmla="*/ 90 h 96"/>
                  <a:gd name="T22" fmla="*/ 331 w 382"/>
                  <a:gd name="T23" fmla="*/ 84 h 96"/>
                  <a:gd name="T24" fmla="*/ 372 w 382"/>
                  <a:gd name="T25" fmla="*/ 66 h 96"/>
                  <a:gd name="T26" fmla="*/ 402 w 382"/>
                  <a:gd name="T27" fmla="*/ 42 h 96"/>
                  <a:gd name="T28" fmla="*/ 396 w 382"/>
                  <a:gd name="T29" fmla="*/ 42 h 96"/>
                  <a:gd name="T30" fmla="*/ 366 w 382"/>
                  <a:gd name="T31" fmla="*/ 66 h 96"/>
                  <a:gd name="T32" fmla="*/ 325 w 382"/>
                  <a:gd name="T33" fmla="*/ 78 h 96"/>
                  <a:gd name="T34" fmla="*/ 283 w 382"/>
                  <a:gd name="T35" fmla="*/ 90 h 96"/>
                  <a:gd name="T36" fmla="*/ 229 w 382"/>
                  <a:gd name="T37" fmla="*/ 96 h 96"/>
                  <a:gd name="T38" fmla="*/ 22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55">
                <a:extLst>
                  <a:ext uri="{FF2B5EF4-FFF2-40B4-BE49-F238E27FC236}">
                    <a16:creationId xmlns:a16="http://schemas.microsoft.com/office/drawing/2014/main" id="{08E404A8-149C-44E7-A41B-F0841036476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6">
                <a:extLst>
                  <a:ext uri="{FF2B5EF4-FFF2-40B4-BE49-F238E27FC236}">
                    <a16:creationId xmlns:a16="http://schemas.microsoft.com/office/drawing/2014/main" id="{C9FC1005-9B4B-4457-917D-C7DC5D8F823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57">
                <a:extLst>
                  <a:ext uri="{FF2B5EF4-FFF2-40B4-BE49-F238E27FC236}">
                    <a16:creationId xmlns:a16="http://schemas.microsoft.com/office/drawing/2014/main" id="{7064E0B3-D4BC-44FC-A5FD-E484DACE6A9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58">
                <a:extLst>
                  <a:ext uri="{FF2B5EF4-FFF2-40B4-BE49-F238E27FC236}">
                    <a16:creationId xmlns:a16="http://schemas.microsoft.com/office/drawing/2014/main" id="{3E3794C0-050C-4E20-AFEB-13F02C81E10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9">
                <a:extLst>
                  <a:ext uri="{FF2B5EF4-FFF2-40B4-BE49-F238E27FC236}">
                    <a16:creationId xmlns:a16="http://schemas.microsoft.com/office/drawing/2014/main" id="{CA8C47C1-4D5F-45FD-9F4A-F6E0DC16C29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9 w 185"/>
                  <a:gd name="T5" fmla="*/ 36 h 210"/>
                  <a:gd name="T6" fmla="*/ 175 w 185"/>
                  <a:gd name="T7" fmla="*/ 72 h 210"/>
                  <a:gd name="T8" fmla="*/ 181 w 185"/>
                  <a:gd name="T9" fmla="*/ 90 h 210"/>
                  <a:gd name="T10" fmla="*/ 187 w 185"/>
                  <a:gd name="T11" fmla="*/ 114 h 210"/>
                  <a:gd name="T12" fmla="*/ 181 w 185"/>
                  <a:gd name="T13" fmla="*/ 138 h 210"/>
                  <a:gd name="T14" fmla="*/ 169 w 185"/>
                  <a:gd name="T15" fmla="*/ 162 h 210"/>
                  <a:gd name="T16" fmla="*/ 139 w 185"/>
                  <a:gd name="T17" fmla="*/ 180 h 210"/>
                  <a:gd name="T18" fmla="*/ 90 w 185"/>
                  <a:gd name="T19" fmla="*/ 198 h 210"/>
                  <a:gd name="T20" fmla="*/ 116 w 185"/>
                  <a:gd name="T21" fmla="*/ 210 h 210"/>
                  <a:gd name="T22" fmla="*/ 151 w 185"/>
                  <a:gd name="T23" fmla="*/ 192 h 210"/>
                  <a:gd name="T24" fmla="*/ 181 w 185"/>
                  <a:gd name="T25" fmla="*/ 168 h 210"/>
                  <a:gd name="T26" fmla="*/ 199 w 185"/>
                  <a:gd name="T27" fmla="*/ 144 h 210"/>
                  <a:gd name="T28" fmla="*/ 205 w 185"/>
                  <a:gd name="T29" fmla="*/ 114 h 210"/>
                  <a:gd name="T30" fmla="*/ 199 w 185"/>
                  <a:gd name="T31" fmla="*/ 90 h 210"/>
                  <a:gd name="T32" fmla="*/ 193 w 185"/>
                  <a:gd name="T33" fmla="*/ 66 h 210"/>
                  <a:gd name="T34" fmla="*/ 175 w 185"/>
                  <a:gd name="T35" fmla="*/ 48 h 210"/>
                  <a:gd name="T36" fmla="*/ 15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60">
                <a:extLst>
                  <a:ext uri="{FF2B5EF4-FFF2-40B4-BE49-F238E27FC236}">
                    <a16:creationId xmlns:a16="http://schemas.microsoft.com/office/drawing/2014/main" id="{5A89C283-07B0-499F-AE4A-A7C1C84EB987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61">
                <a:extLst>
                  <a:ext uri="{FF2B5EF4-FFF2-40B4-BE49-F238E27FC236}">
                    <a16:creationId xmlns:a16="http://schemas.microsoft.com/office/drawing/2014/main" id="{BEEE6C9D-9EC7-4ACE-A9F2-84787A2300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>
                  <a:extLst>
                    <a:ext uri="{FF2B5EF4-FFF2-40B4-BE49-F238E27FC236}">
                      <a16:creationId xmlns:a16="http://schemas.microsoft.com/office/drawing/2014/main" id="{04F0B578-A713-4B31-943D-C4BF27953FF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19" name="Oval 63">
                  <a:extLst>
                    <a:ext uri="{FF2B5EF4-FFF2-40B4-BE49-F238E27FC236}">
                      <a16:creationId xmlns:a16="http://schemas.microsoft.com/office/drawing/2014/main" id="{906AD09E-0B0B-484C-A016-74696F03F58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20" name="Oval 64">
                  <a:extLst>
                    <a:ext uri="{FF2B5EF4-FFF2-40B4-BE49-F238E27FC236}">
                      <a16:creationId xmlns:a16="http://schemas.microsoft.com/office/drawing/2014/main" id="{A0BB629C-247C-45C2-833F-985B60170FB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21" name="Oval 65">
                  <a:extLst>
                    <a:ext uri="{FF2B5EF4-FFF2-40B4-BE49-F238E27FC236}">
                      <a16:creationId xmlns:a16="http://schemas.microsoft.com/office/drawing/2014/main" id="{E6DC073E-AF66-432A-A3D7-37F846483C3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</p:grpSp>
        </p:grpSp>
      </p:grpSp>
      <p:sp>
        <p:nvSpPr>
          <p:cNvPr id="2464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2464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68" name="Rectangle 68">
            <a:extLst>
              <a:ext uri="{FF2B5EF4-FFF2-40B4-BE49-F238E27FC236}">
                <a16:creationId xmlns:a16="http://schemas.microsoft.com/office/drawing/2014/main" id="{51F58CF8-0AFF-4038-A783-88F50AAEEA4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" name="Rectangle 69">
            <a:extLst>
              <a:ext uri="{FF2B5EF4-FFF2-40B4-BE49-F238E27FC236}">
                <a16:creationId xmlns:a16="http://schemas.microsoft.com/office/drawing/2014/main" id="{01C532FC-2FA7-4EF4-9E55-6A0BD23DFA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id="{CD75A3EE-BFCF-410C-A45F-ABF8D0A227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8F5C7-56A7-442C-A245-705E43EB36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674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095329BC-8A28-4AE0-93C3-347BAFFFE7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FE171107-3571-4866-A1A3-276ADAA3C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92D291C7-DBB3-4BB7-A31C-0775442F82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6775D-920E-4792-8970-282773FD4E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582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5C20ED9E-2059-4D1E-A7FC-9641837C3E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9C215E69-5788-4DB3-A128-BAC65843A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B8D653C8-A5C7-4577-91A8-24BB1AA7E2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D57B7-0E58-4C02-8503-B1227E7D85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753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B3081A64-4780-4C6D-9EC3-C50D4FCF6C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520EFEF0-A1C6-41F0-A2C1-4D3A3131E8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6AE4DB7B-E5B3-471D-8FC7-6CEB6CF0D8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3E367-5B44-495A-9206-54EA99F582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288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DFD73881-7494-4E4C-8F59-747FE9398B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9F763FA2-ABBC-45BD-9C3A-A076FBA278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17A07246-67D3-44B0-9FDF-68546B20B1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AD32-697B-436F-836C-CD96A0D253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310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AB0ECF4D-DCE4-4B1E-B21E-CBE07FA2CB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A02EF136-3432-4A3F-9AA0-B1501FBA7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99D5E7E7-9625-45C8-8E74-9B6E58B84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93EB-36E4-4B59-9A5D-87D1BC1D1F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124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AC553D1D-43DC-4080-8FB3-E92DD55DEF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0">
            <a:extLst>
              <a:ext uri="{FF2B5EF4-FFF2-40B4-BE49-F238E27FC236}">
                <a16:creationId xmlns:a16="http://schemas.microsoft.com/office/drawing/2014/main" id="{9EDEFCE4-415E-4360-B383-7DAC3C2C97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71">
            <a:extLst>
              <a:ext uri="{FF2B5EF4-FFF2-40B4-BE49-F238E27FC236}">
                <a16:creationId xmlns:a16="http://schemas.microsoft.com/office/drawing/2014/main" id="{61B5F624-6426-49BD-BB62-83394616BB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79703-C0BD-4F1A-8A33-6FC09DB966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698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C602D331-2410-4744-AAC8-2183FD8678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1F82642D-7D05-4498-B780-86837F0E09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1">
            <a:extLst>
              <a:ext uri="{FF2B5EF4-FFF2-40B4-BE49-F238E27FC236}">
                <a16:creationId xmlns:a16="http://schemas.microsoft.com/office/drawing/2014/main" id="{BDFEF0ED-E7B6-428F-854C-4761E37201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5C0F3-EB45-45A2-A654-62079E93BB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239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>
            <a:extLst>
              <a:ext uri="{FF2B5EF4-FFF2-40B4-BE49-F238E27FC236}">
                <a16:creationId xmlns:a16="http://schemas.microsoft.com/office/drawing/2014/main" id="{8DDE7732-2FA2-4C80-9B30-168B68A06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70">
            <a:extLst>
              <a:ext uri="{FF2B5EF4-FFF2-40B4-BE49-F238E27FC236}">
                <a16:creationId xmlns:a16="http://schemas.microsoft.com/office/drawing/2014/main" id="{E23BD44E-18B7-4744-8218-EF7339372A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1510033F-C52C-4597-9301-1C79F1F739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F84B5-1FD4-4DD6-9427-2887DB7A37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674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F4032FDD-C25A-4A39-8B79-EA25621790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177C6045-FE30-48BB-810B-405E72B96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847418E9-F161-4477-BC07-43D8266BFD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F9D33-EED6-4BA2-AE75-D657FE9639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4375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1BCEE4DA-E35E-4A81-9119-A1076B2443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7C831D86-5625-4C5D-BBB3-0E73DFD2FF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176CD2EC-2711-45F8-82B1-BA88E3A44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EE986-E70B-48F7-A55D-2CADF67EC4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666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2">
            <a:extLst>
              <a:ext uri="{FF2B5EF4-FFF2-40B4-BE49-F238E27FC236}">
                <a16:creationId xmlns:a16="http://schemas.microsoft.com/office/drawing/2014/main" id="{44A6EE49-9CB9-48AD-BD94-616AC92A232F}"/>
              </a:ext>
            </a:extLst>
          </p:cNvPr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>
              <a:latin typeface="Arial" charset="0"/>
            </a:endParaRPr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E722B71F-DD5A-4B71-8992-21E97732F046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6EBA4219-65A1-4BFA-A05D-21F7EF0F41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6111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6111 w 5740"/>
                <a:gd name="T7" fmla="*/ 0 h 4316"/>
                <a:gd name="T8" fmla="*/ 6111 w 5740"/>
                <a:gd name="T9" fmla="*/ 0 h 4316"/>
                <a:gd name="T10" fmla="*/ 6111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4" name="Group 5">
              <a:extLst>
                <a:ext uri="{FF2B5EF4-FFF2-40B4-BE49-F238E27FC236}">
                  <a16:creationId xmlns:a16="http://schemas.microsoft.com/office/drawing/2014/main" id="{8887C2F3-C509-4CA7-9EEF-4B1F0F10CFB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23558" name="Oval 6">
                <a:extLst>
                  <a:ext uri="{FF2B5EF4-FFF2-40B4-BE49-F238E27FC236}">
                    <a16:creationId xmlns:a16="http://schemas.microsoft.com/office/drawing/2014/main" id="{B0A238C9-8AFA-415F-84CE-A7C7D9756D4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59" name="Oval 7">
                <a:extLst>
                  <a:ext uri="{FF2B5EF4-FFF2-40B4-BE49-F238E27FC236}">
                    <a16:creationId xmlns:a16="http://schemas.microsoft.com/office/drawing/2014/main" id="{EB8F8B18-E05F-47D9-83ED-EEEF40C0D93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60" name="Oval 8">
                <a:extLst>
                  <a:ext uri="{FF2B5EF4-FFF2-40B4-BE49-F238E27FC236}">
                    <a16:creationId xmlns:a16="http://schemas.microsoft.com/office/drawing/2014/main" id="{572E15F5-0CEC-46AE-A43F-791A413BC39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61" name="Oval 9">
                <a:extLst>
                  <a:ext uri="{FF2B5EF4-FFF2-40B4-BE49-F238E27FC236}">
                    <a16:creationId xmlns:a16="http://schemas.microsoft.com/office/drawing/2014/main" id="{3E7B04C7-C5E2-4784-A2C0-5DF798A9D52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62" name="Oval 10">
                <a:extLst>
                  <a:ext uri="{FF2B5EF4-FFF2-40B4-BE49-F238E27FC236}">
                    <a16:creationId xmlns:a16="http://schemas.microsoft.com/office/drawing/2014/main" id="{A0FE23A6-6FE6-4C71-8C15-25B5BEA44AE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63" name="Freeform 11">
                <a:extLst>
                  <a:ext uri="{FF2B5EF4-FFF2-40B4-BE49-F238E27FC236}">
                    <a16:creationId xmlns:a16="http://schemas.microsoft.com/office/drawing/2014/main" id="{191171B7-6526-402E-BD82-8667BC7BE4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64" name="Freeform 12">
                <a:extLst>
                  <a:ext uri="{FF2B5EF4-FFF2-40B4-BE49-F238E27FC236}">
                    <a16:creationId xmlns:a16="http://schemas.microsoft.com/office/drawing/2014/main" id="{BCDEE084-644F-4502-9491-DCBC9B11A6B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65" name="Freeform 13">
                <a:extLst>
                  <a:ext uri="{FF2B5EF4-FFF2-40B4-BE49-F238E27FC236}">
                    <a16:creationId xmlns:a16="http://schemas.microsoft.com/office/drawing/2014/main" id="{530CBF47-09F1-4F5E-AE56-767B0964CA9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66" name="Freeform 14">
                <a:extLst>
                  <a:ext uri="{FF2B5EF4-FFF2-40B4-BE49-F238E27FC236}">
                    <a16:creationId xmlns:a16="http://schemas.microsoft.com/office/drawing/2014/main" id="{0807AFE9-7388-42B5-8ED1-6731C3E1C2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67" name="Freeform 15">
                <a:extLst>
                  <a:ext uri="{FF2B5EF4-FFF2-40B4-BE49-F238E27FC236}">
                    <a16:creationId xmlns:a16="http://schemas.microsoft.com/office/drawing/2014/main" id="{6C20C0B2-67A5-4D4D-A0C4-74E964C481F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68" name="Oval 16">
                <a:extLst>
                  <a:ext uri="{FF2B5EF4-FFF2-40B4-BE49-F238E27FC236}">
                    <a16:creationId xmlns:a16="http://schemas.microsoft.com/office/drawing/2014/main" id="{680C63D9-FEA2-43F1-8BDA-63087468728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</p:grpSp>
        <p:grpSp>
          <p:nvGrpSpPr>
            <p:cNvPr id="1035" name="Group 17">
              <a:extLst>
                <a:ext uri="{FF2B5EF4-FFF2-40B4-BE49-F238E27FC236}">
                  <a16:creationId xmlns:a16="http://schemas.microsoft.com/office/drawing/2014/main" id="{A8E4DF11-2A68-462B-A2A3-2F68A9517C4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3570" name="Oval 18">
                <a:extLst>
                  <a:ext uri="{FF2B5EF4-FFF2-40B4-BE49-F238E27FC236}">
                    <a16:creationId xmlns:a16="http://schemas.microsoft.com/office/drawing/2014/main" id="{84B1E566-5469-40FC-AC8F-49490885BD1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71" name="Oval 19">
                <a:extLst>
                  <a:ext uri="{FF2B5EF4-FFF2-40B4-BE49-F238E27FC236}">
                    <a16:creationId xmlns:a16="http://schemas.microsoft.com/office/drawing/2014/main" id="{6D6EE51B-B312-4CA5-A9CC-0F68BC01AF7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72" name="Oval 20">
                <a:extLst>
                  <a:ext uri="{FF2B5EF4-FFF2-40B4-BE49-F238E27FC236}">
                    <a16:creationId xmlns:a16="http://schemas.microsoft.com/office/drawing/2014/main" id="{6004967A-F8C7-4431-B3B0-EF749CB5401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73" name="Oval 21">
                <a:extLst>
                  <a:ext uri="{FF2B5EF4-FFF2-40B4-BE49-F238E27FC236}">
                    <a16:creationId xmlns:a16="http://schemas.microsoft.com/office/drawing/2014/main" id="{F6FC8F24-C790-43B8-8774-2C9910098DC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74" name="Oval 22">
                <a:extLst>
                  <a:ext uri="{FF2B5EF4-FFF2-40B4-BE49-F238E27FC236}">
                    <a16:creationId xmlns:a16="http://schemas.microsoft.com/office/drawing/2014/main" id="{B730BB42-3E0D-4EFE-AC5E-0DAD10A10FD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75" name="Oval 23">
                <a:extLst>
                  <a:ext uri="{FF2B5EF4-FFF2-40B4-BE49-F238E27FC236}">
                    <a16:creationId xmlns:a16="http://schemas.microsoft.com/office/drawing/2014/main" id="{FB045BB7-DBE7-4961-B320-2F36161D6EB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76" name="Oval 24">
                <a:extLst>
                  <a:ext uri="{FF2B5EF4-FFF2-40B4-BE49-F238E27FC236}">
                    <a16:creationId xmlns:a16="http://schemas.microsoft.com/office/drawing/2014/main" id="{82710371-55E5-4D5A-8783-875400215D7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77" name="Oval 25">
                <a:extLst>
                  <a:ext uri="{FF2B5EF4-FFF2-40B4-BE49-F238E27FC236}">
                    <a16:creationId xmlns:a16="http://schemas.microsoft.com/office/drawing/2014/main" id="{37112B17-7357-4FE1-B9D2-557D6CA6C5B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78" name="Freeform 26">
                <a:extLst>
                  <a:ext uri="{FF2B5EF4-FFF2-40B4-BE49-F238E27FC236}">
                    <a16:creationId xmlns:a16="http://schemas.microsoft.com/office/drawing/2014/main" id="{4F4CB359-C689-4774-9FA9-A38C59BDAD6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79" name="Freeform 27">
                <a:extLst>
                  <a:ext uri="{FF2B5EF4-FFF2-40B4-BE49-F238E27FC236}">
                    <a16:creationId xmlns:a16="http://schemas.microsoft.com/office/drawing/2014/main" id="{2230535B-A7F2-4D9C-9ECE-628C786394D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80" name="Freeform 28">
                <a:extLst>
                  <a:ext uri="{FF2B5EF4-FFF2-40B4-BE49-F238E27FC236}">
                    <a16:creationId xmlns:a16="http://schemas.microsoft.com/office/drawing/2014/main" id="{CC1C6135-D239-483A-8259-AE628BCA67E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81" name="Freeform 29">
                <a:extLst>
                  <a:ext uri="{FF2B5EF4-FFF2-40B4-BE49-F238E27FC236}">
                    <a16:creationId xmlns:a16="http://schemas.microsoft.com/office/drawing/2014/main" id="{9C85A1C0-7182-44FA-9427-AA1F71BD8AD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1079" name="Freeform 30">
                <a:extLst>
                  <a:ext uri="{FF2B5EF4-FFF2-40B4-BE49-F238E27FC236}">
                    <a16:creationId xmlns:a16="http://schemas.microsoft.com/office/drawing/2014/main" id="{793EFA19-2024-451B-BB67-CFB46848D1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31">
                <a:extLst>
                  <a:ext uri="{FF2B5EF4-FFF2-40B4-BE49-F238E27FC236}">
                    <a16:creationId xmlns:a16="http://schemas.microsoft.com/office/drawing/2014/main" id="{74DE5AA5-2F77-4512-97AF-7313CF94EEF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4" name="Freeform 32">
                <a:extLst>
                  <a:ext uri="{FF2B5EF4-FFF2-40B4-BE49-F238E27FC236}">
                    <a16:creationId xmlns:a16="http://schemas.microsoft.com/office/drawing/2014/main" id="{331A5CC6-9829-48A4-9378-894A1599038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85" name="Freeform 33">
                <a:extLst>
                  <a:ext uri="{FF2B5EF4-FFF2-40B4-BE49-F238E27FC236}">
                    <a16:creationId xmlns:a16="http://schemas.microsoft.com/office/drawing/2014/main" id="{B365BD99-95D9-4BC0-98CB-AE5AAFEFF9B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86" name="Freeform 34">
                <a:extLst>
                  <a:ext uri="{FF2B5EF4-FFF2-40B4-BE49-F238E27FC236}">
                    <a16:creationId xmlns:a16="http://schemas.microsoft.com/office/drawing/2014/main" id="{1D7EFFD0-B278-48D3-8E90-62E11907116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1084" name="Freeform 35">
                <a:extLst>
                  <a:ext uri="{FF2B5EF4-FFF2-40B4-BE49-F238E27FC236}">
                    <a16:creationId xmlns:a16="http://schemas.microsoft.com/office/drawing/2014/main" id="{7D65D0D1-944A-46DE-868A-DCCDC393F68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6" name="Group 36">
              <a:extLst>
                <a:ext uri="{FF2B5EF4-FFF2-40B4-BE49-F238E27FC236}">
                  <a16:creationId xmlns:a16="http://schemas.microsoft.com/office/drawing/2014/main" id="{EC61B023-D368-4DC1-A027-4BD554D88CE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3589" name="Freeform 37">
                <a:extLst>
                  <a:ext uri="{FF2B5EF4-FFF2-40B4-BE49-F238E27FC236}">
                    <a16:creationId xmlns:a16="http://schemas.microsoft.com/office/drawing/2014/main" id="{D96A4DD9-DF38-4712-8BA6-BBACAABA7BE7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90" name="Freeform 38">
                <a:extLst>
                  <a:ext uri="{FF2B5EF4-FFF2-40B4-BE49-F238E27FC236}">
                    <a16:creationId xmlns:a16="http://schemas.microsoft.com/office/drawing/2014/main" id="{6BB10675-D889-4250-9A37-FC47F35565C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91" name="Freeform 39">
                <a:extLst>
                  <a:ext uri="{FF2B5EF4-FFF2-40B4-BE49-F238E27FC236}">
                    <a16:creationId xmlns:a16="http://schemas.microsoft.com/office/drawing/2014/main" id="{85ED873C-71EE-47DF-A02A-B8AC3F352C9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92" name="Freeform 40">
                <a:extLst>
                  <a:ext uri="{FF2B5EF4-FFF2-40B4-BE49-F238E27FC236}">
                    <a16:creationId xmlns:a16="http://schemas.microsoft.com/office/drawing/2014/main" id="{1E58605D-22D7-475C-9BC0-8CC43F2BE2A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93" name="Freeform 41">
                <a:extLst>
                  <a:ext uri="{FF2B5EF4-FFF2-40B4-BE49-F238E27FC236}">
                    <a16:creationId xmlns:a16="http://schemas.microsoft.com/office/drawing/2014/main" id="{3858FCAC-2C38-469A-BDEE-F45128AE2AD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94" name="Freeform 42">
                <a:extLst>
                  <a:ext uri="{FF2B5EF4-FFF2-40B4-BE49-F238E27FC236}">
                    <a16:creationId xmlns:a16="http://schemas.microsoft.com/office/drawing/2014/main" id="{F2C5256B-F01D-4A35-AD30-C2DAD419347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95" name="Freeform 43">
                <a:extLst>
                  <a:ext uri="{FF2B5EF4-FFF2-40B4-BE49-F238E27FC236}">
                    <a16:creationId xmlns:a16="http://schemas.microsoft.com/office/drawing/2014/main" id="{07AAE888-2C6D-4C1C-AD8A-87A4AC7B61B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1057" name="Freeform 44">
                <a:extLst>
                  <a:ext uri="{FF2B5EF4-FFF2-40B4-BE49-F238E27FC236}">
                    <a16:creationId xmlns:a16="http://schemas.microsoft.com/office/drawing/2014/main" id="{3FAB12AD-92B8-4B40-98AB-9C4257D7BD8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7" name="Freeform 45">
                <a:extLst>
                  <a:ext uri="{FF2B5EF4-FFF2-40B4-BE49-F238E27FC236}">
                    <a16:creationId xmlns:a16="http://schemas.microsoft.com/office/drawing/2014/main" id="{E77341BE-0914-4A7C-8FE8-9D2364B8C31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98" name="Freeform 46">
                <a:extLst>
                  <a:ext uri="{FF2B5EF4-FFF2-40B4-BE49-F238E27FC236}">
                    <a16:creationId xmlns:a16="http://schemas.microsoft.com/office/drawing/2014/main" id="{9B1EC1F9-B4A3-495B-B43A-1A791AFA24C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599" name="Freeform 47">
                <a:extLst>
                  <a:ext uri="{FF2B5EF4-FFF2-40B4-BE49-F238E27FC236}">
                    <a16:creationId xmlns:a16="http://schemas.microsoft.com/office/drawing/2014/main" id="{B22A096B-6B4F-4E2F-B0D2-BC51C2E03D0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600" name="Oval 48">
                <a:extLst>
                  <a:ext uri="{FF2B5EF4-FFF2-40B4-BE49-F238E27FC236}">
                    <a16:creationId xmlns:a16="http://schemas.microsoft.com/office/drawing/2014/main" id="{EBAE7853-34C6-46F0-8887-FA507EF78CC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601" name="Oval 49">
                <a:extLst>
                  <a:ext uri="{FF2B5EF4-FFF2-40B4-BE49-F238E27FC236}">
                    <a16:creationId xmlns:a16="http://schemas.microsoft.com/office/drawing/2014/main" id="{C6A9B922-2C10-484A-B0AA-E056424B3BA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602" name="Oval 50">
                <a:extLst>
                  <a:ext uri="{FF2B5EF4-FFF2-40B4-BE49-F238E27FC236}">
                    <a16:creationId xmlns:a16="http://schemas.microsoft.com/office/drawing/2014/main" id="{C0A850D3-C218-4514-8421-F868863DF2E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603" name="Oval 51">
                <a:extLst>
                  <a:ext uri="{FF2B5EF4-FFF2-40B4-BE49-F238E27FC236}">
                    <a16:creationId xmlns:a16="http://schemas.microsoft.com/office/drawing/2014/main" id="{CDFE2C2F-96BA-4D24-B8EA-055FB8A9DD9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604" name="Oval 52">
                <a:extLst>
                  <a:ext uri="{FF2B5EF4-FFF2-40B4-BE49-F238E27FC236}">
                    <a16:creationId xmlns:a16="http://schemas.microsoft.com/office/drawing/2014/main" id="{32833032-372C-453E-B757-B5E6AAB83CD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  <p:sp>
            <p:nvSpPr>
              <p:cNvPr id="23605" name="Oval 53">
                <a:extLst>
                  <a:ext uri="{FF2B5EF4-FFF2-40B4-BE49-F238E27FC236}">
                    <a16:creationId xmlns:a16="http://schemas.microsoft.com/office/drawing/2014/main" id="{E04E9234-32DB-452F-A22C-E572465E89F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Arial" charset="0"/>
                </a:endParaRPr>
              </a:p>
            </p:txBody>
          </p:sp>
        </p:grpSp>
        <p:grpSp>
          <p:nvGrpSpPr>
            <p:cNvPr id="1037" name="Group 54">
              <a:extLst>
                <a:ext uri="{FF2B5EF4-FFF2-40B4-BE49-F238E27FC236}">
                  <a16:creationId xmlns:a16="http://schemas.microsoft.com/office/drawing/2014/main" id="{842853D7-EBE3-4CA6-9ED5-29B701BB48B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>
                <a:extLst>
                  <a:ext uri="{FF2B5EF4-FFF2-40B4-BE49-F238E27FC236}">
                    <a16:creationId xmlns:a16="http://schemas.microsoft.com/office/drawing/2014/main" id="{8D559EA9-3B6E-4D8E-B52B-61B1D29073D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9 w 382"/>
                  <a:gd name="T19" fmla="*/ 96 h 96"/>
                  <a:gd name="T20" fmla="*/ 283 w 382"/>
                  <a:gd name="T21" fmla="*/ 90 h 96"/>
                  <a:gd name="T22" fmla="*/ 331 w 382"/>
                  <a:gd name="T23" fmla="*/ 84 h 96"/>
                  <a:gd name="T24" fmla="*/ 372 w 382"/>
                  <a:gd name="T25" fmla="*/ 66 h 96"/>
                  <a:gd name="T26" fmla="*/ 402 w 382"/>
                  <a:gd name="T27" fmla="*/ 42 h 96"/>
                  <a:gd name="T28" fmla="*/ 396 w 382"/>
                  <a:gd name="T29" fmla="*/ 42 h 96"/>
                  <a:gd name="T30" fmla="*/ 366 w 382"/>
                  <a:gd name="T31" fmla="*/ 66 h 96"/>
                  <a:gd name="T32" fmla="*/ 325 w 382"/>
                  <a:gd name="T33" fmla="*/ 78 h 96"/>
                  <a:gd name="T34" fmla="*/ 283 w 382"/>
                  <a:gd name="T35" fmla="*/ 90 h 96"/>
                  <a:gd name="T36" fmla="*/ 229 w 382"/>
                  <a:gd name="T37" fmla="*/ 96 h 96"/>
                  <a:gd name="T38" fmla="*/ 22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56">
                <a:extLst>
                  <a:ext uri="{FF2B5EF4-FFF2-40B4-BE49-F238E27FC236}">
                    <a16:creationId xmlns:a16="http://schemas.microsoft.com/office/drawing/2014/main" id="{D5E72168-AB46-43DC-9898-12776549892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57">
                <a:extLst>
                  <a:ext uri="{FF2B5EF4-FFF2-40B4-BE49-F238E27FC236}">
                    <a16:creationId xmlns:a16="http://schemas.microsoft.com/office/drawing/2014/main" id="{A29D716B-FB33-4506-BE69-55DEC95F8D9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58">
                <a:extLst>
                  <a:ext uri="{FF2B5EF4-FFF2-40B4-BE49-F238E27FC236}">
                    <a16:creationId xmlns:a16="http://schemas.microsoft.com/office/drawing/2014/main" id="{28CA5506-165F-4CE7-A0B8-96A9F63884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59">
                <a:extLst>
                  <a:ext uri="{FF2B5EF4-FFF2-40B4-BE49-F238E27FC236}">
                    <a16:creationId xmlns:a16="http://schemas.microsoft.com/office/drawing/2014/main" id="{C4255F05-4BAE-4F5B-970A-019447658D8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60">
                <a:extLst>
                  <a:ext uri="{FF2B5EF4-FFF2-40B4-BE49-F238E27FC236}">
                    <a16:creationId xmlns:a16="http://schemas.microsoft.com/office/drawing/2014/main" id="{2DFAD978-D0B6-4CAF-B75F-51E452FEEDD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9 w 185"/>
                  <a:gd name="T5" fmla="*/ 36 h 210"/>
                  <a:gd name="T6" fmla="*/ 175 w 185"/>
                  <a:gd name="T7" fmla="*/ 72 h 210"/>
                  <a:gd name="T8" fmla="*/ 181 w 185"/>
                  <a:gd name="T9" fmla="*/ 90 h 210"/>
                  <a:gd name="T10" fmla="*/ 187 w 185"/>
                  <a:gd name="T11" fmla="*/ 114 h 210"/>
                  <a:gd name="T12" fmla="*/ 181 w 185"/>
                  <a:gd name="T13" fmla="*/ 138 h 210"/>
                  <a:gd name="T14" fmla="*/ 169 w 185"/>
                  <a:gd name="T15" fmla="*/ 162 h 210"/>
                  <a:gd name="T16" fmla="*/ 139 w 185"/>
                  <a:gd name="T17" fmla="*/ 180 h 210"/>
                  <a:gd name="T18" fmla="*/ 90 w 185"/>
                  <a:gd name="T19" fmla="*/ 198 h 210"/>
                  <a:gd name="T20" fmla="*/ 116 w 185"/>
                  <a:gd name="T21" fmla="*/ 210 h 210"/>
                  <a:gd name="T22" fmla="*/ 151 w 185"/>
                  <a:gd name="T23" fmla="*/ 192 h 210"/>
                  <a:gd name="T24" fmla="*/ 181 w 185"/>
                  <a:gd name="T25" fmla="*/ 168 h 210"/>
                  <a:gd name="T26" fmla="*/ 199 w 185"/>
                  <a:gd name="T27" fmla="*/ 144 h 210"/>
                  <a:gd name="T28" fmla="*/ 205 w 185"/>
                  <a:gd name="T29" fmla="*/ 114 h 210"/>
                  <a:gd name="T30" fmla="*/ 199 w 185"/>
                  <a:gd name="T31" fmla="*/ 90 h 210"/>
                  <a:gd name="T32" fmla="*/ 193 w 185"/>
                  <a:gd name="T33" fmla="*/ 66 h 210"/>
                  <a:gd name="T34" fmla="*/ 175 w 185"/>
                  <a:gd name="T35" fmla="*/ 48 h 210"/>
                  <a:gd name="T36" fmla="*/ 15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61">
                <a:extLst>
                  <a:ext uri="{FF2B5EF4-FFF2-40B4-BE49-F238E27FC236}">
                    <a16:creationId xmlns:a16="http://schemas.microsoft.com/office/drawing/2014/main" id="{C959956E-AC0F-47DD-8035-3B310FFC490E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45" name="Group 62">
                <a:extLst>
                  <a:ext uri="{FF2B5EF4-FFF2-40B4-BE49-F238E27FC236}">
                    <a16:creationId xmlns:a16="http://schemas.microsoft.com/office/drawing/2014/main" id="{F806F57E-719E-450B-9EEF-F1C7C29389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>
                  <a:extLst>
                    <a:ext uri="{FF2B5EF4-FFF2-40B4-BE49-F238E27FC236}">
                      <a16:creationId xmlns:a16="http://schemas.microsoft.com/office/drawing/2014/main" id="{C6F3B3A9-098D-42F0-98A6-105956EEA5F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1047" name="Oval 64">
                  <a:extLst>
                    <a:ext uri="{FF2B5EF4-FFF2-40B4-BE49-F238E27FC236}">
                      <a16:creationId xmlns:a16="http://schemas.microsoft.com/office/drawing/2014/main" id="{40053228-457F-4BE1-9548-C420C0BC669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1048" name="Oval 65">
                  <a:extLst>
                    <a:ext uri="{FF2B5EF4-FFF2-40B4-BE49-F238E27FC236}">
                      <a16:creationId xmlns:a16="http://schemas.microsoft.com/office/drawing/2014/main" id="{DA5013B4-0B45-41CD-8ECA-DB21F645B43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  <p:sp>
              <p:nvSpPr>
                <p:cNvPr id="1049" name="Oval 66">
                  <a:extLst>
                    <a:ext uri="{FF2B5EF4-FFF2-40B4-BE49-F238E27FC236}">
                      <a16:creationId xmlns:a16="http://schemas.microsoft.com/office/drawing/2014/main" id="{1DB3E111-93D2-42C8-A0B4-E32D64374CC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/>
                </a:p>
              </p:txBody>
            </p:sp>
          </p:grpSp>
        </p:grpSp>
      </p:grpSp>
      <p:sp>
        <p:nvSpPr>
          <p:cNvPr id="23619" name="Rectangle 67">
            <a:extLst>
              <a:ext uri="{FF2B5EF4-FFF2-40B4-BE49-F238E27FC236}">
                <a16:creationId xmlns:a16="http://schemas.microsoft.com/office/drawing/2014/main" id="{6B2D8B98-50A5-4EDA-96F4-A81FD77A2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3620" name="Rectangle 68">
            <a:extLst>
              <a:ext uri="{FF2B5EF4-FFF2-40B4-BE49-F238E27FC236}">
                <a16:creationId xmlns:a16="http://schemas.microsoft.com/office/drawing/2014/main" id="{7F5A1901-2DE2-4EB8-AF0E-9736B76334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3621" name="Rectangle 69">
            <a:extLst>
              <a:ext uri="{FF2B5EF4-FFF2-40B4-BE49-F238E27FC236}">
                <a16:creationId xmlns:a16="http://schemas.microsoft.com/office/drawing/2014/main" id="{731AF418-F380-4FF9-9901-1531569E0D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622" name="Rectangle 70">
            <a:extLst>
              <a:ext uri="{FF2B5EF4-FFF2-40B4-BE49-F238E27FC236}">
                <a16:creationId xmlns:a16="http://schemas.microsoft.com/office/drawing/2014/main" id="{93A3882E-2ECD-4468-96B9-799A36EDEB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623" name="Rectangle 71">
            <a:extLst>
              <a:ext uri="{FF2B5EF4-FFF2-40B4-BE49-F238E27FC236}">
                <a16:creationId xmlns:a16="http://schemas.microsoft.com/office/drawing/2014/main" id="{D4E12CCD-1074-4DAD-B434-8F3E261115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7337E30-614D-4C9C-A6C2-1E6FDCD6F6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36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jpg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3.png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2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>
            <a:extLst>
              <a:ext uri="{FF2B5EF4-FFF2-40B4-BE49-F238E27FC236}">
                <a16:creationId xmlns:a16="http://schemas.microsoft.com/office/drawing/2014/main" id="{692921FD-B58C-42D3-A65C-651BE37DD1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Fyzika kondenzovaného stavu</a:t>
            </a:r>
            <a:b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 b="1" dirty="0">
                <a:solidFill>
                  <a:srgbClr val="000000"/>
                </a:solidFill>
                <a:effectLst/>
              </a:rPr>
              <a:t> </a:t>
            </a:r>
            <a:r>
              <a:rPr lang="cs-CZ" altLang="cs-CZ" sz="3200" b="1" dirty="0">
                <a:solidFill>
                  <a:srgbClr val="000000"/>
                </a:solidFill>
                <a:effectLst/>
              </a:rPr>
              <a:t>(</a:t>
            </a:r>
            <a:r>
              <a:rPr lang="cs-CZ" altLang="cs-CZ" sz="3200" b="1" dirty="0" smtClean="0">
                <a:solidFill>
                  <a:srgbClr val="000000"/>
                </a:solidFill>
                <a:effectLst/>
              </a:rPr>
              <a:t>2024-25)</a:t>
            </a:r>
            <a:endParaRPr lang="cs-CZ" sz="3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A0A44A5-8D61-4451-B94B-D6A24C3F421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187450" y="5013325"/>
            <a:ext cx="6697663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cs-CZ" altLang="cs-CZ" b="1">
                <a:solidFill>
                  <a:srgbClr val="000000"/>
                </a:solidFill>
                <a:effectLst/>
              </a:rPr>
              <a:t>1. prezentace</a:t>
            </a:r>
          </a:p>
        </p:txBody>
      </p:sp>
      <p:pic>
        <p:nvPicPr>
          <p:cNvPr id="4100" name="Picture 4" descr="LogoMFF">
            <a:extLst>
              <a:ext uri="{FF2B5EF4-FFF2-40B4-BE49-F238E27FC236}">
                <a16:creationId xmlns:a16="http://schemas.microsoft.com/office/drawing/2014/main" id="{CEA4BCD0-5A5A-4A38-B959-BEA9FA9BB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112963"/>
            <a:ext cx="2879725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>
            <a:extLst>
              <a:ext uri="{FF2B5EF4-FFF2-40B4-BE49-F238E27FC236}">
                <a16:creationId xmlns:a16="http://schemas.microsoft.com/office/drawing/2014/main" id="{EB1AF7FA-BF85-40A8-905C-A53DAC06A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620713"/>
            <a:ext cx="6696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id="{D649C676-E399-4477-97F4-481385F36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424862" cy="57086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kompozity</a:t>
            </a: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cs-CZ" sz="2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GB" alt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cs-CZ" alt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dvě nebo více složek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(částice, vlákna, </a:t>
            </a:r>
            <a:r>
              <a:rPr lang="cs-CZ" altLang="cs-CZ" sz="22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whiskery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destičky)</a:t>
            </a: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alespoň jedna ze složek má velikost v </a:t>
            </a:r>
            <a:r>
              <a:rPr lang="cs-CZ" altLang="cs-CZ" sz="22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oboru</a:t>
            </a: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(10-100 nm). </a:t>
            </a:r>
          </a:p>
          <a:p>
            <a:pPr>
              <a:spcBef>
                <a:spcPct val="50000"/>
              </a:spcBef>
              <a:defRPr/>
            </a:pP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částice mají zpravidla zajímavé mechanické, magnetické, elektrické vlastnosti</a:t>
            </a: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Hlavním problémem je rovnoměrné rozdělení částic v matrici.</a:t>
            </a: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částice</a:t>
            </a: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a</a:t>
            </a:r>
            <a:r>
              <a:rPr lang="cs-CZ" altLang="cs-CZ" sz="22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ktivní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prvek s odlišnými vlastnostmi od materiálu matrice.</a:t>
            </a:r>
            <a:endParaRPr lang="en-GB" altLang="cs-CZ" sz="2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Výsledné vlastnosti </a:t>
            </a:r>
            <a:r>
              <a:rPr lang="cs-CZ" altLang="cs-CZ" sz="22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nanokompozitů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závisí na:</a:t>
            </a:r>
            <a:endParaRPr lang="en-GB" altLang="cs-CZ" sz="2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Bef>
                <a:spcPct val="50000"/>
              </a:spcBef>
              <a:buClr>
                <a:srgbClr val="FFFC89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objemovém podílu částic</a:t>
            </a: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342900" indent="-342900">
              <a:spcBef>
                <a:spcPct val="50000"/>
              </a:spcBef>
              <a:buClr>
                <a:srgbClr val="FFFC89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geometrii částic</a:t>
            </a: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342900" indent="-342900">
              <a:spcBef>
                <a:spcPct val="50000"/>
              </a:spcBef>
              <a:buClr>
                <a:srgbClr val="FFFC89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morfologii částic a orientaci</a:t>
            </a: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342900" indent="-342900">
              <a:spcBef>
                <a:spcPct val="50000"/>
              </a:spcBef>
              <a:buClr>
                <a:srgbClr val="FFFC89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vazbě mezi matricí a částicemi</a:t>
            </a:r>
            <a:r>
              <a:rPr lang="en-GB" altLang="cs-CZ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CF3CA395-3ED4-47A2-8D36-F72DE48F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04813"/>
            <a:ext cx="331311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FFFF00"/>
                </a:solidFill>
              </a:rPr>
              <a:t>Nanokompozity</a:t>
            </a:r>
            <a:endParaRPr lang="en-GB" altLang="cs-CZ" sz="2800">
              <a:solidFill>
                <a:srgbClr val="FFFF00"/>
              </a:solidFill>
            </a:endParaRPr>
          </a:p>
        </p:txBody>
      </p:sp>
      <p:sp>
        <p:nvSpPr>
          <p:cNvPr id="13316" name="AutoShape 4">
            <a:extLst>
              <a:ext uri="{FF2B5EF4-FFF2-40B4-BE49-F238E27FC236}">
                <a16:creationId xmlns:a16="http://schemas.microsoft.com/office/drawing/2014/main" id="{7BAEF5C0-6F12-4060-B80E-0943B5233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3644900"/>
            <a:ext cx="1008063" cy="142875"/>
          </a:xfrm>
          <a:prstGeom prst="rightArrow">
            <a:avLst>
              <a:gd name="adj1" fmla="val 50000"/>
              <a:gd name="adj2" fmla="val 1763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rgbClr val="000000"/>
              </a:solidFill>
            </a:endParaRPr>
          </a:p>
        </p:txBody>
      </p:sp>
      <p:sp>
        <p:nvSpPr>
          <p:cNvPr id="13317" name="AutoShape 5">
            <a:extLst>
              <a:ext uri="{FF2B5EF4-FFF2-40B4-BE49-F238E27FC236}">
                <a16:creationId xmlns:a16="http://schemas.microsoft.com/office/drawing/2014/main" id="{E62CCECE-B8E9-4C09-8B01-63869A3BC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1268413"/>
            <a:ext cx="936625" cy="144462"/>
          </a:xfrm>
          <a:prstGeom prst="rightArrow">
            <a:avLst>
              <a:gd name="adj1" fmla="val 50000"/>
              <a:gd name="adj2" fmla="val 162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3610744" cy="720080"/>
          </a:xfrm>
        </p:spPr>
        <p:txBody>
          <a:bodyPr/>
          <a:lstStyle/>
          <a:p>
            <a:r>
              <a:rPr lang="cs-CZ" sz="3200" dirty="0">
                <a:solidFill>
                  <a:srgbClr val="FFFF00"/>
                </a:solidFill>
                <a:sym typeface="Symbol" panose="05050102010706020507" pitchFamily="18" charset="2"/>
              </a:rPr>
              <a:t>Nanoparticles</a:t>
            </a:r>
            <a:r>
              <a:rPr lang="cs-CZ" sz="3600" dirty="0">
                <a:solidFill>
                  <a:srgbClr val="FFFF00"/>
                </a:solidFill>
                <a:sym typeface="Symbol" panose="05050102010706020507" pitchFamily="18" charset="2"/>
              </a:rPr>
              <a:t>: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Obdélník: ohnutý roh 4">
            <a:extLst>
              <a:ext uri="{FF2B5EF4-FFF2-40B4-BE49-F238E27FC236}">
                <a16:creationId xmlns:a16="http://schemas.microsoft.com/office/drawing/2014/main" id="{7F78A19D-2CBC-4BA5-B257-54D20CC52901}"/>
              </a:ext>
            </a:extLst>
          </p:cNvPr>
          <p:cNvSpPr/>
          <p:nvPr/>
        </p:nvSpPr>
        <p:spPr bwMode="auto">
          <a:xfrm>
            <a:off x="683568" y="1484784"/>
            <a:ext cx="4392488" cy="2304256"/>
          </a:xfrm>
          <a:prstGeom prst="foldedCorner">
            <a:avLst/>
          </a:prstGeom>
          <a:solidFill>
            <a:schemeClr val="tx1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6000" tIns="180000" rIns="91440" bIns="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600"/>
              </a:spcAft>
            </a:pPr>
            <a:r>
              <a:rPr lang="cs-CZ" sz="2400" b="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Al</a:t>
            </a:r>
            <a:r>
              <a:rPr lang="cs-CZ" sz="2400" b="0" baseline="-2500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cs-CZ" sz="2400" b="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O</a:t>
            </a:r>
            <a:r>
              <a:rPr lang="cs-CZ" sz="2400" b="0" baseline="-2500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cs-CZ" sz="2400" b="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  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tetragonal structure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</a:rPr>
              <a:t>ZrO</a:t>
            </a:r>
            <a:r>
              <a:rPr lang="en-US" sz="2400" b="0" baseline="-25000" dirty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cs-CZ" sz="2400" b="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 monoclinic structure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Gr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2400" b="0" dirty="0" err="1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hBN</a:t>
            </a:r>
            <a:endParaRPr lang="en-US" sz="2400" b="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6" name="Pravá složená závorka 5">
            <a:extLst>
              <a:ext uri="{FF2B5EF4-FFF2-40B4-BE49-F238E27FC236}">
                <a16:creationId xmlns:a16="http://schemas.microsoft.com/office/drawing/2014/main" id="{D8081EB1-7BD4-44D4-884D-9DF551A92C50}"/>
              </a:ext>
            </a:extLst>
          </p:cNvPr>
          <p:cNvSpPr/>
          <p:nvPr/>
        </p:nvSpPr>
        <p:spPr bwMode="auto">
          <a:xfrm>
            <a:off x="1691680" y="2708920"/>
            <a:ext cx="218053" cy="504056"/>
          </a:xfrm>
          <a:prstGeom prst="rightBrace">
            <a:avLst/>
          </a:prstGeom>
          <a:noFill/>
          <a:ln w="222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B30B9E1-BF42-447C-B339-4CCBB12CDD89}"/>
              </a:ext>
            </a:extLst>
          </p:cNvPr>
          <p:cNvSpPr txBox="1"/>
          <p:nvPr/>
        </p:nvSpPr>
        <p:spPr>
          <a:xfrm>
            <a:off x="2123728" y="2708920"/>
            <a:ext cx="247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0" dirty="0">
                <a:solidFill>
                  <a:srgbClr val="000000"/>
                </a:solidFill>
              </a:rPr>
              <a:t>hexagonal </a:t>
            </a:r>
            <a:r>
              <a:rPr lang="cs-CZ" sz="2400" b="0" dirty="0">
                <a:solidFill>
                  <a:srgbClr val="000000"/>
                </a:solidFill>
              </a:rPr>
              <a:t>str.</a:t>
            </a:r>
            <a:endParaRPr lang="en-US" sz="2400" b="0" dirty="0">
              <a:solidFill>
                <a:srgbClr val="00000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B910F9B-FFEB-4EFB-972B-2021CCD34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52" y="4653135"/>
            <a:ext cx="2018728" cy="135062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4923D35-DD5B-4A7A-A443-BDC15144C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653135"/>
            <a:ext cx="2335698" cy="134456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D4799E5-99A9-47F4-BD47-42C577FD98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0" y="4653136"/>
            <a:ext cx="1355162" cy="1325291"/>
          </a:xfrm>
          <a:prstGeom prst="rect">
            <a:avLst/>
          </a:prstGeom>
        </p:spPr>
      </p:pic>
      <p:sp>
        <p:nvSpPr>
          <p:cNvPr id="17" name="Obdélník: ohnutý roh 16">
            <a:extLst>
              <a:ext uri="{FF2B5EF4-FFF2-40B4-BE49-F238E27FC236}">
                <a16:creationId xmlns:a16="http://schemas.microsoft.com/office/drawing/2014/main" id="{485AA19C-BEE4-42B3-AD08-1C673C5E10AF}"/>
              </a:ext>
            </a:extLst>
          </p:cNvPr>
          <p:cNvSpPr/>
          <p:nvPr/>
        </p:nvSpPr>
        <p:spPr bwMode="auto">
          <a:xfrm>
            <a:off x="1907467" y="5967270"/>
            <a:ext cx="1355162" cy="461665"/>
          </a:xfrm>
          <a:prstGeom prst="foldedCorner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72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tetragonal</a:t>
            </a:r>
          </a:p>
        </p:txBody>
      </p:sp>
      <p:sp>
        <p:nvSpPr>
          <p:cNvPr id="18" name="Obdélník: ohnutý roh 17">
            <a:extLst>
              <a:ext uri="{FF2B5EF4-FFF2-40B4-BE49-F238E27FC236}">
                <a16:creationId xmlns:a16="http://schemas.microsoft.com/office/drawing/2014/main" id="{77ADAAE9-7F98-4C0E-8046-527E26033673}"/>
              </a:ext>
            </a:extLst>
          </p:cNvPr>
          <p:cNvSpPr/>
          <p:nvPr/>
        </p:nvSpPr>
        <p:spPr bwMode="auto">
          <a:xfrm>
            <a:off x="4173439" y="5973330"/>
            <a:ext cx="1355162" cy="461665"/>
          </a:xfrm>
          <a:prstGeom prst="foldedCorner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monoclinic</a:t>
            </a:r>
          </a:p>
        </p:txBody>
      </p:sp>
      <p:sp>
        <p:nvSpPr>
          <p:cNvPr id="19" name="Obdélník: ohnutý roh 18">
            <a:extLst>
              <a:ext uri="{FF2B5EF4-FFF2-40B4-BE49-F238E27FC236}">
                <a16:creationId xmlns:a16="http://schemas.microsoft.com/office/drawing/2014/main" id="{5DCB6C7C-1D0B-42DC-BFB1-A70AAFC67309}"/>
              </a:ext>
            </a:extLst>
          </p:cNvPr>
          <p:cNvSpPr/>
          <p:nvPr/>
        </p:nvSpPr>
        <p:spPr bwMode="auto">
          <a:xfrm>
            <a:off x="6203445" y="5967270"/>
            <a:ext cx="1120686" cy="461665"/>
          </a:xfrm>
          <a:prstGeom prst="foldedCorner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Graphite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 </a:t>
            </a:r>
            <a:endParaRPr kumimoji="0" lang="en-AU" sz="1800" b="0" i="0" u="none" strike="noStrike" cap="none" normalizeH="0" baseline="0" dirty="0">
              <a:ln>
                <a:noFill/>
              </a:ln>
              <a:solidFill>
                <a:schemeClr val="accent4">
                  <a:lumMod val="10000"/>
                </a:schemeClr>
              </a:solidFill>
              <a:latin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399584" y="764704"/>
            <a:ext cx="3420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Symbol" panose="05050102010706020507" pitchFamily="18" charset="2"/>
              </a:rPr>
              <a:t>Nanocomposites</a:t>
            </a:r>
            <a:r>
              <a:rPr lang="cs-CZ" sz="32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Symbol" panose="05050102010706020507" pitchFamily="18" charset="2"/>
              </a:rPr>
              <a:t>:</a:t>
            </a:r>
            <a:endParaRPr lang="en-US" sz="32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  <a:sym typeface="Symbol" panose="05050102010706020507" pitchFamily="18" charset="2"/>
            </a:endParaRPr>
          </a:p>
        </p:txBody>
      </p:sp>
      <p:sp>
        <p:nvSpPr>
          <p:cNvPr id="14" name="Obdélník: ohnutý roh 4">
            <a:extLst>
              <a:ext uri="{FF2B5EF4-FFF2-40B4-BE49-F238E27FC236}">
                <a16:creationId xmlns:a16="http://schemas.microsoft.com/office/drawing/2014/main" id="{7F78A19D-2CBC-4BA5-B257-54D20CC52901}"/>
              </a:ext>
            </a:extLst>
          </p:cNvPr>
          <p:cNvSpPr/>
          <p:nvPr/>
        </p:nvSpPr>
        <p:spPr bwMode="auto">
          <a:xfrm>
            <a:off x="5364088" y="1484784"/>
            <a:ext cx="3456384" cy="2304256"/>
          </a:xfrm>
          <a:prstGeom prst="foldedCorner">
            <a:avLst/>
          </a:prstGeom>
          <a:solidFill>
            <a:schemeClr val="tx1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6000" tIns="180000" rIns="91440" bIns="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600"/>
              </a:spcAft>
            </a:pPr>
            <a:r>
              <a:rPr lang="cs-CZ" sz="2400" b="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Mg + 3 vol.% (n)Al</a:t>
            </a:r>
            <a:r>
              <a:rPr lang="cs-CZ" sz="2400" b="0" baseline="-2500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cs-CZ" sz="2400" b="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O</a:t>
            </a:r>
            <a:r>
              <a:rPr lang="cs-CZ" sz="2400" b="0" baseline="-2500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3</a:t>
            </a:r>
            <a:endParaRPr lang="en-US" sz="2400" b="0" dirty="0">
              <a:solidFill>
                <a:schemeClr val="accent4">
                  <a:lumMod val="10000"/>
                </a:schemeClr>
              </a:solidFill>
              <a:sym typeface="Symbol" panose="05050102010706020507" pitchFamily="18" charset="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cs-CZ" sz="2400" b="0" dirty="0">
                <a:solidFill>
                  <a:schemeClr val="accent4">
                    <a:lumMod val="10000"/>
                  </a:schemeClr>
                </a:solidFill>
              </a:rPr>
              <a:t>Mg + 3 vol.% (n)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</a:rPr>
              <a:t>ZrO</a:t>
            </a:r>
            <a:r>
              <a:rPr lang="en-US" sz="2400" b="0" baseline="-25000" dirty="0">
                <a:solidFill>
                  <a:schemeClr val="accent4">
                    <a:lumMod val="10000"/>
                  </a:schemeClr>
                </a:solidFill>
              </a:rPr>
              <a:t>2</a:t>
            </a:r>
            <a:endParaRPr lang="en-US" sz="2400" b="0" dirty="0">
              <a:solidFill>
                <a:schemeClr val="accent4">
                  <a:lumMod val="10000"/>
                </a:schemeClr>
              </a:solidFill>
              <a:sym typeface="Symbol" panose="05050102010706020507" pitchFamily="18" charset="2"/>
            </a:endParaRPr>
          </a:p>
          <a:p>
            <a:pPr eaLnBrk="1" hangingPunct="1">
              <a:spcAft>
                <a:spcPts val="600"/>
              </a:spcAft>
            </a:pPr>
            <a:r>
              <a:rPr lang="cs-CZ" sz="2400" b="0" dirty="0">
                <a:solidFill>
                  <a:schemeClr val="accent4">
                    <a:lumMod val="10000"/>
                  </a:schemeClr>
                </a:solidFill>
              </a:rPr>
              <a:t>Mg + 3 vol.% (n)</a:t>
            </a:r>
            <a:r>
              <a:rPr lang="en-US" sz="2400" b="0" dirty="0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Gr</a:t>
            </a:r>
          </a:p>
          <a:p>
            <a:pPr eaLnBrk="1" hangingPunct="1">
              <a:spcAft>
                <a:spcPts val="600"/>
              </a:spcAft>
            </a:pPr>
            <a:r>
              <a:rPr lang="cs-CZ" sz="2400" b="0" dirty="0">
                <a:solidFill>
                  <a:schemeClr val="accent4">
                    <a:lumMod val="10000"/>
                  </a:schemeClr>
                </a:solidFill>
              </a:rPr>
              <a:t>Mg + 3 vol.% (n)</a:t>
            </a:r>
            <a:r>
              <a:rPr lang="en-US" sz="2400" b="0" dirty="0" err="1">
                <a:solidFill>
                  <a:schemeClr val="accent4">
                    <a:lumMod val="10000"/>
                  </a:schemeClr>
                </a:solidFill>
                <a:sym typeface="Symbol" panose="05050102010706020507" pitchFamily="18" charset="2"/>
              </a:rPr>
              <a:t>hBN</a:t>
            </a:r>
            <a:endParaRPr lang="en-US" sz="2400" b="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>
            <a:off x="4860032" y="2780928"/>
            <a:ext cx="504056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Přímá spojovací šipka 21"/>
          <p:cNvCxnSpPr/>
          <p:nvPr/>
        </p:nvCxnSpPr>
        <p:spPr bwMode="auto">
          <a:xfrm>
            <a:off x="4860032" y="2348880"/>
            <a:ext cx="504056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Přímá spojovací šipka 22"/>
          <p:cNvCxnSpPr/>
          <p:nvPr/>
        </p:nvCxnSpPr>
        <p:spPr bwMode="auto">
          <a:xfrm>
            <a:off x="4860032" y="3212976"/>
            <a:ext cx="504056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Přímá spojovací šipka 23"/>
          <p:cNvCxnSpPr/>
          <p:nvPr/>
        </p:nvCxnSpPr>
        <p:spPr bwMode="auto">
          <a:xfrm>
            <a:off x="4860032" y="1916832"/>
            <a:ext cx="504056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2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583812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friction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2876296" y="864924"/>
          <a:ext cx="3213348" cy="256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SPW 13.0 Graph" r:id="rId3" imgW="5922360" imgH="4761000" progId="SigmaPlotGraphicObject.12">
                  <p:embed/>
                </p:oleObj>
              </mc:Choice>
              <mc:Fallback>
                <p:oleObj name="SPW 13.0 Graph" r:id="rId3" imgW="5922360" imgH="4761000" progId="SigmaPlotGraphicObject.12">
                  <p:embed/>
                  <p:pic>
                    <p:nvPicPr>
                      <p:cNvPr id="5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6296" y="864924"/>
                        <a:ext cx="3213348" cy="25640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1475656" y="3412439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0" dirty="0">
                <a:solidFill>
                  <a:srgbClr val="FFFF00"/>
                </a:solidFill>
              </a:rPr>
              <a:t>- t</a:t>
            </a:r>
            <a:r>
              <a:rPr lang="en-US" b="0" dirty="0">
                <a:solidFill>
                  <a:srgbClr val="FFFF00"/>
                </a:solidFill>
              </a:rPr>
              <a:t>he amplitude dependence of the logarithmic decrement</a:t>
            </a:r>
          </a:p>
        </p:txBody>
      </p:sp>
      <p:cxnSp>
        <p:nvCxnSpPr>
          <p:cNvPr id="8" name="Přímá spojnice se šipkou 7"/>
          <p:cNvCxnSpPr/>
          <p:nvPr/>
        </p:nvCxnSpPr>
        <p:spPr bwMode="auto">
          <a:xfrm flipH="1">
            <a:off x="5148064" y="1597283"/>
            <a:ext cx="1296144" cy="1968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Přímá spojnice se šipkou 15"/>
          <p:cNvCxnSpPr/>
          <p:nvPr/>
        </p:nvCxnSpPr>
        <p:spPr bwMode="auto">
          <a:xfrm flipH="1" flipV="1">
            <a:off x="5515508" y="2664588"/>
            <a:ext cx="1036086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ovéPole 11"/>
          <p:cNvSpPr txBox="1"/>
          <p:nvPr/>
        </p:nvSpPr>
        <p:spPr>
          <a:xfrm>
            <a:off x="6524969" y="133067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weak bonding between matrix and nanoparticles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551594" y="251807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strong bonding between matrix and nanoparticles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7E852FC-D75F-4933-A026-82CA41A35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96" y="3909486"/>
            <a:ext cx="3202467" cy="26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D0B53-FD76-4B6D-947A-7EE0D96C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/>
              <a:t>Superlehké</a:t>
            </a:r>
            <a:r>
              <a:rPr lang="cs-CZ" sz="3600" dirty="0"/>
              <a:t> slitiny</a:t>
            </a:r>
            <a:endParaRPr lang="en-US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F54A7-C91F-41BE-8B26-14E1D1299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>
              <a:defRPr/>
            </a:pPr>
            <a:r>
              <a:rPr lang="cs-CZ" sz="2400" dirty="0" err="1"/>
              <a:t>Mg+Li</a:t>
            </a:r>
            <a:r>
              <a:rPr lang="cs-CZ" sz="2400" dirty="0"/>
              <a:t>, </a:t>
            </a:r>
            <a:r>
              <a:rPr lang="cs-CZ" sz="2400" dirty="0" err="1"/>
              <a:t>Mg+Li+Al</a:t>
            </a:r>
            <a:r>
              <a:rPr lang="cs-CZ" sz="2400" dirty="0"/>
              <a:t> (</a:t>
            </a:r>
            <a:r>
              <a:rPr lang="cs-CZ" sz="2400" i="1" dirty="0">
                <a:sym typeface="Symbol" panose="05050102010706020507" pitchFamily="18" charset="2"/>
              </a:rPr>
              <a:t></a:t>
            </a:r>
            <a:r>
              <a:rPr lang="cs-CZ" sz="2400" dirty="0">
                <a:sym typeface="Symbol" panose="05050102010706020507" pitchFamily="18" charset="2"/>
              </a:rPr>
              <a:t>  1,5 g/cm</a:t>
            </a:r>
            <a:r>
              <a:rPr lang="cs-CZ" sz="2400" baseline="30000" dirty="0">
                <a:sym typeface="Symbol" panose="05050102010706020507" pitchFamily="18" charset="2"/>
              </a:rPr>
              <a:t>3</a:t>
            </a:r>
            <a:r>
              <a:rPr lang="cs-CZ" sz="2400" dirty="0">
                <a:sym typeface="Symbol" panose="05050102010706020507" pitchFamily="18" charset="2"/>
              </a:rPr>
              <a:t>)</a:t>
            </a:r>
          </a:p>
          <a:p>
            <a:pPr>
              <a:defRPr/>
            </a:pPr>
            <a:r>
              <a:rPr lang="cs-CZ" sz="2400" dirty="0">
                <a:sym typeface="Symbol" panose="05050102010706020507" pitchFamily="18" charset="2"/>
              </a:rPr>
              <a:t>Slitina Mg-</a:t>
            </a:r>
            <a:r>
              <a:rPr lang="cs-CZ" sz="2400" dirty="0" err="1">
                <a:sym typeface="Symbol" panose="05050102010706020507" pitchFamily="18" charset="2"/>
              </a:rPr>
              <a:t>Li</a:t>
            </a:r>
            <a:r>
              <a:rPr lang="cs-CZ" sz="2400" dirty="0">
                <a:sym typeface="Symbol" panose="05050102010706020507" pitchFamily="18" charset="2"/>
              </a:rPr>
              <a:t> může dokonce plavat na vodě (</a:t>
            </a:r>
            <a:r>
              <a:rPr lang="cs-CZ" sz="2400" i="1" dirty="0">
                <a:sym typeface="Symbol" panose="05050102010706020507" pitchFamily="18" charset="2"/>
              </a:rPr>
              <a:t></a:t>
            </a:r>
            <a:r>
              <a:rPr lang="cs-CZ" sz="2400" dirty="0">
                <a:sym typeface="Symbol" panose="05050102010706020507" pitchFamily="18" charset="2"/>
              </a:rPr>
              <a:t>  1 g/cm</a:t>
            </a:r>
            <a:r>
              <a:rPr lang="cs-CZ" sz="2400" baseline="30000" dirty="0">
                <a:sym typeface="Symbol" panose="05050102010706020507" pitchFamily="18" charset="2"/>
              </a:rPr>
              <a:t>3</a:t>
            </a:r>
            <a:r>
              <a:rPr lang="cs-CZ" sz="2400" dirty="0">
                <a:sym typeface="Symbol" panose="05050102010706020507" pitchFamily="18" charset="2"/>
              </a:rPr>
              <a:t>)</a:t>
            </a:r>
          </a:p>
          <a:p>
            <a:pPr>
              <a:defRPr/>
            </a:pPr>
            <a:r>
              <a:rPr lang="cs-CZ" sz="2400" dirty="0">
                <a:sym typeface="Symbol" panose="05050102010706020507" pitchFamily="18" charset="2"/>
              </a:rPr>
              <a:t>Kompozity </a:t>
            </a:r>
            <a:r>
              <a:rPr lang="cs-CZ" sz="2400" dirty="0" err="1">
                <a:sym typeface="Symbol" panose="05050102010706020507" pitchFamily="18" charset="2"/>
              </a:rPr>
              <a:t>Mg-Li+krátká</a:t>
            </a:r>
            <a:r>
              <a:rPr lang="cs-CZ" sz="2400" dirty="0">
                <a:sym typeface="Symbol" panose="05050102010706020507" pitchFamily="18" charset="2"/>
              </a:rPr>
              <a:t> vlákna Al</a:t>
            </a:r>
            <a:r>
              <a:rPr lang="cs-CZ" sz="2400" baseline="-25000" dirty="0">
                <a:sym typeface="Symbol" panose="05050102010706020507" pitchFamily="18" charset="2"/>
              </a:rPr>
              <a:t>2</a:t>
            </a:r>
            <a:r>
              <a:rPr lang="cs-CZ" sz="2400" dirty="0">
                <a:sym typeface="Symbol" panose="05050102010706020507" pitchFamily="18" charset="2"/>
              </a:rPr>
              <a:t>O</a:t>
            </a:r>
            <a:r>
              <a:rPr lang="cs-CZ" sz="2400" baseline="-25000" dirty="0">
                <a:sym typeface="Symbol" panose="05050102010706020507" pitchFamily="18" charset="2"/>
              </a:rPr>
              <a:t>3</a:t>
            </a:r>
            <a:r>
              <a:rPr lang="cs-CZ" sz="2400" dirty="0">
                <a:effectLst/>
                <a:sym typeface="Symbol" panose="05050102010706020507" pitchFamily="18" charset="2"/>
              </a:rPr>
              <a:t> </a:t>
            </a:r>
            <a:br>
              <a:rPr lang="cs-CZ" sz="2400" dirty="0">
                <a:effectLst/>
                <a:sym typeface="Symbol" panose="05050102010706020507" pitchFamily="18" charset="2"/>
              </a:rPr>
            </a:b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- srovnatelné mechanické vlastnosti s Ti slitinami </a:t>
            </a: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</a:b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  a ocelemi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Šipka doprava se zářezem 2">
            <a:extLst>
              <a:ext uri="{FF2B5EF4-FFF2-40B4-BE49-F238E27FC236}">
                <a16:creationId xmlns:a16="http://schemas.microsoft.com/office/drawing/2014/main" id="{D206C4DA-8E0C-43A6-8F0C-D9199F008573}"/>
              </a:ext>
            </a:extLst>
          </p:cNvPr>
          <p:cNvSpPr/>
          <p:nvPr/>
        </p:nvSpPr>
        <p:spPr bwMode="auto">
          <a:xfrm>
            <a:off x="1331913" y="1628775"/>
            <a:ext cx="6624637" cy="3600450"/>
          </a:xfrm>
          <a:prstGeom prst="notchedRightArrow">
            <a:avLst/>
          </a:prstGeom>
          <a:solidFill>
            <a:srgbClr val="FFFEC1"/>
          </a:solidFill>
          <a:ln w="127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144000"/>
          <a:lstStyle/>
          <a:p>
            <a:pPr eaLnBrk="1" hangingPunct="1">
              <a:defRPr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          Co jsou </a:t>
            </a:r>
          </a:p>
          <a:p>
            <a:pPr eaLnBrk="1" hangingPunct="1">
              <a:defRPr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      a jak vznikají</a:t>
            </a:r>
          </a:p>
          <a:p>
            <a:pPr algn="ctr" eaLnBrk="1" hangingPunct="1">
              <a:defRPr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kondenzované látky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3F3A91-CA6B-40E2-9DD2-1382D944F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/>
              <a:t>Kondenzace a tuhnutí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CA8554-3078-46CD-BD18-02A17ED1B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73016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vysoká teplota</a:t>
            </a:r>
            <a:br>
              <a:rPr lang="cs-CZ" sz="2800" dirty="0"/>
            </a:br>
            <a:r>
              <a:rPr lang="cs-CZ" sz="2800" dirty="0"/>
              <a:t>-</a:t>
            </a:r>
            <a:r>
              <a:rPr lang="cs-CZ" sz="2400" dirty="0"/>
              <a:t> zanedbatelný vliv přitažlivých sil</a:t>
            </a:r>
            <a:br>
              <a:rPr lang="cs-CZ" sz="2400" dirty="0"/>
            </a:br>
            <a:r>
              <a:rPr lang="cs-CZ" sz="2400" dirty="0"/>
              <a:t>- </a:t>
            </a:r>
            <a:r>
              <a:rPr lang="cs-CZ" sz="2400" i="1" dirty="0" err="1"/>
              <a:t>E</a:t>
            </a:r>
            <a:r>
              <a:rPr lang="cs-CZ" sz="2400" baseline="-25000" dirty="0" err="1"/>
              <a:t>k</a:t>
            </a:r>
            <a:r>
              <a:rPr lang="cs-CZ" sz="2400" baseline="-25000" dirty="0"/>
              <a:t> </a:t>
            </a:r>
            <a:r>
              <a:rPr lang="cs-CZ" sz="2400" dirty="0"/>
              <a:t>(energie tepelného pohybu částic) převažuje</a:t>
            </a:r>
            <a:br>
              <a:rPr lang="cs-CZ" sz="2400" dirty="0"/>
            </a:br>
            <a:endParaRPr lang="cs-CZ" sz="2400" dirty="0"/>
          </a:p>
          <a:p>
            <a:pPr>
              <a:defRPr/>
            </a:pPr>
            <a:r>
              <a:rPr lang="cs-CZ" sz="2800" dirty="0"/>
              <a:t>snižování teploty</a:t>
            </a:r>
            <a:br>
              <a:rPr lang="cs-CZ" sz="2800" dirty="0"/>
            </a:br>
            <a:r>
              <a:rPr lang="cs-CZ" sz="2400" dirty="0"/>
              <a:t>- přitažlivé síly začínají nabývat na důležitosti</a:t>
            </a:r>
            <a:br>
              <a:rPr lang="cs-CZ" sz="2400" dirty="0"/>
            </a:br>
            <a:r>
              <a:rPr lang="cs-CZ" sz="2400" dirty="0"/>
              <a:t>- molekulární páry (dvojice) zůstávají déle pohromadě</a:t>
            </a:r>
            <a:br>
              <a:rPr lang="cs-CZ" sz="2400" dirty="0"/>
            </a:br>
            <a:r>
              <a:rPr lang="cs-CZ" sz="2400" dirty="0"/>
              <a:t>- korelace v pohybu molekul</a:t>
            </a:r>
            <a:br>
              <a:rPr lang="cs-CZ" sz="2400" dirty="0"/>
            </a:br>
            <a:r>
              <a:rPr lang="cs-CZ" sz="2400" dirty="0"/>
              <a:t>- krátkodobě existující klastry molekul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DFED6A-9EE0-427A-BFB5-0568B1C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/>
              <a:t>Kondenzace a tuhnutí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55D698-40F6-45C3-AE5E-FA2D8013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557338"/>
            <a:ext cx="8445500" cy="4525962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kondenzační teplota</a:t>
            </a:r>
            <a:br>
              <a:rPr lang="cs-CZ" sz="2800" dirty="0"/>
            </a:br>
            <a:r>
              <a:rPr lang="cs-CZ" sz="2800" dirty="0"/>
              <a:t>-</a:t>
            </a:r>
            <a:r>
              <a:rPr lang="cs-CZ" sz="2400" dirty="0"/>
              <a:t> významná korelace pohybu molekul (vznik kapaliny)</a:t>
            </a:r>
            <a:br>
              <a:rPr lang="cs-CZ" sz="2400" dirty="0"/>
            </a:br>
            <a:r>
              <a:rPr lang="cs-CZ" sz="2400" dirty="0"/>
              <a:t>- energie přitažlivé interakce </a:t>
            </a:r>
            <a:r>
              <a:rPr lang="cs-CZ" sz="2400" dirty="0">
                <a:sym typeface="Symbol"/>
              </a:rPr>
              <a:t> </a:t>
            </a:r>
            <a:r>
              <a:rPr lang="cs-CZ" sz="2400" i="1" dirty="0" err="1">
                <a:sym typeface="Symbol"/>
              </a:rPr>
              <a:t>E</a:t>
            </a:r>
            <a:r>
              <a:rPr lang="cs-CZ" sz="2400" baseline="-25000" dirty="0" err="1">
                <a:sym typeface="Symbol"/>
              </a:rPr>
              <a:t>k</a:t>
            </a:r>
            <a:r>
              <a:rPr lang="cs-CZ" sz="2400" baseline="-25000" dirty="0">
                <a:sym typeface="Symbol"/>
              </a:rPr>
              <a:t> </a:t>
            </a:r>
            <a:r>
              <a:rPr lang="cs-CZ" sz="2400" dirty="0">
                <a:sym typeface="Symbol"/>
              </a:rPr>
              <a:t/>
            </a:r>
            <a:br>
              <a:rPr lang="cs-CZ" sz="2400" dirty="0">
                <a:sym typeface="Symbol"/>
              </a:rPr>
            </a:br>
            <a:r>
              <a:rPr lang="cs-CZ" sz="2400" dirty="0">
                <a:sym typeface="Symbol"/>
              </a:rPr>
              <a:t>- vliv energie odpudivých sil</a:t>
            </a:r>
            <a:br>
              <a:rPr lang="cs-CZ" sz="2400" dirty="0">
                <a:sym typeface="Symbol"/>
              </a:rPr>
            </a:br>
            <a:r>
              <a:rPr lang="cs-CZ" sz="2400" dirty="0">
                <a:sym typeface="Symbol"/>
              </a:rPr>
              <a:t>- </a:t>
            </a:r>
            <a:r>
              <a:rPr lang="cs-CZ" sz="2400" dirty="0" err="1">
                <a:sym typeface="Symbol"/>
              </a:rPr>
              <a:t>krátkodosahové</a:t>
            </a:r>
            <a:r>
              <a:rPr lang="cs-CZ" sz="2400" dirty="0">
                <a:sym typeface="Symbol"/>
              </a:rPr>
              <a:t> uspořádávání molekul </a:t>
            </a:r>
            <a:br>
              <a:rPr lang="cs-CZ" sz="2400" dirty="0">
                <a:sym typeface="Symbol"/>
              </a:rPr>
            </a:br>
            <a:r>
              <a:rPr lang="cs-CZ" sz="2400" dirty="0">
                <a:sym typeface="Symbol"/>
              </a:rPr>
              <a:t>  (přeuspořádání po uplynutí relaxační doby)</a:t>
            </a:r>
            <a:br>
              <a:rPr lang="cs-CZ" sz="2400" dirty="0">
                <a:sym typeface="Symbol"/>
              </a:rPr>
            </a:br>
            <a:r>
              <a:rPr lang="cs-CZ" sz="2400" dirty="0">
                <a:sym typeface="Symbol"/>
              </a:rPr>
              <a:t>- přitažlivé interakce co nejvíce „stěsnávají“ molekuly</a:t>
            </a:r>
            <a:br>
              <a:rPr lang="cs-CZ" sz="2400" dirty="0">
                <a:sym typeface="Symbol"/>
              </a:rPr>
            </a:br>
            <a:r>
              <a:rPr lang="cs-CZ" sz="2400" dirty="0">
                <a:sym typeface="Symbol"/>
              </a:rPr>
              <a:t>- odpudivé interakce zajišťují minimální separaci</a:t>
            </a:r>
          </a:p>
          <a:p>
            <a:pPr>
              <a:defRPr/>
            </a:pPr>
            <a:r>
              <a:rPr lang="cs-CZ" sz="2800" dirty="0">
                <a:sym typeface="Symbol"/>
              </a:rPr>
              <a:t>další snižování teploty</a:t>
            </a:r>
            <a:br>
              <a:rPr lang="cs-CZ" sz="2800" dirty="0">
                <a:sym typeface="Symbol"/>
              </a:rPr>
            </a:br>
            <a:r>
              <a:rPr lang="cs-CZ" sz="2400" dirty="0">
                <a:sym typeface="Symbol"/>
              </a:rPr>
              <a:t>- uspořádávání molekul (resp. atomů, iontů)</a:t>
            </a:r>
            <a:br>
              <a:rPr lang="cs-CZ" sz="2400" dirty="0">
                <a:sym typeface="Symbol"/>
              </a:rPr>
            </a:br>
            <a:r>
              <a:rPr lang="cs-CZ" sz="2400" dirty="0">
                <a:sym typeface="Symbol"/>
              </a:rPr>
              <a:t>- tuhnutí  vznik pevné látky (PL) 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9DE6C7D-425B-4BEA-A323-DC60182D1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165821"/>
            <a:ext cx="8229600" cy="792088"/>
          </a:xfrm>
        </p:spPr>
        <p:txBody>
          <a:bodyPr/>
          <a:lstStyle/>
          <a:p>
            <a:r>
              <a:rPr lang="cs-CZ" sz="3600" dirty="0"/>
              <a:t>Vznik </a:t>
            </a:r>
            <a:r>
              <a:rPr lang="cs-CZ" sz="3600" dirty="0" smtClean="0"/>
              <a:t>kondenzované fáze</a:t>
            </a:r>
            <a:endParaRPr lang="en-US" sz="3600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4334B8B-AEF6-4ACB-AED1-F22A7AE97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5" y="1085455"/>
            <a:ext cx="3960440" cy="509249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4723A0-A7DD-4583-9972-EF25FEAE1ECD}"/>
              </a:ext>
            </a:extLst>
          </p:cNvPr>
          <p:cNvSpPr txBox="1"/>
          <p:nvPr/>
        </p:nvSpPr>
        <p:spPr>
          <a:xfrm>
            <a:off x="611560" y="6305499"/>
            <a:ext cx="7308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b="0" dirty="0"/>
              <a:t>Obrázek převzat z: Kraus I., Fiala J.: </a:t>
            </a:r>
            <a:r>
              <a:rPr lang="cs-CZ" sz="1400" b="0" i="1" dirty="0"/>
              <a:t>Elementární fyzika pevných látek.</a:t>
            </a:r>
            <a:r>
              <a:rPr lang="cs-CZ" sz="1400" b="0" dirty="0"/>
              <a:t> ČVUT, Praha 2017</a:t>
            </a:r>
            <a:endParaRPr lang="en-US" sz="14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5148064" y="2921060"/>
                <a:ext cx="2520280" cy="7106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</m:oMath>
                  </m:oMathPara>
                </a14:m>
                <a:endParaRPr lang="cs-CZ" sz="2400" b="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2921060"/>
                <a:ext cx="2520280" cy="7106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4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6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Vznik kondenzované fáze</a:t>
            </a:r>
          </a:p>
        </p:txBody>
      </p:sp>
      <p:pic>
        <p:nvPicPr>
          <p:cNvPr id="1029" name="Picture 6" descr="image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060848"/>
            <a:ext cx="230505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1" descr="LennardJo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060848"/>
            <a:ext cx="5183188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2" descr="ilennardjone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738836"/>
            <a:ext cx="2305050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>
            <a:extLst>
              <a:ext uri="{FF2B5EF4-FFF2-40B4-BE49-F238E27FC236}">
                <a16:creationId xmlns:a16="http://schemas.microsoft.com/office/drawing/2014/main" id="{B7CD0183-242C-497B-BC46-F9244C6F0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/>
              <a:t>Různé způsoby tuhnutí kapalin</a:t>
            </a:r>
          </a:p>
        </p:txBody>
      </p:sp>
      <p:sp>
        <p:nvSpPr>
          <p:cNvPr id="424963" name="Rectangle 3">
            <a:extLst>
              <a:ext uri="{FF2B5EF4-FFF2-40B4-BE49-F238E27FC236}">
                <a16:creationId xmlns:a16="http://schemas.microsoft.com/office/drawing/2014/main" id="{815E6546-7256-4526-859A-2D510F071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8229600" cy="475198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krystalizace (</a:t>
            </a:r>
            <a:r>
              <a:rPr lang="cs-CZ" i="1" dirty="0" err="1"/>
              <a:t>T</a:t>
            </a:r>
            <a:r>
              <a:rPr lang="cs-CZ" baseline="-25000" dirty="0" err="1"/>
              <a:t>t</a:t>
            </a:r>
            <a:r>
              <a:rPr lang="cs-CZ" dirty="0"/>
              <a:t>)</a:t>
            </a:r>
            <a:br>
              <a:rPr lang="cs-CZ" dirty="0"/>
            </a:br>
            <a:r>
              <a:rPr lang="cs-CZ" sz="2800" dirty="0"/>
              <a:t>- látka přechází do tuhého stavu v rozmezí</a:t>
            </a:r>
            <a:br>
              <a:rPr lang="cs-CZ" sz="2800" dirty="0"/>
            </a:br>
            <a:r>
              <a:rPr lang="cs-CZ" sz="2800" dirty="0"/>
              <a:t>  zlomku °C</a:t>
            </a:r>
            <a:br>
              <a:rPr lang="cs-CZ" sz="2800" dirty="0"/>
            </a:br>
            <a:r>
              <a:rPr lang="cs-CZ" sz="2800" dirty="0"/>
              <a:t>- síly vazeb mezi atomy (ionty) jsou více méně</a:t>
            </a:r>
            <a:br>
              <a:rPr lang="cs-CZ" sz="2800" dirty="0"/>
            </a:br>
            <a:r>
              <a:rPr lang="cs-CZ" sz="2800" dirty="0"/>
              <a:t>  stejné</a:t>
            </a:r>
          </a:p>
          <a:p>
            <a:pPr eaLnBrk="1" hangingPunct="1">
              <a:defRPr/>
            </a:pPr>
            <a:r>
              <a:rPr lang="cs-CZ" dirty="0"/>
              <a:t>tuhnutí amorfních látek</a:t>
            </a:r>
            <a:br>
              <a:rPr lang="cs-CZ" dirty="0"/>
            </a:br>
            <a:r>
              <a:rPr lang="cs-CZ" sz="2800" dirty="0"/>
              <a:t>- tuhnutí v určitém teplotním intervalu, není zde</a:t>
            </a:r>
            <a:br>
              <a:rPr lang="cs-CZ" sz="2800" dirty="0"/>
            </a:br>
            <a:r>
              <a:rPr lang="cs-CZ" sz="2800" dirty="0"/>
              <a:t>  „ostrý bod tání“</a:t>
            </a:r>
            <a:br>
              <a:rPr lang="cs-CZ" sz="2800" dirty="0"/>
            </a:br>
            <a:r>
              <a:rPr lang="cs-CZ" sz="2800" dirty="0"/>
              <a:t>- síla vazeb mezi molekulami amorfních látek </a:t>
            </a:r>
            <a:br>
              <a:rPr lang="cs-CZ" sz="2800" dirty="0"/>
            </a:br>
            <a:r>
              <a:rPr lang="cs-CZ" sz="2800" dirty="0"/>
              <a:t>  je různá</a:t>
            </a:r>
            <a:br>
              <a:rPr lang="cs-CZ" sz="2800" dirty="0"/>
            </a:b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AutoShape 10">
            <a:extLst>
              <a:ext uri="{FF2B5EF4-FFF2-40B4-BE49-F238E27FC236}">
                <a16:creationId xmlns:a16="http://schemas.microsoft.com/office/drawing/2014/main" id="{27F2A64F-F6F4-4B0E-AC21-419394F58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76250"/>
            <a:ext cx="8424863" cy="1512888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12700">
            <a:solidFill>
              <a:schemeClr val="tx2">
                <a:lumMod val="1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cs-CZ" sz="28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SLOUPY PODPÍRAJÍCÍ LIDSKOU CIVILIZACI</a:t>
            </a:r>
          </a:p>
        </p:txBody>
      </p:sp>
      <p:sp>
        <p:nvSpPr>
          <p:cNvPr id="5132" name="AutoShape 12">
            <a:extLst>
              <a:ext uri="{FF2B5EF4-FFF2-40B4-BE49-F238E27FC236}">
                <a16:creationId xmlns:a16="http://schemas.microsoft.com/office/drawing/2014/main" id="{A152D532-47D4-4DB5-9B2F-72D7C48CC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062163"/>
            <a:ext cx="3024188" cy="1800225"/>
          </a:xfrm>
          <a:prstGeom prst="foldedCorner">
            <a:avLst>
              <a:gd name="adj" fmla="val 12500"/>
            </a:avLst>
          </a:prstGeom>
          <a:solidFill>
            <a:schemeClr val="tx1"/>
          </a:solidFill>
          <a:ln w="12700">
            <a:solidFill>
              <a:schemeClr val="accent4">
                <a:lumMod val="1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cs-CZ" sz="3200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- materiály</a:t>
            </a:r>
          </a:p>
          <a:p>
            <a:pPr eaLnBrk="1" hangingPunct="1">
              <a:defRPr/>
            </a:pPr>
            <a:r>
              <a:rPr lang="cs-CZ" sz="3200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- komunikace</a:t>
            </a:r>
          </a:p>
          <a:p>
            <a:pPr eaLnBrk="1" hangingPunct="1">
              <a:defRPr/>
            </a:pPr>
            <a:r>
              <a:rPr lang="cs-CZ" sz="3200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- informace</a:t>
            </a:r>
          </a:p>
        </p:txBody>
      </p:sp>
      <p:pic>
        <p:nvPicPr>
          <p:cNvPr id="6148" name="Obrázek 2">
            <a:extLst>
              <a:ext uri="{FF2B5EF4-FFF2-40B4-BE49-F238E27FC236}">
                <a16:creationId xmlns:a16="http://schemas.microsoft.com/office/drawing/2014/main" id="{44A19B89-D7AE-4563-8AD0-D83DD129D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92600"/>
            <a:ext cx="254317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ázek 4">
            <a:extLst>
              <a:ext uri="{FF2B5EF4-FFF2-40B4-BE49-F238E27FC236}">
                <a16:creationId xmlns:a16="http://schemas.microsoft.com/office/drawing/2014/main" id="{870EA153-EEB2-4251-AA80-8447AA1C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4292600"/>
            <a:ext cx="166687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 descr="Výsledek obrázku pro izolátor">
            <a:extLst>
              <a:ext uri="{FF2B5EF4-FFF2-40B4-BE49-F238E27FC236}">
                <a16:creationId xmlns:a16="http://schemas.microsoft.com/office/drawing/2014/main" id="{AED5EDF0-B757-427A-8308-2C4AE3B69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10542">
            <a:off x="6153150" y="3082925"/>
            <a:ext cx="113982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Obrázek 6">
            <a:extLst>
              <a:ext uri="{FF2B5EF4-FFF2-40B4-BE49-F238E27FC236}">
                <a16:creationId xmlns:a16="http://schemas.microsoft.com/office/drawing/2014/main" id="{43E9EF94-6107-4B44-8900-49F9EBB0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92600"/>
            <a:ext cx="2944813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Obrázek 10">
            <a:extLst>
              <a:ext uri="{FF2B5EF4-FFF2-40B4-BE49-F238E27FC236}">
                <a16:creationId xmlns:a16="http://schemas.microsoft.com/office/drawing/2014/main" id="{EF504127-573F-4615-97FA-1A918D0B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2167" flipV="1">
            <a:off x="6835775" y="2611438"/>
            <a:ext cx="16494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Obrázek 12">
            <a:extLst>
              <a:ext uri="{FF2B5EF4-FFF2-40B4-BE49-F238E27FC236}">
                <a16:creationId xmlns:a16="http://schemas.microsoft.com/office/drawing/2014/main" id="{C014106B-0AE8-4591-A30F-87906AED2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7004">
            <a:off x="1689100" y="2690813"/>
            <a:ext cx="785813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Obrázek 14">
            <a:extLst>
              <a:ext uri="{FF2B5EF4-FFF2-40B4-BE49-F238E27FC236}">
                <a16:creationId xmlns:a16="http://schemas.microsoft.com/office/drawing/2014/main" id="{CA3453E1-FA20-48D1-B34C-935408DCF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71920">
            <a:off x="590550" y="2708275"/>
            <a:ext cx="8651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09D3B-2549-4D1B-8F87-DF22F5E6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/>
              <a:t>Kondenzované látky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49987F-AFFF-469D-9B56-AE61098E7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>
              <a:defRPr/>
            </a:pPr>
            <a:r>
              <a:rPr lang="cs-CZ" dirty="0"/>
              <a:t>kapalné</a:t>
            </a:r>
            <a:br>
              <a:rPr lang="cs-CZ" dirty="0"/>
            </a:br>
            <a:r>
              <a:rPr lang="cs-CZ" dirty="0"/>
              <a:t>- newtonovské kapaliny</a:t>
            </a:r>
            <a:br>
              <a:rPr lang="cs-CZ" dirty="0"/>
            </a:br>
            <a:r>
              <a:rPr lang="cs-CZ" dirty="0"/>
              <a:t>- </a:t>
            </a:r>
            <a:r>
              <a:rPr lang="cs-CZ" dirty="0" err="1"/>
              <a:t>nenewtonowské</a:t>
            </a:r>
            <a:r>
              <a:rPr lang="cs-CZ" dirty="0"/>
              <a:t> kapaliny</a:t>
            </a:r>
          </a:p>
          <a:p>
            <a:pPr>
              <a:defRPr/>
            </a:pPr>
            <a:r>
              <a:rPr lang="cs-CZ" dirty="0"/>
              <a:t>pevné (</a:t>
            </a:r>
            <a:r>
              <a:rPr lang="cs-CZ" dirty="0" err="1"/>
              <a:t>hookovské</a:t>
            </a:r>
            <a:r>
              <a:rPr lang="cs-CZ" dirty="0"/>
              <a:t>, </a:t>
            </a:r>
            <a:r>
              <a:rPr lang="cs-CZ" dirty="0" err="1"/>
              <a:t>nehookovské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- krystalické</a:t>
            </a:r>
            <a:br>
              <a:rPr lang="cs-CZ" dirty="0"/>
            </a:br>
            <a:r>
              <a:rPr lang="cs-CZ" dirty="0"/>
              <a:t>- amorfní</a:t>
            </a:r>
            <a:br>
              <a:rPr lang="cs-CZ" dirty="0"/>
            </a:br>
            <a:r>
              <a:rPr lang="cs-CZ" dirty="0"/>
              <a:t>- polymery</a:t>
            </a:r>
          </a:p>
          <a:p>
            <a:pPr>
              <a:defRPr/>
            </a:pPr>
            <a:r>
              <a:rPr lang="cs-CZ" dirty="0"/>
              <a:t>skla</a:t>
            </a:r>
          </a:p>
        </p:txBody>
      </p:sp>
      <p:sp>
        <p:nvSpPr>
          <p:cNvPr id="20484" name="Ohnutý roh 3">
            <a:extLst>
              <a:ext uri="{FF2B5EF4-FFF2-40B4-BE49-F238E27FC236}">
                <a16:creationId xmlns:a16="http://schemas.microsoft.com/office/drawing/2014/main" id="{47784875-BCA2-4E88-B355-A1EE1BE23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196975"/>
            <a:ext cx="3673475" cy="431800"/>
          </a:xfrm>
          <a:prstGeom prst="foldedCorner">
            <a:avLst>
              <a:gd name="adj" fmla="val 16667"/>
            </a:avLst>
          </a:prstGeom>
          <a:solidFill>
            <a:schemeClr val="tx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dělení na kapalné a pevné látky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8D278-5433-4A8F-A343-ACC3617D5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/>
              <a:t>Kondenzované látky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F6D61E-96F3-42BF-A2F4-8123C242F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>
              <a:defRPr/>
            </a:pPr>
            <a:r>
              <a:rPr lang="cs-CZ" dirty="0"/>
              <a:t>pevné látky (</a:t>
            </a:r>
            <a:r>
              <a:rPr lang="cs-CZ" dirty="0" err="1"/>
              <a:t>hookovské</a:t>
            </a:r>
            <a:r>
              <a:rPr lang="cs-CZ" dirty="0"/>
              <a:t>, </a:t>
            </a:r>
            <a:r>
              <a:rPr lang="cs-CZ" dirty="0" err="1"/>
              <a:t>nehookovské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- krystalické</a:t>
            </a:r>
            <a:br>
              <a:rPr lang="cs-CZ" dirty="0"/>
            </a:br>
            <a:r>
              <a:rPr lang="cs-CZ" dirty="0"/>
              <a:t>- amorfní</a:t>
            </a:r>
          </a:p>
          <a:p>
            <a:pPr>
              <a:defRPr/>
            </a:pPr>
            <a:r>
              <a:rPr lang="cs-CZ" dirty="0"/>
              <a:t>měkké látky (MKL) </a:t>
            </a:r>
            <a:br>
              <a:rPr lang="cs-CZ" dirty="0"/>
            </a:br>
            <a:r>
              <a:rPr lang="cs-CZ" dirty="0"/>
              <a:t>- mýdlo, kečup, tvaroh, barvy ...)</a:t>
            </a:r>
            <a:br>
              <a:rPr lang="cs-CZ" dirty="0"/>
            </a:br>
            <a:r>
              <a:rPr lang="cs-CZ" dirty="0"/>
              <a:t>- polymery</a:t>
            </a:r>
            <a:br>
              <a:rPr lang="cs-CZ" dirty="0"/>
            </a:br>
            <a:r>
              <a:rPr lang="cs-CZ" dirty="0"/>
              <a:t>- kapalné krystaly</a:t>
            </a:r>
            <a:br>
              <a:rPr lang="cs-CZ" dirty="0"/>
            </a:br>
            <a:r>
              <a:rPr lang="cs-CZ" dirty="0"/>
              <a:t>- kapaliny (newtonovské, </a:t>
            </a:r>
            <a:r>
              <a:rPr lang="cs-CZ" dirty="0" err="1"/>
              <a:t>nenewtonovské</a:t>
            </a:r>
            <a:r>
              <a:rPr lang="cs-CZ" dirty="0"/>
              <a:t>)</a:t>
            </a:r>
          </a:p>
        </p:txBody>
      </p:sp>
      <p:sp>
        <p:nvSpPr>
          <p:cNvPr id="21508" name="Ohnutý roh 3">
            <a:extLst>
              <a:ext uri="{FF2B5EF4-FFF2-40B4-BE49-F238E27FC236}">
                <a16:creationId xmlns:a16="http://schemas.microsoft.com/office/drawing/2014/main" id="{4327AF83-FE87-4D2B-B68D-C9C89D03C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1196975"/>
            <a:ext cx="3600450" cy="431800"/>
          </a:xfrm>
          <a:prstGeom prst="foldedCorner">
            <a:avLst>
              <a:gd name="adj" fmla="val 16667"/>
            </a:avLst>
          </a:prstGeom>
          <a:solidFill>
            <a:schemeClr val="tx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dělení na pevné a měkké látky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0" name="Rectangle 4">
            <a:extLst>
              <a:ext uri="{FF2B5EF4-FFF2-40B4-BE49-F238E27FC236}">
                <a16:creationId xmlns:a16="http://schemas.microsoft.com/office/drawing/2014/main" id="{04E1CF10-985E-40A0-A0E0-38535C41C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Krystalické látky</a:t>
            </a:r>
          </a:p>
        </p:txBody>
      </p:sp>
      <p:pic>
        <p:nvPicPr>
          <p:cNvPr id="22531" name="Picture 5" descr="ametyst">
            <a:extLst>
              <a:ext uri="{FF2B5EF4-FFF2-40B4-BE49-F238E27FC236}">
                <a16:creationId xmlns:a16="http://schemas.microsoft.com/office/drawing/2014/main" id="{76D07616-691E-4E2D-97DA-3538FC12B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cervena-krevni-sul">
            <a:extLst>
              <a:ext uri="{FF2B5EF4-FFF2-40B4-BE49-F238E27FC236}">
                <a16:creationId xmlns:a16="http://schemas.microsoft.com/office/drawing/2014/main" id="{1A7325FD-83EA-47A4-AB02-16225B1D6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149725"/>
            <a:ext cx="24479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8" descr="křišťál">
            <a:extLst>
              <a:ext uri="{FF2B5EF4-FFF2-40B4-BE49-F238E27FC236}">
                <a16:creationId xmlns:a16="http://schemas.microsoft.com/office/drawing/2014/main" id="{5557DF7D-82FE-478E-A010-4948304C3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28775"/>
            <a:ext cx="273685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korunovacni_klenoty">
            <a:extLst>
              <a:ext uri="{FF2B5EF4-FFF2-40B4-BE49-F238E27FC236}">
                <a16:creationId xmlns:a16="http://schemas.microsoft.com/office/drawing/2014/main" id="{32ECA15F-C04A-4CD2-A7CC-A15BDF419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89363"/>
            <a:ext cx="3313112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Monokrystal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28800"/>
            <a:ext cx="3048000" cy="228600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58" y="1628800"/>
            <a:ext cx="2028825" cy="224790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77072"/>
            <a:ext cx="2304256" cy="231454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77072"/>
            <a:ext cx="3850839" cy="232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Polykrystal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4572"/>
            <a:ext cx="4038600" cy="4417218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54572"/>
            <a:ext cx="4038600" cy="4417218"/>
          </a:xfrm>
        </p:spPr>
      </p:pic>
    </p:spTree>
    <p:extLst>
      <p:ext uri="{BB962C8B-B14F-4D97-AF65-F5344CB8AC3E}">
        <p14:creationId xmlns:p14="http://schemas.microsoft.com/office/powerpoint/2010/main" val="14751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Šipka doprava se zářezem 2">
            <a:extLst>
              <a:ext uri="{FF2B5EF4-FFF2-40B4-BE49-F238E27FC236}">
                <a16:creationId xmlns:a16="http://schemas.microsoft.com/office/drawing/2014/main" id="{BC3EF25C-BA6F-4BC5-BCE6-C0D17B2ACB29}"/>
              </a:ext>
            </a:extLst>
          </p:cNvPr>
          <p:cNvSpPr/>
          <p:nvPr/>
        </p:nvSpPr>
        <p:spPr bwMode="auto">
          <a:xfrm>
            <a:off x="1331913" y="1628775"/>
            <a:ext cx="6624637" cy="3600450"/>
          </a:xfrm>
          <a:prstGeom prst="notchedRightArrow">
            <a:avLst/>
          </a:prstGeom>
          <a:solidFill>
            <a:srgbClr val="FFFEC1"/>
          </a:solidFill>
          <a:ln w="127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144000"/>
          <a:lstStyle/>
          <a:p>
            <a:pPr eaLnBrk="1" hangingPunct="1">
              <a:defRPr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	Struktura </a:t>
            </a:r>
            <a:br>
              <a:rPr lang="cs-CZ" sz="3200" dirty="0">
                <a:solidFill>
                  <a:srgbClr val="000000"/>
                </a:solidFill>
                <a:latin typeface="Arial" charset="0"/>
              </a:rPr>
            </a:br>
            <a:r>
              <a:rPr lang="cs-CZ" sz="3200" dirty="0">
                <a:solidFill>
                  <a:srgbClr val="000000"/>
                </a:solidFill>
                <a:latin typeface="Arial" charset="0"/>
              </a:rPr>
              <a:t>	krystalických </a:t>
            </a:r>
            <a:br>
              <a:rPr lang="cs-CZ" sz="3200" dirty="0">
                <a:solidFill>
                  <a:srgbClr val="000000"/>
                </a:solidFill>
                <a:latin typeface="Arial" charset="0"/>
              </a:rPr>
            </a:br>
            <a:r>
              <a:rPr lang="cs-CZ" sz="3200" dirty="0">
                <a:solidFill>
                  <a:srgbClr val="000000"/>
                </a:solidFill>
                <a:latin typeface="Arial" charset="0"/>
              </a:rPr>
              <a:t>	látek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2492D8B1-2EEB-461E-8151-1557BDE08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692150"/>
            <a:ext cx="8435975" cy="1139825"/>
          </a:xfrm>
        </p:spPr>
        <p:txBody>
          <a:bodyPr/>
          <a:lstStyle/>
          <a:p>
            <a:pPr>
              <a:defRPr/>
            </a:pPr>
            <a:r>
              <a:rPr lang="cs-CZ" sz="3600" dirty="0"/>
              <a:t>Johannes Kepler (1611)</a:t>
            </a:r>
            <a:br>
              <a:rPr lang="cs-CZ" sz="3600" dirty="0"/>
            </a:br>
            <a:r>
              <a:rPr lang="cs-CZ" sz="3200" i="1" dirty="0"/>
              <a:t>O šestiúhelné sněhové vločce</a:t>
            </a:r>
            <a:br>
              <a:rPr lang="cs-CZ" sz="3200" i="1" dirty="0"/>
            </a:br>
            <a:r>
              <a:rPr lang="cs-CZ" sz="2800" i="1" dirty="0"/>
              <a:t>poutavé čtení o „ničem“</a:t>
            </a:r>
            <a:endParaRPr lang="cs-CZ" sz="3600" dirty="0"/>
          </a:p>
        </p:txBody>
      </p:sp>
      <p:pic>
        <p:nvPicPr>
          <p:cNvPr id="26627" name="Zástupný symbol pro obsah 7">
            <a:extLst>
              <a:ext uri="{FF2B5EF4-FFF2-40B4-BE49-F238E27FC236}">
                <a16:creationId xmlns:a16="http://schemas.microsoft.com/office/drawing/2014/main" id="{2A2B67CE-07A2-4FCA-86D8-299E0E0BCBA1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988" y="2630488"/>
            <a:ext cx="2343150" cy="2152650"/>
          </a:xfrm>
        </p:spPr>
      </p:pic>
      <p:pic>
        <p:nvPicPr>
          <p:cNvPr id="26628" name="Zástupný symbol pro obsah 8">
            <a:extLst>
              <a:ext uri="{FF2B5EF4-FFF2-40B4-BE49-F238E27FC236}">
                <a16:creationId xmlns:a16="http://schemas.microsoft.com/office/drawing/2014/main" id="{CA8E72C5-E719-4728-A6B2-B6AB996B962C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2622550"/>
            <a:ext cx="2024063" cy="2160588"/>
          </a:xfrm>
        </p:spPr>
      </p:pic>
      <p:pic>
        <p:nvPicPr>
          <p:cNvPr id="26629" name="Obrázek 10">
            <a:extLst>
              <a:ext uri="{FF2B5EF4-FFF2-40B4-BE49-F238E27FC236}">
                <a16:creationId xmlns:a16="http://schemas.microsoft.com/office/drawing/2014/main" id="{B0962CD1-EAE2-4912-AFED-13E2CD0FD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647950"/>
            <a:ext cx="295275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7AA7F20-E6E0-4045-A232-8C4EAC56F85F}"/>
              </a:ext>
            </a:extLst>
          </p:cNvPr>
          <p:cNvSpPr txBox="1"/>
          <p:nvPr/>
        </p:nvSpPr>
        <p:spPr>
          <a:xfrm>
            <a:off x="684213" y="5373688"/>
            <a:ext cx="77041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Tx/>
              <a:buChar char="-"/>
              <a:defRPr/>
            </a:pPr>
            <a:r>
              <a:rPr lang="cs-CZ" sz="2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 jistém smyslu první krystalografická práce</a:t>
            </a:r>
          </a:p>
          <a:p>
            <a:pPr eaLnBrk="1" hangingPunct="1">
              <a:buFontTx/>
              <a:buChar char="-"/>
              <a:defRPr/>
            </a:pPr>
            <a:r>
              <a:rPr lang="cs-CZ" sz="2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napsáno roku 1610 v Praze</a:t>
            </a:r>
          </a:p>
          <a:p>
            <a:pPr eaLnBrk="1" hangingPunct="1">
              <a:buFontTx/>
              <a:buChar char="-"/>
              <a:defRPr/>
            </a:pPr>
            <a:r>
              <a:rPr lang="cs-CZ" sz="2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vyšlo 1611 ve Frankfurtu nad Mohanem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2CD571-AB35-4D1C-A1EA-B3BFBC89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cs-CZ" sz="4000" dirty="0"/>
              <a:t>Nejtěsnější uspořádání koulí</a:t>
            </a:r>
            <a:br>
              <a:rPr lang="cs-CZ" sz="4000" dirty="0"/>
            </a:br>
            <a:r>
              <a:rPr lang="cs-CZ" sz="4000" dirty="0"/>
              <a:t>v </a:t>
            </a:r>
            <a:r>
              <a:rPr lang="cs-CZ" sz="4000" dirty="0" err="1"/>
              <a:t>Keplerově</a:t>
            </a:r>
            <a:r>
              <a:rPr lang="cs-CZ" sz="4000" dirty="0"/>
              <a:t> podání</a:t>
            </a:r>
          </a:p>
        </p:txBody>
      </p:sp>
      <p:pic>
        <p:nvPicPr>
          <p:cNvPr id="27651" name="Zástupný symbol pro obsah 6">
            <a:extLst>
              <a:ext uri="{FF2B5EF4-FFF2-40B4-BE49-F238E27FC236}">
                <a16:creationId xmlns:a16="http://schemas.microsoft.com/office/drawing/2014/main" id="{AE54FEBD-392A-4527-80A4-AE37AA90C2A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2349500"/>
            <a:ext cx="3805237" cy="3816350"/>
          </a:xfrm>
        </p:spPr>
      </p:pic>
      <p:pic>
        <p:nvPicPr>
          <p:cNvPr id="27652" name="Zástupný symbol pro obsah 7">
            <a:extLst>
              <a:ext uri="{FF2B5EF4-FFF2-40B4-BE49-F238E27FC236}">
                <a16:creationId xmlns:a16="http://schemas.microsoft.com/office/drawing/2014/main" id="{E8C3AC2D-E65D-487E-A408-A49EEF099F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349500"/>
            <a:ext cx="4006850" cy="3816350"/>
          </a:xfrm>
        </p:spPr>
      </p:pic>
      <p:sp>
        <p:nvSpPr>
          <p:cNvPr id="27653" name="Pravá složená závorka 8">
            <a:extLst>
              <a:ext uri="{FF2B5EF4-FFF2-40B4-BE49-F238E27FC236}">
                <a16:creationId xmlns:a16="http://schemas.microsoft.com/office/drawing/2014/main" id="{06C671AC-508C-4317-8BC6-97059A7ED467}"/>
              </a:ext>
            </a:extLst>
          </p:cNvPr>
          <p:cNvSpPr>
            <a:spLocks/>
          </p:cNvSpPr>
          <p:nvPr/>
        </p:nvSpPr>
        <p:spPr bwMode="auto">
          <a:xfrm>
            <a:off x="4140200" y="2492375"/>
            <a:ext cx="792163" cy="3529013"/>
          </a:xfrm>
          <a:prstGeom prst="rightBrace">
            <a:avLst>
              <a:gd name="adj1" fmla="val 8332"/>
              <a:gd name="adj2" fmla="val 50000"/>
            </a:avLst>
          </a:prstGeom>
          <a:noFill/>
          <a:ln w="508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78A3DE-4782-4FC3-AABD-DAFC450E1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Nejtěsnější uspořádání (tuhých) koulí</a:t>
            </a:r>
          </a:p>
        </p:txBody>
      </p:sp>
      <p:pic>
        <p:nvPicPr>
          <p:cNvPr id="28675" name="Zástupný symbol pro obsah 4">
            <a:extLst>
              <a:ext uri="{FF2B5EF4-FFF2-40B4-BE49-F238E27FC236}">
                <a16:creationId xmlns:a16="http://schemas.microsoft.com/office/drawing/2014/main" id="{60C5F212-440B-4B7B-8EAC-99221D1ECF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565275"/>
            <a:ext cx="6235700" cy="1925638"/>
          </a:xfrm>
        </p:spPr>
      </p:pic>
      <p:pic>
        <p:nvPicPr>
          <p:cNvPr id="28676" name="Zástupný symbol pro obsah 5">
            <a:extLst>
              <a:ext uri="{FF2B5EF4-FFF2-40B4-BE49-F238E27FC236}">
                <a16:creationId xmlns:a16="http://schemas.microsoft.com/office/drawing/2014/main" id="{789795C3-6F81-48B1-AE49-D4F34FB822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3716338"/>
            <a:ext cx="6264275" cy="2705100"/>
          </a:xfrm>
        </p:spPr>
      </p:pic>
      <p:sp>
        <p:nvSpPr>
          <p:cNvPr id="28677" name="TextovéPole 6">
            <a:extLst>
              <a:ext uri="{FF2B5EF4-FFF2-40B4-BE49-F238E27FC236}">
                <a16:creationId xmlns:a16="http://schemas.microsoft.com/office/drawing/2014/main" id="{9B090D43-8F3B-40F5-9E1D-2811A82EF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141663"/>
            <a:ext cx="2087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ABABAB...  (hcp)</a:t>
            </a:r>
          </a:p>
        </p:txBody>
      </p:sp>
      <p:sp>
        <p:nvSpPr>
          <p:cNvPr id="28678" name="TextovéPole 8">
            <a:extLst>
              <a:ext uri="{FF2B5EF4-FFF2-40B4-BE49-F238E27FC236}">
                <a16:creationId xmlns:a16="http://schemas.microsoft.com/office/drawing/2014/main" id="{AA5A99AE-44B1-4F43-B5BE-251319573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876925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ABCABC...  (fcc)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9E53C86B-844D-4D6D-AC4B-7009BB9F6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620713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cs-CZ" sz="4000" dirty="0"/>
              <a:t>Hexagonální struktura s těsným uspořádáním (</a:t>
            </a:r>
            <a:r>
              <a:rPr lang="cs-CZ" sz="4000" dirty="0" err="1"/>
              <a:t>hcp</a:t>
            </a:r>
            <a:r>
              <a:rPr lang="cs-CZ" sz="4000" dirty="0"/>
              <a:t>)</a:t>
            </a:r>
          </a:p>
        </p:txBody>
      </p:sp>
      <p:pic>
        <p:nvPicPr>
          <p:cNvPr id="29699" name="Zástupný symbol pro obsah 4">
            <a:extLst>
              <a:ext uri="{FF2B5EF4-FFF2-40B4-BE49-F238E27FC236}">
                <a16:creationId xmlns:a16="http://schemas.microsoft.com/office/drawing/2014/main" id="{DC11D0BB-25BF-4A0A-94CC-E45EEF888D9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2492375"/>
            <a:ext cx="5481637" cy="2449513"/>
          </a:xfrm>
        </p:spPr>
      </p:pic>
      <p:pic>
        <p:nvPicPr>
          <p:cNvPr id="29700" name="Zástupný symbol pro obsah 12">
            <a:extLst>
              <a:ext uri="{FF2B5EF4-FFF2-40B4-BE49-F238E27FC236}">
                <a16:creationId xmlns:a16="http://schemas.microsoft.com/office/drawing/2014/main" id="{3474FB18-AC19-4755-8E87-6E94B4D2F9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492375"/>
            <a:ext cx="2295525" cy="2449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F4ACAA9-E66E-4AD3-9A13-376C4B07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Příklady „pokročilých“ materiálů </a:t>
            </a:r>
            <a:endParaRPr lang="en-US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D72B95F-27CF-41C9-91BC-D91C0455D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844675"/>
            <a:ext cx="8229600" cy="2879725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biodegradabilní implantáty, stenty,…</a:t>
            </a:r>
          </a:p>
          <a:p>
            <a:pPr>
              <a:defRPr/>
            </a:pPr>
            <a:r>
              <a:rPr lang="cs-CZ" sz="2400" dirty="0"/>
              <a:t>materiály se „samoléčebnými“ schopnostmi</a:t>
            </a:r>
          </a:p>
          <a:p>
            <a:pPr>
              <a:defRPr/>
            </a:pPr>
            <a:r>
              <a:rPr lang="cs-CZ" sz="2400" dirty="0" err="1"/>
              <a:t>superlehké</a:t>
            </a:r>
            <a:r>
              <a:rPr lang="cs-CZ" sz="2400" dirty="0"/>
              <a:t> slitiny a kompozity</a:t>
            </a:r>
          </a:p>
          <a:p>
            <a:pPr>
              <a:defRPr/>
            </a:pPr>
            <a:r>
              <a:rPr lang="cs-CZ" sz="2400" dirty="0" err="1"/>
              <a:t>superplastické</a:t>
            </a:r>
            <a:r>
              <a:rPr lang="cs-CZ" sz="2400" dirty="0"/>
              <a:t> materiály</a:t>
            </a:r>
          </a:p>
          <a:p>
            <a:pPr>
              <a:defRPr/>
            </a:pPr>
            <a:r>
              <a:rPr lang="cs-CZ" sz="2400" dirty="0" err="1"/>
              <a:t>nanokompozity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…</a:t>
            </a:r>
          </a:p>
          <a:p>
            <a:pPr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8435FB-C3DF-43B1-AA4F-4F3F7A12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77813"/>
            <a:ext cx="8362950" cy="1139825"/>
          </a:xfrm>
        </p:spPr>
        <p:txBody>
          <a:bodyPr/>
          <a:lstStyle/>
          <a:p>
            <a:pPr>
              <a:defRPr/>
            </a:pPr>
            <a:r>
              <a:rPr lang="cs-CZ" sz="4000" dirty="0"/>
              <a:t>Kubické nejtěsnější uspořádání (plošně centrovaná struktura - </a:t>
            </a:r>
            <a:r>
              <a:rPr lang="cs-CZ" sz="4000" dirty="0" err="1"/>
              <a:t>fcc</a:t>
            </a:r>
            <a:r>
              <a:rPr lang="cs-CZ" sz="4000" dirty="0"/>
              <a:t>)</a:t>
            </a:r>
          </a:p>
        </p:txBody>
      </p:sp>
      <p:pic>
        <p:nvPicPr>
          <p:cNvPr id="30723" name="Zástupný symbol pro obsah 4">
            <a:extLst>
              <a:ext uri="{FF2B5EF4-FFF2-40B4-BE49-F238E27FC236}">
                <a16:creationId xmlns:a16="http://schemas.microsoft.com/office/drawing/2014/main" id="{9BEE7446-2ACF-472F-AB94-CDCEA805C6E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5850" y="2276475"/>
            <a:ext cx="4432300" cy="3324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Zástupný symbol pro obsah 4">
            <a:extLst>
              <a:ext uri="{FF2B5EF4-FFF2-40B4-BE49-F238E27FC236}">
                <a16:creationId xmlns:a16="http://schemas.microsoft.com/office/drawing/2014/main" id="{F23B2860-F0BD-4ABE-B58A-70F539FB1C2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620713"/>
            <a:ext cx="7585075" cy="5688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8" name="Rectangle 4">
            <a:extLst>
              <a:ext uri="{FF2B5EF4-FFF2-40B4-BE49-F238E27FC236}">
                <a16:creationId xmlns:a16="http://schemas.microsoft.com/office/drawing/2014/main" id="{8A5D8EC2-B236-4359-AF3C-807B83BA3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/>
              <a:t>Lineární mřížka (modelová situace)</a:t>
            </a:r>
          </a:p>
        </p:txBody>
      </p:sp>
      <p:pic>
        <p:nvPicPr>
          <p:cNvPr id="39939" name="Picture 5" descr="mrizka_linearni_model">
            <a:extLst>
              <a:ext uri="{FF2B5EF4-FFF2-40B4-BE49-F238E27FC236}">
                <a16:creationId xmlns:a16="http://schemas.microsoft.com/office/drawing/2014/main" id="{383C73DF-3E75-4ED9-BEE6-98554C4A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05038"/>
            <a:ext cx="64484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52" name="Line 8">
            <a:extLst>
              <a:ext uri="{FF2B5EF4-FFF2-40B4-BE49-F238E27FC236}">
                <a16:creationId xmlns:a16="http://schemas.microsoft.com/office/drawing/2014/main" id="{FC6E8AFB-C842-4DF4-8A73-F32D9714BF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613" y="2420938"/>
            <a:ext cx="792162" cy="0"/>
          </a:xfrm>
          <a:prstGeom prst="line">
            <a:avLst/>
          </a:prstGeom>
          <a:noFill/>
          <a:ln w="50800">
            <a:solidFill>
              <a:srgbClr val="00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0153" name="Line 9">
            <a:extLst>
              <a:ext uri="{FF2B5EF4-FFF2-40B4-BE49-F238E27FC236}">
                <a16:creationId xmlns:a16="http://schemas.microsoft.com/office/drawing/2014/main" id="{81F9563B-E4B4-432D-8DF8-6E448D2634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613" y="3500438"/>
            <a:ext cx="1152525" cy="0"/>
          </a:xfrm>
          <a:prstGeom prst="line">
            <a:avLst/>
          </a:prstGeom>
          <a:noFill/>
          <a:ln w="50800">
            <a:solidFill>
              <a:srgbClr val="00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0154" name="Oval 10">
            <a:extLst>
              <a:ext uri="{FF2B5EF4-FFF2-40B4-BE49-F238E27FC236}">
                <a16:creationId xmlns:a16="http://schemas.microsoft.com/office/drawing/2014/main" id="{7519837A-E459-4E30-BDCB-26305EBF1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429000"/>
            <a:ext cx="719138" cy="431800"/>
          </a:xfrm>
          <a:prstGeom prst="ellips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90155" name="Line 11">
            <a:extLst>
              <a:ext uri="{FF2B5EF4-FFF2-40B4-BE49-F238E27FC236}">
                <a16:creationId xmlns:a16="http://schemas.microsoft.com/office/drawing/2014/main" id="{0796C8BB-756A-4B4F-8C36-6D12AD05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613" y="4581525"/>
            <a:ext cx="1512887" cy="0"/>
          </a:xfrm>
          <a:prstGeom prst="line">
            <a:avLst/>
          </a:prstGeom>
          <a:noFill/>
          <a:ln w="50800">
            <a:solidFill>
              <a:srgbClr val="00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0156" name="Oval 12">
            <a:extLst>
              <a:ext uri="{FF2B5EF4-FFF2-40B4-BE49-F238E27FC236}">
                <a16:creationId xmlns:a16="http://schemas.microsoft.com/office/drawing/2014/main" id="{8EBE1B20-0C95-4932-AB46-657FB55E2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4508500"/>
            <a:ext cx="1152525" cy="504825"/>
          </a:xfrm>
          <a:prstGeom prst="ellips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90157" name="Oval 13">
            <a:extLst>
              <a:ext uri="{FF2B5EF4-FFF2-40B4-BE49-F238E27FC236}">
                <a16:creationId xmlns:a16="http://schemas.microsoft.com/office/drawing/2014/main" id="{86A9FFB2-65EE-46E9-AB4A-7CAD07954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2420938"/>
            <a:ext cx="360363" cy="360362"/>
          </a:xfrm>
          <a:prstGeom prst="ellips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90158" name="Text Box 14">
            <a:extLst>
              <a:ext uri="{FF2B5EF4-FFF2-40B4-BE49-F238E27FC236}">
                <a16:creationId xmlns:a16="http://schemas.microsoft.com/office/drawing/2014/main" id="{4A8EC71C-74D4-4FDF-A741-D61F68AB1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589588"/>
            <a:ext cx="223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003300"/>
                </a:solidFill>
              </a:rPr>
              <a:t>translační vektor</a:t>
            </a:r>
          </a:p>
        </p:txBody>
      </p:sp>
      <p:sp>
        <p:nvSpPr>
          <p:cNvPr id="390159" name="Line 15">
            <a:extLst>
              <a:ext uri="{FF2B5EF4-FFF2-40B4-BE49-F238E27FC236}">
                <a16:creationId xmlns:a16="http://schemas.microsoft.com/office/drawing/2014/main" id="{A71FBA6E-5FD6-4DB2-8FED-184B61AAFA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3350" y="5805488"/>
            <a:ext cx="792163" cy="0"/>
          </a:xfrm>
          <a:prstGeom prst="line">
            <a:avLst/>
          </a:prstGeom>
          <a:noFill/>
          <a:ln w="50800">
            <a:solidFill>
              <a:srgbClr val="00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0160" name="Oval 16">
            <a:extLst>
              <a:ext uri="{FF2B5EF4-FFF2-40B4-BE49-F238E27FC236}">
                <a16:creationId xmlns:a16="http://schemas.microsoft.com/office/drawing/2014/main" id="{63CA1739-8D26-41F0-93D7-A83A0A7F3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092825"/>
            <a:ext cx="719138" cy="431800"/>
          </a:xfrm>
          <a:prstGeom prst="ellips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90161" name="Text Box 17">
            <a:extLst>
              <a:ext uri="{FF2B5EF4-FFF2-40B4-BE49-F238E27FC236}">
                <a16:creationId xmlns:a16="http://schemas.microsoft.com/office/drawing/2014/main" id="{0B12058D-7C14-4FBC-9E64-1F106F8DF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6092825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00192A"/>
                </a:solidFill>
              </a:rPr>
              <a:t>báze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0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0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0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0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0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0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0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0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0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54" grpId="0" animBg="1"/>
      <p:bldP spid="390156" grpId="0" animBg="1"/>
      <p:bldP spid="390157" grpId="0" animBg="1"/>
      <p:bldP spid="390158" grpId="0"/>
      <p:bldP spid="390160" grpId="0" animBg="1"/>
      <p:bldP spid="39016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FB245D-E40D-439B-9EA0-3475DDF76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/>
              <a:t>Translační symetrie</a:t>
            </a:r>
          </a:p>
        </p:txBody>
      </p:sp>
      <p:pic>
        <p:nvPicPr>
          <p:cNvPr id="38915" name="Zástupný symbol pro obsah 3">
            <a:extLst>
              <a:ext uri="{FF2B5EF4-FFF2-40B4-BE49-F238E27FC236}">
                <a16:creationId xmlns:a16="http://schemas.microsoft.com/office/drawing/2014/main" id="{18D84071-E397-4FCD-B144-7D73662303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844675"/>
            <a:ext cx="6545262" cy="2657475"/>
          </a:xfrm>
        </p:spPr>
      </p:pic>
      <p:sp>
        <p:nvSpPr>
          <p:cNvPr id="38916" name="TextovéPole 4">
            <a:extLst>
              <a:ext uri="{FF2B5EF4-FFF2-40B4-BE49-F238E27FC236}">
                <a16:creationId xmlns:a16="http://schemas.microsoft.com/office/drawing/2014/main" id="{AAC58E27-2CE0-4076-9069-67A177F57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652963"/>
            <a:ext cx="6769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/>
              <a:t>a – struktura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/>
              <a:t>b - mříž</a:t>
            </a:r>
          </a:p>
        </p:txBody>
      </p:sp>
      <p:graphicFrame>
        <p:nvGraphicFramePr>
          <p:cNvPr id="38917" name="Object 2">
            <a:extLst>
              <a:ext uri="{FF2B5EF4-FFF2-40B4-BE49-F238E27FC236}">
                <a16:creationId xmlns:a16="http://schemas.microsoft.com/office/drawing/2014/main" id="{65EBAEAD-3ECB-413B-8984-6660AA3BEC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08350"/>
          <a:ext cx="114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Rovnice" r:id="rId4" imgW="114201" imgH="241091" progId="Equation.3">
                  <p:embed/>
                </p:oleObj>
              </mc:Choice>
              <mc:Fallback>
                <p:oleObj name="Rovnice" r:id="rId4" imgW="114201" imgH="241091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08350"/>
                        <a:ext cx="1143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8" name="Object 3">
            <a:extLst>
              <a:ext uri="{FF2B5EF4-FFF2-40B4-BE49-F238E27FC236}">
                <a16:creationId xmlns:a16="http://schemas.microsoft.com/office/drawing/2014/main" id="{D441E902-F2CB-4F1A-A4BB-4B56BBE894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1200" y="3314700"/>
          <a:ext cx="101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Rovnice" r:id="rId6" imgW="101556" imgH="228501" progId="Equation.3">
                  <p:embed/>
                </p:oleObj>
              </mc:Choice>
              <mc:Fallback>
                <p:oleObj name="Rovnice" r:id="rId6" imgW="101556" imgH="228501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314700"/>
                        <a:ext cx="101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9" name="Object 5">
            <a:extLst>
              <a:ext uri="{FF2B5EF4-FFF2-40B4-BE49-F238E27FC236}">
                <a16:creationId xmlns:a16="http://schemas.microsoft.com/office/drawing/2014/main" id="{44358BC0-66DE-4B0F-B3F6-61935746F6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4663" y="4724400"/>
          <a:ext cx="356393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Rovnice" r:id="rId8" imgW="1143000" imgH="254000" progId="Equation.3">
                  <p:embed/>
                </p:oleObj>
              </mc:Choice>
              <mc:Fallback>
                <p:oleObj name="Rovnice" r:id="rId8" imgW="1143000" imgH="254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4724400"/>
                        <a:ext cx="3563937" cy="7921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29A510-4DE2-47BC-A364-CBFC3EDC5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18939"/>
          </a:xfrm>
        </p:spPr>
        <p:txBody>
          <a:bodyPr/>
          <a:lstStyle/>
          <a:p>
            <a:r>
              <a:rPr lang="cs-CZ" sz="3600" dirty="0"/>
              <a:t>struktura / krystalová mřížka</a:t>
            </a:r>
            <a:endParaRPr lang="en-US" sz="36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79B05B5-4861-4436-B517-E6C43EC26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2" y="1556792"/>
            <a:ext cx="7619915" cy="3744416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205838F-AA4B-46D1-8E43-6F75FFD2B53C}"/>
              </a:ext>
            </a:extLst>
          </p:cNvPr>
          <p:cNvSpPr txBox="1"/>
          <p:nvPr/>
        </p:nvSpPr>
        <p:spPr>
          <a:xfrm>
            <a:off x="762042" y="5733256"/>
            <a:ext cx="7619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0" dirty="0"/>
              <a:t>Kratochvíl B., </a:t>
            </a:r>
            <a:r>
              <a:rPr lang="cs-CZ" sz="1400" b="0" dirty="0" err="1"/>
              <a:t>Jenšovský</a:t>
            </a:r>
            <a:r>
              <a:rPr lang="cs-CZ" sz="1400" b="0" dirty="0"/>
              <a:t> L: </a:t>
            </a:r>
            <a:r>
              <a:rPr lang="cs-CZ" sz="1400" b="0" i="1" dirty="0"/>
              <a:t>Úvod do </a:t>
            </a:r>
            <a:r>
              <a:rPr lang="cs-CZ" sz="1400" b="0" i="1" dirty="0" err="1"/>
              <a:t>krystalochemie</a:t>
            </a:r>
            <a:r>
              <a:rPr lang="cs-CZ" sz="1400" b="0" i="1" dirty="0"/>
              <a:t>.</a:t>
            </a:r>
            <a:r>
              <a:rPr lang="cs-CZ" sz="1400" b="0" dirty="0"/>
              <a:t> SNTL, Praha 1987.</a:t>
            </a:r>
            <a:endParaRPr lang="en-US" sz="1400" b="0" dirty="0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A4A4997D-2FAE-4933-9408-4AD68AADF13D}"/>
              </a:ext>
            </a:extLst>
          </p:cNvPr>
          <p:cNvSpPr/>
          <p:nvPr/>
        </p:nvSpPr>
        <p:spPr bwMode="auto">
          <a:xfrm rot="19013872">
            <a:off x="1357584" y="1814297"/>
            <a:ext cx="761866" cy="1156169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1A8A860-2D36-4AC1-B7E6-3A8BD1415123}"/>
              </a:ext>
            </a:extLst>
          </p:cNvPr>
          <p:cNvCxnSpPr>
            <a:cxnSpLocks/>
          </p:cNvCxnSpPr>
          <p:nvPr/>
        </p:nvCxnSpPr>
        <p:spPr bwMode="auto">
          <a:xfrm>
            <a:off x="1907704" y="2132856"/>
            <a:ext cx="3600400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Ovál 10">
            <a:extLst>
              <a:ext uri="{FF2B5EF4-FFF2-40B4-BE49-F238E27FC236}">
                <a16:creationId xmlns:a16="http://schemas.microsoft.com/office/drawing/2014/main" id="{F44756B6-CC8E-4ED0-BFF5-987E3B2FF1BB}"/>
              </a:ext>
            </a:extLst>
          </p:cNvPr>
          <p:cNvSpPr/>
          <p:nvPr/>
        </p:nvSpPr>
        <p:spPr bwMode="auto">
          <a:xfrm>
            <a:off x="3203848" y="3356994"/>
            <a:ext cx="792088" cy="812062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38F6AE50-25CD-4F6D-8C2D-520BEDCB0A90}"/>
              </a:ext>
            </a:extLst>
          </p:cNvPr>
          <p:cNvCxnSpPr/>
          <p:nvPr/>
        </p:nvCxnSpPr>
        <p:spPr bwMode="auto">
          <a:xfrm>
            <a:off x="3563888" y="3789040"/>
            <a:ext cx="194421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7804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91A80F-D7F1-4C92-A961-8EAD5201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/>
              <a:t>Volba počátku mříže </a:t>
            </a:r>
            <a:r>
              <a:rPr lang="cs-CZ" sz="4000" i="1" dirty="0"/>
              <a:t>(2D)</a:t>
            </a:r>
          </a:p>
        </p:txBody>
      </p:sp>
      <p:pic>
        <p:nvPicPr>
          <p:cNvPr id="41987" name="Zástupný symbol pro obsah 3">
            <a:extLst>
              <a:ext uri="{FF2B5EF4-FFF2-40B4-BE49-F238E27FC236}">
                <a16:creationId xmlns:a16="http://schemas.microsoft.com/office/drawing/2014/main" id="{182E23EE-B91B-4610-BBA9-07AAF43256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205038"/>
            <a:ext cx="7734300" cy="257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4BCC02-CC81-4E2E-B7F1-514FF412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/>
              <a:t>Volba základních translací </a:t>
            </a:r>
            <a:r>
              <a:rPr lang="cs-CZ" sz="4000" i="1" dirty="0"/>
              <a:t>(2D)</a:t>
            </a:r>
          </a:p>
        </p:txBody>
      </p:sp>
      <p:pic>
        <p:nvPicPr>
          <p:cNvPr id="43011" name="Zástupný symbol pro obsah 3">
            <a:extLst>
              <a:ext uri="{FF2B5EF4-FFF2-40B4-BE49-F238E27FC236}">
                <a16:creationId xmlns:a16="http://schemas.microsoft.com/office/drawing/2014/main" id="{D961AED2-B90C-4633-B758-D7EA4A9EBC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844675"/>
            <a:ext cx="5976938" cy="3546475"/>
          </a:xfrm>
        </p:spPr>
      </p:pic>
      <p:cxnSp>
        <p:nvCxnSpPr>
          <p:cNvPr id="43012" name="Přímá spojovací šipka 4">
            <a:extLst>
              <a:ext uri="{FF2B5EF4-FFF2-40B4-BE49-F238E27FC236}">
                <a16:creationId xmlns:a16="http://schemas.microsoft.com/office/drawing/2014/main" id="{6893F9A5-F26C-479E-A0F4-AA3A908AFBA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3213100"/>
            <a:ext cx="936625" cy="2592388"/>
          </a:xfrm>
          <a:prstGeom prst="straightConnector1">
            <a:avLst/>
          </a:prstGeom>
          <a:noFill/>
          <a:ln w="38100" algn="ctr">
            <a:solidFill>
              <a:srgbClr val="00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3" name="Přímá spojovací šipka 6">
            <a:extLst>
              <a:ext uri="{FF2B5EF4-FFF2-40B4-BE49-F238E27FC236}">
                <a16:creationId xmlns:a16="http://schemas.microsoft.com/office/drawing/2014/main" id="{352DA765-EE98-4C7D-968A-D033DC6D3AB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987675" y="4581525"/>
            <a:ext cx="2736850" cy="1223963"/>
          </a:xfrm>
          <a:prstGeom prst="straightConnector1">
            <a:avLst/>
          </a:prstGeom>
          <a:noFill/>
          <a:ln w="38100" algn="ctr">
            <a:solidFill>
              <a:srgbClr val="00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4" name="TextovéPole 9">
            <a:extLst>
              <a:ext uri="{FF2B5EF4-FFF2-40B4-BE49-F238E27FC236}">
                <a16:creationId xmlns:a16="http://schemas.microsoft.com/office/drawing/2014/main" id="{C4E49D68-EAB5-4C19-8F5A-3C6F2E948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5949950"/>
            <a:ext cx="1439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3015" name="TextovéPole 10">
            <a:extLst>
              <a:ext uri="{FF2B5EF4-FFF2-40B4-BE49-F238E27FC236}">
                <a16:creationId xmlns:a16="http://schemas.microsoft.com/office/drawing/2014/main" id="{5298D1EE-470C-4CF2-8A8C-E94B080F6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5876925"/>
            <a:ext cx="1223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C3A1F"/>
                </a:solidFill>
              </a:rPr>
              <a:t>buňka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B12A93-6046-4F6A-93B6-E01B410D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/>
              <a:t>Primitivní a centrovaná buňka </a:t>
            </a:r>
            <a:r>
              <a:rPr lang="cs-CZ" sz="4000" i="1" dirty="0"/>
              <a:t>(2D)</a:t>
            </a:r>
            <a:endParaRPr lang="cs-CZ" sz="4000" dirty="0"/>
          </a:p>
        </p:txBody>
      </p:sp>
      <p:pic>
        <p:nvPicPr>
          <p:cNvPr id="44035" name="Zástupný symbol pro obsah 3">
            <a:extLst>
              <a:ext uri="{FF2B5EF4-FFF2-40B4-BE49-F238E27FC236}">
                <a16:creationId xmlns:a16="http://schemas.microsoft.com/office/drawing/2014/main" id="{781CDC8E-B152-49A4-99E7-495FB02420C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773238"/>
            <a:ext cx="2890838" cy="1935162"/>
          </a:xfrm>
        </p:spPr>
      </p:pic>
      <p:pic>
        <p:nvPicPr>
          <p:cNvPr id="44036" name="Zástupný symbol pro obsah 5">
            <a:extLst>
              <a:ext uri="{FF2B5EF4-FFF2-40B4-BE49-F238E27FC236}">
                <a16:creationId xmlns:a16="http://schemas.microsoft.com/office/drawing/2014/main" id="{A532D07A-0094-4F07-A426-491B2EDDEC5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4005263"/>
            <a:ext cx="4510088" cy="1944687"/>
          </a:xfrm>
        </p:spPr>
      </p:pic>
      <p:sp>
        <p:nvSpPr>
          <p:cNvPr id="44037" name="TextovéPole 6">
            <a:extLst>
              <a:ext uri="{FF2B5EF4-FFF2-40B4-BE49-F238E27FC236}">
                <a16:creationId xmlns:a16="http://schemas.microsoft.com/office/drawing/2014/main" id="{7295E4C5-BAEC-410F-91FB-C73B576B6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844675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PRIMITIVNÍ BUŇKA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/>
              <a:t>- na primitivní buňku</a:t>
            </a:r>
            <a:br>
              <a:rPr lang="cs-CZ" altLang="cs-CZ" sz="2400" b="0"/>
            </a:br>
            <a:r>
              <a:rPr lang="cs-CZ" altLang="cs-CZ" sz="2400" b="0"/>
              <a:t>  připadá jeden mřížový bod</a:t>
            </a:r>
          </a:p>
        </p:txBody>
      </p:sp>
      <p:sp>
        <p:nvSpPr>
          <p:cNvPr id="44038" name="TextovéPole 7">
            <a:extLst>
              <a:ext uri="{FF2B5EF4-FFF2-40B4-BE49-F238E27FC236}">
                <a16:creationId xmlns:a16="http://schemas.microsoft.com/office/drawing/2014/main" id="{26236A50-C6DD-4B95-A900-86FFD11C4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221163"/>
            <a:ext cx="3095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CENTROVANÁ BUŇKA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/>
              <a:t>       a – dvojitá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/>
              <a:t>       b - trojitá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0" name="Rectangle 4">
            <a:extLst>
              <a:ext uri="{FF2B5EF4-FFF2-40B4-BE49-F238E27FC236}">
                <a16:creationId xmlns:a16="http://schemas.microsoft.com/office/drawing/2014/main" id="{2F4A524C-666F-4C06-8946-BE404F3237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435975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/>
              <a:t>Výběr elementární buňky v rovinné mřížce</a:t>
            </a:r>
            <a:br>
              <a:rPr lang="cs-CZ" sz="3200" dirty="0"/>
            </a:br>
            <a:r>
              <a:rPr lang="cs-CZ" sz="3200" i="1" dirty="0"/>
              <a:t>(2D)</a:t>
            </a:r>
            <a:endParaRPr lang="cs-CZ" sz="3200" dirty="0"/>
          </a:p>
        </p:txBody>
      </p:sp>
      <p:pic>
        <p:nvPicPr>
          <p:cNvPr id="45059" name="Picture 5" descr="element_bunka_v_rovine">
            <a:extLst>
              <a:ext uri="{FF2B5EF4-FFF2-40B4-BE49-F238E27FC236}">
                <a16:creationId xmlns:a16="http://schemas.microsoft.com/office/drawing/2014/main" id="{B5AB21A1-96B5-4036-B84E-75AA8FA72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73238"/>
            <a:ext cx="55626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22" name="Text Box 6">
            <a:extLst>
              <a:ext uri="{FF2B5EF4-FFF2-40B4-BE49-F238E27FC236}">
                <a16:creationId xmlns:a16="http://schemas.microsoft.com/office/drawing/2014/main" id="{F622EBDD-6289-455A-A953-FA4CE6708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589588"/>
            <a:ext cx="7775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Elementární buňka s nejmenším objemem – primitivní buňka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00" name="Rectangle 4">
            <a:extLst>
              <a:ext uri="{FF2B5EF4-FFF2-40B4-BE49-F238E27FC236}">
                <a16:creationId xmlns:a16="http://schemas.microsoft.com/office/drawing/2014/main" id="{96C9114E-0C6D-495A-8B54-21DE917E9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/>
              <a:t>Primitivní a centrovaná buňka </a:t>
            </a:r>
            <a:r>
              <a:rPr lang="cs-CZ" sz="3600" i="1" dirty="0"/>
              <a:t>(2D)</a:t>
            </a:r>
            <a:endParaRPr lang="cs-CZ" sz="3600" dirty="0"/>
          </a:p>
        </p:txBody>
      </p:sp>
      <p:pic>
        <p:nvPicPr>
          <p:cNvPr id="46083" name="Picture 5" descr="primitivni_a_centrovana_bunka">
            <a:extLst>
              <a:ext uri="{FF2B5EF4-FFF2-40B4-BE49-F238E27FC236}">
                <a16:creationId xmlns:a16="http://schemas.microsoft.com/office/drawing/2014/main" id="{8C8A157E-9FC9-4420-808F-12801DE9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060575"/>
            <a:ext cx="6624637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Line 6">
            <a:extLst>
              <a:ext uri="{FF2B5EF4-FFF2-40B4-BE49-F238E27FC236}">
                <a16:creationId xmlns:a16="http://schemas.microsoft.com/office/drawing/2014/main" id="{E1BB1238-9B3C-4107-9810-9B7649D98B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43213" y="4868863"/>
            <a:ext cx="0" cy="792162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8">
            <a:extLst>
              <a:ext uri="{FF2B5EF4-FFF2-40B4-BE49-F238E27FC236}">
                <a16:creationId xmlns:a16="http://schemas.microsoft.com/office/drawing/2014/main" id="{C8C35236-DC9D-4B29-BD87-B4BC12F6D5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00788" y="4868863"/>
            <a:ext cx="0" cy="792162"/>
          </a:xfrm>
          <a:prstGeom prst="line">
            <a:avLst/>
          </a:prstGeom>
          <a:noFill/>
          <a:ln w="50800">
            <a:solidFill>
              <a:srgbClr val="FFF90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105" name="Text Box 9">
            <a:extLst>
              <a:ext uri="{FF2B5EF4-FFF2-40B4-BE49-F238E27FC236}">
                <a16:creationId xmlns:a16="http://schemas.microsoft.com/office/drawing/2014/main" id="{79EB9906-678D-4FD6-8707-B7DD73ED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66102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>
                <a:solidFill>
                  <a:srgbClr val="FFF9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primitivní buňka</a:t>
            </a:r>
          </a:p>
        </p:txBody>
      </p:sp>
      <p:sp>
        <p:nvSpPr>
          <p:cNvPr id="388106" name="Text Box 10">
            <a:extLst>
              <a:ext uri="{FF2B5EF4-FFF2-40B4-BE49-F238E27FC236}">
                <a16:creationId xmlns:a16="http://schemas.microsoft.com/office/drawing/2014/main" id="{4DF2AB2E-0282-4F2A-9084-1D3BB4CF1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661025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>
                <a:solidFill>
                  <a:srgbClr val="FFF9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centrovaná buňka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186C7-A22F-44B4-BB96-D4F91655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Hořčíkové biodegradabilní slitiny</a:t>
            </a:r>
            <a:endParaRPr lang="en-US" sz="3200" dirty="0"/>
          </a:p>
        </p:txBody>
      </p:sp>
      <p:pic>
        <p:nvPicPr>
          <p:cNvPr id="9219" name="Picture 6" descr="CIMG0799">
            <a:extLst>
              <a:ext uri="{FF2B5EF4-FFF2-40B4-BE49-F238E27FC236}">
                <a16:creationId xmlns:a16="http://schemas.microsoft.com/office/drawing/2014/main" id="{24236203-1A6A-4FEE-9D5A-8C369754F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763963"/>
            <a:ext cx="2517775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>
            <a:extLst>
              <a:ext uri="{FF2B5EF4-FFF2-40B4-BE49-F238E27FC236}">
                <a16:creationId xmlns:a16="http://schemas.microsoft.com/office/drawing/2014/main" id="{95C636F6-C089-40E3-A690-E22D02397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522413"/>
            <a:ext cx="44259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ovéPole 4">
            <a:extLst>
              <a:ext uri="{FF2B5EF4-FFF2-40B4-BE49-F238E27FC236}">
                <a16:creationId xmlns:a16="http://schemas.microsoft.com/office/drawing/2014/main" id="{E3E26F5B-B371-46BC-BAF8-8C624970C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3068638"/>
            <a:ext cx="4860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FF00"/>
                </a:solidFill>
              </a:rPr>
              <a:t>- kardiovaskulární stent s řízenou dobou rozkladu v organismu</a:t>
            </a:r>
            <a:endParaRPr lang="en-US" altLang="cs-CZ" sz="1200">
              <a:solidFill>
                <a:srgbClr val="FFFF00"/>
              </a:solidFill>
            </a:endParaRPr>
          </a:p>
        </p:txBody>
      </p:sp>
      <p:sp>
        <p:nvSpPr>
          <p:cNvPr id="9222" name="TextovéPole 5">
            <a:extLst>
              <a:ext uri="{FF2B5EF4-FFF2-40B4-BE49-F238E27FC236}">
                <a16:creationId xmlns:a16="http://schemas.microsoft.com/office/drawing/2014/main" id="{E5A0CC34-1D27-4E50-8C53-665DED7AE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00" y="5949950"/>
            <a:ext cx="389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FF00"/>
                </a:solidFill>
              </a:rPr>
              <a:t>- šrouby s řízenou dobou rozpadu v organismu</a:t>
            </a:r>
            <a:r>
              <a:rPr lang="cs-CZ" altLang="cs-CZ" sz="1800"/>
              <a:t> </a:t>
            </a:r>
            <a:endParaRPr lang="en-US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321E86-53C4-4596-A2F1-787FFC71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Shrnutí – buňka mříže</a:t>
            </a:r>
          </a:p>
        </p:txBody>
      </p:sp>
      <p:pic>
        <p:nvPicPr>
          <p:cNvPr id="52227" name="Zástupný symbol pro obsah 3">
            <a:extLst>
              <a:ext uri="{FF2B5EF4-FFF2-40B4-BE49-F238E27FC236}">
                <a16:creationId xmlns:a16="http://schemas.microsoft.com/office/drawing/2014/main" id="{678D5D44-B29C-4D19-B767-B7CAC8EA6DD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628775"/>
            <a:ext cx="4038600" cy="3630613"/>
          </a:xfr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0A47E0-17FB-451E-977E-6AE88DB57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0114" y="2043439"/>
            <a:ext cx="4171950" cy="27654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P – primitivní buňka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I  – prostorově centrovaná </a:t>
            </a:r>
            <a:r>
              <a:rPr lang="cs-CZ" sz="2400" dirty="0" err="1"/>
              <a:t>b</a:t>
            </a:r>
            <a:r>
              <a:rPr lang="cs-CZ" sz="2400" dirty="0"/>
              <a:t>.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F – plošně centrovaná buňka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A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B    bazálně centrované </a:t>
            </a:r>
            <a:r>
              <a:rPr lang="cs-CZ" sz="2400" dirty="0" err="1"/>
              <a:t>b</a:t>
            </a:r>
            <a:r>
              <a:rPr lang="cs-CZ" sz="2400" dirty="0"/>
              <a:t>.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C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400" dirty="0"/>
          </a:p>
        </p:txBody>
      </p:sp>
      <p:sp>
        <p:nvSpPr>
          <p:cNvPr id="52229" name="Pravá složená závorka 5">
            <a:extLst>
              <a:ext uri="{FF2B5EF4-FFF2-40B4-BE49-F238E27FC236}">
                <a16:creationId xmlns:a16="http://schemas.microsoft.com/office/drawing/2014/main" id="{E93852C9-5F39-4C43-BE34-51D76A667B7F}"/>
              </a:ext>
            </a:extLst>
          </p:cNvPr>
          <p:cNvSpPr>
            <a:spLocks/>
          </p:cNvSpPr>
          <p:nvPr/>
        </p:nvSpPr>
        <p:spPr bwMode="auto">
          <a:xfrm>
            <a:off x="5148064" y="3573016"/>
            <a:ext cx="142875" cy="863600"/>
          </a:xfrm>
          <a:prstGeom prst="rightBrace">
            <a:avLst>
              <a:gd name="adj1" fmla="val 8395"/>
              <a:gd name="adj2" fmla="val 50000"/>
            </a:avLst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7" name="Ohnutý roh 6">
            <a:extLst>
              <a:ext uri="{FF2B5EF4-FFF2-40B4-BE49-F238E27FC236}">
                <a16:creationId xmlns:a16="http://schemas.microsoft.com/office/drawing/2014/main" id="{B72CE3DD-83DA-45D0-A228-F7AD869F059D}"/>
              </a:ext>
            </a:extLst>
          </p:cNvPr>
          <p:cNvSpPr/>
          <p:nvPr/>
        </p:nvSpPr>
        <p:spPr bwMode="auto">
          <a:xfrm>
            <a:off x="197644" y="5434665"/>
            <a:ext cx="8748712" cy="720625"/>
          </a:xfrm>
          <a:prstGeom prst="foldedCorner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cs-CZ" sz="2000" dirty="0">
                <a:solidFill>
                  <a:srgbClr val="000000"/>
                </a:solidFill>
                <a:latin typeface="Arial" charset="0"/>
              </a:rPr>
              <a:t>Buňka je (uzavřený) rovnoběžnostěn, v jehož vrcholech se nacházejí mřížkové body. Buňka může být prostorově, nebo plošně centrovaná.  </a:t>
            </a:r>
            <a:br>
              <a:rPr lang="cs-CZ" sz="2000" dirty="0">
                <a:solidFill>
                  <a:srgbClr val="000000"/>
                </a:solidFill>
                <a:latin typeface="Arial" charset="0"/>
              </a:rPr>
            </a:br>
            <a:endParaRPr lang="cs-CZ" sz="2000" b="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>
            <a:extLst>
              <a:ext uri="{FF2B5EF4-FFF2-40B4-BE49-F238E27FC236}">
                <a16:creationId xmlns:a16="http://schemas.microsoft.com/office/drawing/2014/main" id="{1BC4319F-1CEB-42CA-B904-2AE8519EA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/>
              <a:t>Základní prvky symetrie krystalů</a:t>
            </a:r>
          </a:p>
        </p:txBody>
      </p:sp>
      <p:sp>
        <p:nvSpPr>
          <p:cNvPr id="400387" name="Rectangle 3">
            <a:extLst>
              <a:ext uri="{FF2B5EF4-FFF2-40B4-BE49-F238E27FC236}">
                <a16:creationId xmlns:a16="http://schemas.microsoft.com/office/drawing/2014/main" id="{9F70C90D-378C-48C2-96E9-1B979C1117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7773" y="1434649"/>
            <a:ext cx="8229600" cy="18002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střed inverze</a:t>
            </a:r>
          </a:p>
          <a:p>
            <a:pPr eaLnBrk="1" hangingPunct="1">
              <a:defRPr/>
            </a:pPr>
            <a:r>
              <a:rPr lang="cs-CZ" dirty="0"/>
              <a:t>rovina souměrnosti (zrcadlení)</a:t>
            </a:r>
          </a:p>
          <a:p>
            <a:pPr eaLnBrk="1" hangingPunct="1">
              <a:defRPr/>
            </a:pPr>
            <a:r>
              <a:rPr lang="cs-CZ" dirty="0"/>
              <a:t>n-četná rotační osa symetrie</a:t>
            </a:r>
          </a:p>
        </p:txBody>
      </p:sp>
      <p:sp>
        <p:nvSpPr>
          <p:cNvPr id="31748" name="TextovéPole 4">
            <a:extLst>
              <a:ext uri="{FF2B5EF4-FFF2-40B4-BE49-F238E27FC236}">
                <a16:creationId xmlns:a16="http://schemas.microsoft.com/office/drawing/2014/main" id="{76F4DCC2-0C5F-4C07-8361-835BD6249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3429000"/>
            <a:ext cx="6035675" cy="2586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sym typeface="Symbol" panose="05050102010706020507" pitchFamily="18" charset="2"/>
              </a:rPr>
              <a:t>střed inverze</a:t>
            </a:r>
            <a:br>
              <a:rPr lang="cs-CZ" altLang="cs-CZ" sz="1800" dirty="0">
                <a:solidFill>
                  <a:srgbClr val="000000"/>
                </a:solidFill>
                <a:sym typeface="Symbol" panose="05050102010706020507" pitchFamily="18" charset="2"/>
              </a:rPr>
            </a:br>
            <a:r>
              <a:rPr lang="cs-CZ" altLang="cs-CZ" sz="1800" b="0" dirty="0">
                <a:solidFill>
                  <a:srgbClr val="000000"/>
                </a:solidFill>
                <a:sym typeface="Symbol" panose="05050102010706020507" pitchFamily="18" charset="2"/>
              </a:rPr>
              <a:t>- ke každému „bodu“ v krystalu s průvodičem </a:t>
            </a:r>
            <a:r>
              <a:rPr lang="cs-CZ" altLang="cs-CZ" sz="1800" i="1" dirty="0">
                <a:solidFill>
                  <a:srgbClr val="000000"/>
                </a:solidFill>
                <a:sym typeface="Symbol" panose="05050102010706020507" pitchFamily="18" charset="2"/>
              </a:rPr>
              <a:t>R </a:t>
            </a:r>
            <a:r>
              <a:rPr lang="cs-CZ" altLang="cs-CZ" sz="1800" b="0" dirty="0">
                <a:solidFill>
                  <a:srgbClr val="000000"/>
                </a:solidFill>
                <a:sym typeface="Symbol" panose="05050102010706020507" pitchFamily="18" charset="2"/>
              </a:rPr>
              <a:t>existuje identický „bod“ s průvodičem –</a:t>
            </a:r>
            <a:r>
              <a:rPr lang="cs-CZ" altLang="cs-CZ" sz="1800" i="1" dirty="0">
                <a:solidFill>
                  <a:srgbClr val="000000"/>
                </a:solidFill>
                <a:sym typeface="Symbol" panose="05050102010706020507" pitchFamily="18" charset="2"/>
              </a:rPr>
              <a:t>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sym typeface="Symbol" panose="05050102010706020507" pitchFamily="18" charset="2"/>
              </a:rPr>
              <a:t>rovina souměrnosti (</a:t>
            </a:r>
            <a:r>
              <a:rPr lang="cs-CZ" altLang="cs-CZ" sz="1800" i="1" dirty="0">
                <a:solidFill>
                  <a:srgbClr val="000000"/>
                </a:solidFill>
                <a:sym typeface="Symbol" panose="05050102010706020507" pitchFamily="18" charset="2"/>
              </a:rPr>
              <a:t>m</a:t>
            </a:r>
            <a:r>
              <a:rPr lang="cs-CZ" altLang="cs-CZ" sz="1800" dirty="0">
                <a:solidFill>
                  <a:srgbClr val="000000"/>
                </a:solidFill>
                <a:sym typeface="Symbol" panose="05050102010706020507" pitchFamily="18" charset="2"/>
              </a:rPr>
              <a:t>)</a:t>
            </a:r>
            <a:br>
              <a:rPr lang="cs-CZ" altLang="cs-CZ" sz="1800" dirty="0">
                <a:solidFill>
                  <a:srgbClr val="000000"/>
                </a:solidFill>
                <a:sym typeface="Symbol" panose="05050102010706020507" pitchFamily="18" charset="2"/>
              </a:rPr>
            </a:br>
            <a:r>
              <a:rPr lang="cs-CZ" altLang="cs-CZ" sz="1800" b="0" dirty="0">
                <a:solidFill>
                  <a:srgbClr val="000000"/>
                </a:solidFill>
                <a:sym typeface="Symbol" panose="05050102010706020507" pitchFamily="18" charset="2"/>
              </a:rPr>
              <a:t>- rovina vůči níž jsou obě části krystalové struktury</a:t>
            </a:r>
            <a:br>
              <a:rPr lang="cs-CZ" altLang="cs-CZ" sz="1800" b="0" dirty="0">
                <a:solidFill>
                  <a:srgbClr val="000000"/>
                </a:solidFill>
                <a:sym typeface="Symbol" panose="05050102010706020507" pitchFamily="18" charset="2"/>
              </a:rPr>
            </a:br>
            <a:r>
              <a:rPr lang="cs-CZ" altLang="cs-CZ" sz="1800" b="0" dirty="0">
                <a:solidFill>
                  <a:srgbClr val="000000"/>
                </a:solidFill>
                <a:sym typeface="Symbol" panose="05050102010706020507" pitchFamily="18" charset="2"/>
              </a:rPr>
              <a:t>  vzájemným zrcadlovým obrazem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n-četná rotační osa</a:t>
            </a:r>
            <a:br>
              <a:rPr lang="cs-CZ" altLang="cs-CZ" sz="1800" dirty="0">
                <a:solidFill>
                  <a:srgbClr val="000000"/>
                </a:solidFill>
              </a:rPr>
            </a:br>
            <a:r>
              <a:rPr lang="cs-CZ" altLang="cs-CZ" sz="1800" b="0" dirty="0">
                <a:solidFill>
                  <a:srgbClr val="000000"/>
                </a:solidFill>
              </a:rPr>
              <a:t>- otočením o úhel 2</a:t>
            </a:r>
            <a:r>
              <a:rPr lang="cs-CZ" altLang="cs-CZ" sz="1800" b="0" dirty="0">
                <a:solidFill>
                  <a:srgbClr val="000000"/>
                </a:solidFill>
                <a:sym typeface="Symbol" panose="05050102010706020507" pitchFamily="18" charset="2"/>
              </a:rPr>
              <a:t>/</a:t>
            </a:r>
            <a:r>
              <a:rPr lang="cs-CZ" altLang="cs-CZ" sz="1800" b="0" i="1" dirty="0">
                <a:solidFill>
                  <a:srgbClr val="000000"/>
                </a:solidFill>
                <a:sym typeface="Symbol" panose="05050102010706020507" pitchFamily="18" charset="2"/>
              </a:rPr>
              <a:t>n</a:t>
            </a:r>
            <a:r>
              <a:rPr lang="cs-CZ" altLang="cs-CZ" sz="1800" b="0" dirty="0">
                <a:solidFill>
                  <a:srgbClr val="000000"/>
                </a:solidFill>
                <a:sym typeface="Symbol" panose="05050102010706020507" pitchFamily="18" charset="2"/>
              </a:rPr>
              <a:t> se krystal ztotožní sám se sebou</a:t>
            </a:r>
          </a:p>
        </p:txBody>
      </p:sp>
    </p:spTree>
    <p:extLst>
      <p:ext uri="{BB962C8B-B14F-4D97-AF65-F5344CB8AC3E}">
        <p14:creationId xmlns:p14="http://schemas.microsoft.com/office/powerpoint/2010/main" val="19498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24CF4F-7474-41F8-9BEE-6FBA9068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/>
              <a:t>Další prvky symetrie krystalů</a:t>
            </a:r>
            <a:endParaRPr lang="en-US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E35C56-9D01-4CAF-B869-5EA905FE1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22606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n-četná inverzní osa rotace</a:t>
            </a:r>
          </a:p>
          <a:p>
            <a:pPr eaLnBrk="1" hangingPunct="1">
              <a:defRPr/>
            </a:pPr>
            <a:r>
              <a:rPr lang="cs-CZ" dirty="0"/>
              <a:t>n-četná šroubová rotační osa symetrie</a:t>
            </a:r>
          </a:p>
          <a:p>
            <a:pPr eaLnBrk="1" hangingPunct="1">
              <a:defRPr/>
            </a:pPr>
            <a:r>
              <a:rPr lang="cs-CZ" dirty="0"/>
              <a:t>translační rovina souměrnosti (skluzová rovina)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2772" name="TextovéPole 4">
            <a:extLst>
              <a:ext uri="{FF2B5EF4-FFF2-40B4-BE49-F238E27FC236}">
                <a16:creationId xmlns:a16="http://schemas.microsoft.com/office/drawing/2014/main" id="{CE6B9865-4482-4555-9EDA-706B3FEF2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697288"/>
            <a:ext cx="8496300" cy="28622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sym typeface="Symbol" panose="05050102010706020507" pitchFamily="18" charset="2"/>
              </a:rPr>
              <a:t>n-četná inverzní osa rotace</a:t>
            </a:r>
            <a:br>
              <a:rPr lang="cs-CZ" altLang="cs-CZ" sz="1800">
                <a:solidFill>
                  <a:srgbClr val="000000"/>
                </a:solidFill>
                <a:sym typeface="Symbol" panose="05050102010706020507" pitchFamily="18" charset="2"/>
              </a:rPr>
            </a:br>
            <a:r>
              <a:rPr lang="cs-CZ" altLang="cs-CZ" sz="1800" b="0">
                <a:solidFill>
                  <a:srgbClr val="000000"/>
                </a:solidFill>
                <a:sym typeface="Symbol" panose="05050102010706020507" pitchFamily="18" charset="2"/>
              </a:rPr>
              <a:t>- po rotaci o úhel 2/</a:t>
            </a:r>
            <a:r>
              <a:rPr lang="cs-CZ" altLang="cs-CZ" sz="1800" b="0" i="1">
                <a:solidFill>
                  <a:srgbClr val="000000"/>
                </a:solidFill>
                <a:sym typeface="Symbol" panose="05050102010706020507" pitchFamily="18" charset="2"/>
              </a:rPr>
              <a:t>n</a:t>
            </a:r>
            <a:r>
              <a:rPr lang="cs-CZ" altLang="cs-CZ" sz="1800" b="0">
                <a:solidFill>
                  <a:srgbClr val="000000"/>
                </a:solidFill>
                <a:sym typeface="Symbol" panose="05050102010706020507" pitchFamily="18" charset="2"/>
              </a:rPr>
              <a:t> kolem této osy a po následující inverzi splyne krystal sám se sebou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sym typeface="Symbol" panose="05050102010706020507" pitchFamily="18" charset="2"/>
              </a:rPr>
              <a:t>n-četná šroubová osa</a:t>
            </a:r>
            <a:br>
              <a:rPr lang="cs-CZ" altLang="cs-CZ" sz="1800">
                <a:solidFill>
                  <a:srgbClr val="000000"/>
                </a:solidFill>
                <a:sym typeface="Symbol" panose="05050102010706020507" pitchFamily="18" charset="2"/>
              </a:rPr>
            </a:br>
            <a:r>
              <a:rPr lang="cs-CZ" altLang="cs-CZ" sz="1800" b="0">
                <a:solidFill>
                  <a:srgbClr val="000000"/>
                </a:solidFill>
                <a:sym typeface="Symbol" panose="05050102010706020507" pitchFamily="18" charset="2"/>
              </a:rPr>
              <a:t>- otočení o 2/</a:t>
            </a:r>
            <a:r>
              <a:rPr lang="cs-CZ" altLang="cs-CZ" sz="1800" b="0" i="1">
                <a:solidFill>
                  <a:srgbClr val="000000"/>
                </a:solidFill>
                <a:sym typeface="Symbol" panose="05050102010706020507" pitchFamily="18" charset="2"/>
              </a:rPr>
              <a:t>n</a:t>
            </a:r>
            <a:r>
              <a:rPr lang="cs-CZ" altLang="cs-CZ" sz="1800" b="0">
                <a:solidFill>
                  <a:srgbClr val="000000"/>
                </a:solidFill>
                <a:sym typeface="Symbol" panose="05050102010706020507" pitchFamily="18" charset="2"/>
              </a:rPr>
              <a:t> a následující translace o </a:t>
            </a:r>
            <a:r>
              <a:rPr lang="cs-CZ" altLang="cs-CZ" sz="1800" b="0" i="1">
                <a:solidFill>
                  <a:srgbClr val="000000"/>
                </a:solidFill>
                <a:sym typeface="Symbol" panose="05050102010706020507" pitchFamily="18" charset="2"/>
              </a:rPr>
              <a:t>c</a:t>
            </a:r>
            <a:r>
              <a:rPr lang="cs-CZ" altLang="cs-CZ" sz="1800" b="0">
                <a:solidFill>
                  <a:srgbClr val="000000"/>
                </a:solidFill>
                <a:sym typeface="Symbol" panose="05050102010706020507" pitchFamily="18" charset="2"/>
              </a:rPr>
              <a:t>/</a:t>
            </a:r>
            <a:r>
              <a:rPr lang="cs-CZ" altLang="cs-CZ" sz="1800" b="0" i="1">
                <a:solidFill>
                  <a:srgbClr val="000000"/>
                </a:solidFill>
                <a:sym typeface="Symbol" panose="05050102010706020507" pitchFamily="18" charset="2"/>
              </a:rPr>
              <a:t>n</a:t>
            </a:r>
            <a:r>
              <a:rPr lang="cs-CZ" altLang="cs-CZ" sz="1800" b="0">
                <a:solidFill>
                  <a:srgbClr val="000000"/>
                </a:solidFill>
                <a:sym typeface="Symbol" panose="05050102010706020507" pitchFamily="18" charset="2"/>
              </a:rPr>
              <a:t>  (kde </a:t>
            </a:r>
            <a:r>
              <a:rPr lang="cs-CZ" altLang="cs-CZ" sz="1800" b="0" i="1">
                <a:solidFill>
                  <a:srgbClr val="000000"/>
                </a:solidFill>
                <a:sym typeface="Symbol" panose="05050102010706020507" pitchFamily="18" charset="2"/>
              </a:rPr>
              <a:t>c</a:t>
            </a:r>
            <a:r>
              <a:rPr lang="cs-CZ" altLang="cs-CZ" sz="1800" b="0">
                <a:solidFill>
                  <a:srgbClr val="000000"/>
                </a:solidFill>
                <a:sym typeface="Symbol" panose="05050102010706020507" pitchFamily="18" charset="2"/>
              </a:rPr>
              <a:t> je nejmenší vzdálenost mezi</a:t>
            </a:r>
            <a:br>
              <a:rPr lang="cs-CZ" altLang="cs-CZ" sz="1800" b="0">
                <a:solidFill>
                  <a:srgbClr val="000000"/>
                </a:solidFill>
                <a:sym typeface="Symbol" panose="05050102010706020507" pitchFamily="18" charset="2"/>
              </a:rPr>
            </a:br>
            <a:r>
              <a:rPr lang="cs-CZ" altLang="cs-CZ" sz="1800" b="0">
                <a:solidFill>
                  <a:srgbClr val="000000"/>
                </a:solidFill>
                <a:sym typeface="Symbol" panose="05050102010706020507" pitchFamily="18" charset="2"/>
              </a:rPr>
              <a:t>  uzlovými body ve   směru osy)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sym typeface="Symbol" panose="05050102010706020507" pitchFamily="18" charset="2"/>
              </a:rPr>
              <a:t>translační rovina souměrnosti (skluzová rovina)</a:t>
            </a:r>
            <a:br>
              <a:rPr lang="cs-CZ" altLang="cs-CZ" sz="1800">
                <a:solidFill>
                  <a:srgbClr val="000000"/>
                </a:solidFill>
                <a:sym typeface="Symbol" panose="05050102010706020507" pitchFamily="18" charset="2"/>
              </a:rPr>
            </a:br>
            <a:r>
              <a:rPr lang="cs-CZ" altLang="cs-CZ" sz="1800" b="0">
                <a:solidFill>
                  <a:srgbClr val="000000"/>
                </a:solidFill>
                <a:sym typeface="Symbol" panose="05050102010706020507" pitchFamily="18" charset="2"/>
              </a:rPr>
              <a:t>- krystalová struktura přechází sama v sebe operací zrcadlení a s ní spojenou</a:t>
            </a:r>
            <a:br>
              <a:rPr lang="cs-CZ" altLang="cs-CZ" sz="1800" b="0">
                <a:solidFill>
                  <a:srgbClr val="000000"/>
                </a:solidFill>
                <a:sym typeface="Symbol" panose="05050102010706020507" pitchFamily="18" charset="2"/>
              </a:rPr>
            </a:br>
            <a:r>
              <a:rPr lang="cs-CZ" altLang="cs-CZ" sz="1800" b="0">
                <a:solidFill>
                  <a:srgbClr val="000000"/>
                </a:solidFill>
                <a:sym typeface="Symbol" panose="05050102010706020507" pitchFamily="18" charset="2"/>
              </a:rPr>
              <a:t>  translací ve směru rovnoběžném s touto rovinou zrcadlení</a:t>
            </a:r>
            <a:endParaRPr lang="cs-CZ" altLang="cs-CZ" sz="1800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8159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368F1-6B44-4270-84E9-EC413529B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Rotační, rotačně inverzní a rotačně reflexní osy</a:t>
            </a:r>
            <a:endParaRPr lang="en-US" sz="3600" dirty="0"/>
          </a:p>
        </p:txBody>
      </p:sp>
      <p:pic>
        <p:nvPicPr>
          <p:cNvPr id="33795" name="Zástupný symbol pro obsah 4">
            <a:extLst>
              <a:ext uri="{FF2B5EF4-FFF2-40B4-BE49-F238E27FC236}">
                <a16:creationId xmlns:a16="http://schemas.microsoft.com/office/drawing/2014/main" id="{6276CBE8-1F53-4824-B557-D16F61D789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4225" y="1989138"/>
            <a:ext cx="5035550" cy="3779837"/>
          </a:xfrm>
        </p:spPr>
      </p:pic>
      <p:sp>
        <p:nvSpPr>
          <p:cNvPr id="33796" name="TextovéPole 5">
            <a:extLst>
              <a:ext uri="{FF2B5EF4-FFF2-40B4-BE49-F238E27FC236}">
                <a16:creationId xmlns:a16="http://schemas.microsoft.com/office/drawing/2014/main" id="{4992C9DA-0DB9-4E9C-8173-911936935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021388"/>
            <a:ext cx="6842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/>
              <a:t>Kraus I., Fiala J.: </a:t>
            </a:r>
            <a:r>
              <a:rPr lang="cs-CZ" altLang="cs-CZ" sz="1600" b="0" i="1" dirty="0"/>
              <a:t>Elementární fyzika pevných látek. </a:t>
            </a:r>
            <a:r>
              <a:rPr lang="cs-CZ" altLang="cs-CZ" sz="1600" b="0" dirty="0"/>
              <a:t>ČVUT, Praha 2017.</a:t>
            </a:r>
            <a:endParaRPr lang="en-US" altLang="cs-CZ" sz="1600" b="0" dirty="0"/>
          </a:p>
        </p:txBody>
      </p:sp>
    </p:spTree>
    <p:extLst>
      <p:ext uri="{BB962C8B-B14F-4D97-AF65-F5344CB8AC3E}">
        <p14:creationId xmlns:p14="http://schemas.microsoft.com/office/powerpoint/2010/main" val="251358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5BF303-FCD3-479D-B3E9-F0C65EA3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/>
              <a:t>Šroubové osy</a:t>
            </a:r>
          </a:p>
        </p:txBody>
      </p:sp>
      <p:pic>
        <p:nvPicPr>
          <p:cNvPr id="34819" name="Zástupný symbol pro obsah 3">
            <a:extLst>
              <a:ext uri="{FF2B5EF4-FFF2-40B4-BE49-F238E27FC236}">
                <a16:creationId xmlns:a16="http://schemas.microsoft.com/office/drawing/2014/main" id="{47FF65CA-5F16-4937-B117-14C1DE3F37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484313"/>
            <a:ext cx="3721100" cy="4938712"/>
          </a:xfrm>
        </p:spPr>
      </p:pic>
    </p:spTree>
    <p:extLst>
      <p:ext uri="{BB962C8B-B14F-4D97-AF65-F5344CB8AC3E}">
        <p14:creationId xmlns:p14="http://schemas.microsoft.com/office/powerpoint/2010/main" val="13145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B04878E-FE44-17B8-4E9A-19C98AB23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40842"/>
            <a:ext cx="6059016" cy="702915"/>
          </a:xfrm>
        </p:spPr>
        <p:txBody>
          <a:bodyPr/>
          <a:lstStyle/>
          <a:p>
            <a:r>
              <a:rPr lang="cs-CZ" sz="3600" dirty="0" err="1"/>
              <a:t>Bravaisova</a:t>
            </a:r>
            <a:r>
              <a:rPr lang="cs-CZ" sz="3600" dirty="0"/>
              <a:t> mřížka</a:t>
            </a:r>
            <a:endParaRPr lang="en-US" sz="36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00A4E64-7E13-AFF4-CF44-FC5D1ECD7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70" y="3068960"/>
            <a:ext cx="8449594" cy="3273227"/>
          </a:xfrm>
        </p:spPr>
        <p:txBody>
          <a:bodyPr/>
          <a:lstStyle/>
          <a:p>
            <a:r>
              <a:rPr lang="cs-CZ" sz="2400" dirty="0"/>
              <a:t>uspořádání nekonečného počtu bodů, </a:t>
            </a:r>
            <a:br>
              <a:rPr lang="cs-CZ" sz="2400" dirty="0"/>
            </a:br>
            <a:r>
              <a:rPr lang="cs-CZ" sz="2400" dirty="0"/>
              <a:t>z nichž každý má stejné a stejně orientované okolí</a:t>
            </a:r>
          </a:p>
          <a:p>
            <a:r>
              <a:rPr lang="cs-CZ" sz="2400" dirty="0"/>
              <a:t>každou mřížku charakterizují její základní buňky – rovnoběžnostěny, které mají ve svých vrcholech uzlové body a splňují </a:t>
            </a:r>
            <a:r>
              <a:rPr lang="cs-CZ" sz="2400" dirty="0" err="1"/>
              <a:t>Bravaisova</a:t>
            </a:r>
            <a:r>
              <a:rPr lang="cs-CZ" sz="2400" dirty="0"/>
              <a:t> kritéria</a:t>
            </a:r>
          </a:p>
          <a:p>
            <a:r>
              <a:rPr lang="cs-CZ" sz="2400" dirty="0"/>
              <a:t>14 mřížek, 7 skupin (krystalových soustav)</a:t>
            </a:r>
          </a:p>
          <a:p>
            <a:r>
              <a:rPr lang="cs-CZ" sz="2400" dirty="0"/>
              <a:t>všechny mřížky téže krystalové soustavy mají souměrnost definovanou určitým souborem rotačních a inverzních os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026" name="Picture 2" descr="Auguste Bravais Biography - French physicist | Pantheon">
            <a:extLst>
              <a:ext uri="{FF2B5EF4-FFF2-40B4-BE49-F238E27FC236}">
                <a16:creationId xmlns:a16="http://schemas.microsoft.com/office/drawing/2014/main" id="{20A87C97-8E29-2494-83F6-E8D52874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528" y="307646"/>
            <a:ext cx="1692944" cy="225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A0C0F6A-5471-B04B-58DF-E02CEDBD69A6}"/>
              </a:ext>
            </a:extLst>
          </p:cNvPr>
          <p:cNvSpPr txBox="1"/>
          <p:nvPr/>
        </p:nvSpPr>
        <p:spPr>
          <a:xfrm>
            <a:off x="6929884" y="2636912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</a:t>
            </a:r>
            <a:r>
              <a:rPr lang="cs-CZ" sz="12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Bravais</a:t>
            </a:r>
            <a:r>
              <a:rPr lang="cs-CZ" sz="1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(1811-1863)</a:t>
            </a:r>
            <a:endParaRPr lang="en-US" sz="1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4C306BA-4954-FF0F-FB6A-5C17C9ABABAE}"/>
              </a:ext>
            </a:extLst>
          </p:cNvPr>
          <p:cNvSpPr txBox="1"/>
          <p:nvPr/>
        </p:nvSpPr>
        <p:spPr>
          <a:xfrm>
            <a:off x="28602" y="1679685"/>
            <a:ext cx="669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1850: Pojednání o systému bodů pravidelně rozložených na rovině nebo v prostoru</a:t>
            </a:r>
            <a:b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(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Mémorie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systémes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 des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points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distribués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reguliérement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l‘espace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l‘Ecole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Polytechnique</a:t>
            </a:r>
            <a:r>
              <a:rPr lang="cs-CZ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en-US" sz="14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836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4B3739E-75CD-437A-81A5-0579F88C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20080"/>
          </a:xfrm>
        </p:spPr>
        <p:txBody>
          <a:bodyPr/>
          <a:lstStyle/>
          <a:p>
            <a:pPr>
              <a:defRPr/>
            </a:pPr>
            <a:r>
              <a:rPr lang="cs-CZ" sz="3600" dirty="0" err="1"/>
              <a:t>Bravaisovy</a:t>
            </a:r>
            <a:r>
              <a:rPr lang="cs-CZ" sz="3600" dirty="0"/>
              <a:t> buňky</a:t>
            </a:r>
            <a:endParaRPr lang="cs-CZ" sz="3600" i="1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54230F2-54AF-4C2B-8B10-70D152FB9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24669"/>
            <a:ext cx="8229600" cy="3456459"/>
          </a:xfrm>
          <a:solidFill>
            <a:schemeClr val="tx1">
              <a:lumMod val="85000"/>
            </a:schemeClr>
          </a:solidFill>
        </p:spPr>
        <p:txBody>
          <a:bodyPr tIns="180000"/>
          <a:lstStyle/>
          <a:p>
            <a:pPr marL="396000" indent="-365125"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None/>
              <a:defRPr/>
            </a:pPr>
            <a:r>
              <a:rPr lang="cs-CZ" sz="2000" dirty="0" err="1">
                <a:solidFill>
                  <a:srgbClr val="000000"/>
                </a:solidFill>
                <a:effectLst/>
              </a:rPr>
              <a:t>Bravaisova</a:t>
            </a:r>
            <a:r>
              <a:rPr lang="cs-CZ" sz="2000" dirty="0">
                <a:solidFill>
                  <a:srgbClr val="000000"/>
                </a:solidFill>
                <a:effectLst/>
              </a:rPr>
              <a:t> pravidla pro výběr základní buňky</a:t>
            </a:r>
          </a:p>
          <a:p>
            <a:pPr marL="365125" indent="-365125"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cs-CZ" sz="2000" dirty="0">
                <a:solidFill>
                  <a:srgbClr val="000000"/>
                </a:solidFill>
                <a:effectLst/>
              </a:rPr>
              <a:t>Základní buňka musí mít nejvyšší možný počet pravých úhlů nebo stejných úhlů a nejvyšší možný počet stejných hran.</a:t>
            </a:r>
          </a:p>
          <a:p>
            <a:pPr marL="365125" indent="-365125"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cs-CZ" sz="2000" dirty="0">
                <a:solidFill>
                  <a:srgbClr val="000000"/>
                </a:solidFill>
                <a:effectLst/>
              </a:rPr>
              <a:t>Symetrie základní buňky musí být shodná se symetrií celé mřížky (krystalu). </a:t>
            </a:r>
          </a:p>
          <a:p>
            <a:pPr marL="365125" indent="-365125"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cs-CZ" sz="2000" dirty="0">
                <a:solidFill>
                  <a:srgbClr val="000000"/>
                </a:solidFill>
                <a:effectLst/>
              </a:rPr>
              <a:t>Při dodržení předchozích podmínek musí být objem základní buňky minimální. </a:t>
            </a:r>
          </a:p>
          <a:p>
            <a:pPr marL="365125" indent="-365125"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cs-CZ" sz="2000" dirty="0">
                <a:solidFill>
                  <a:srgbClr val="000000"/>
                </a:solidFill>
                <a:effectLst/>
              </a:rPr>
              <a:t>V případě, kdy symetrie nemůže rozhodnout, vybírá se základní buňka, tak aby její hrany byly co nejkratší.</a:t>
            </a:r>
          </a:p>
          <a:p>
            <a:pPr>
              <a:defRPr/>
            </a:pPr>
            <a:endParaRPr lang="cs-CZ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0863EAE-3BD7-5C6F-9081-3323E2B11789}"/>
              </a:ext>
            </a:extLst>
          </p:cNvPr>
          <p:cNvSpPr txBox="1"/>
          <p:nvPr/>
        </p:nvSpPr>
        <p:spPr>
          <a:xfrm>
            <a:off x="518864" y="4797152"/>
            <a:ext cx="80855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 tyto podmínky mohly být splněny, je třeba ve 14 </a:t>
            </a:r>
            <a:r>
              <a:rPr lang="cs-CZ" sz="20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Bravaisových</a:t>
            </a:r>
            <a:r>
              <a:rPr lang="cs-CZ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mřížkách volit i základní buňky, které nejsou primitivní:</a:t>
            </a:r>
            <a:br>
              <a:rPr lang="cs-CZ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 </a:t>
            </a:r>
            <a:r>
              <a:rPr lang="cs-CZ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bazálně centrované buňky</a:t>
            </a:r>
            <a:br>
              <a:rPr lang="cs-CZ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 prostorově centrované buňky</a:t>
            </a:r>
            <a:br>
              <a:rPr lang="cs-CZ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</a:br>
            <a:r>
              <a:rPr lang="cs-CZ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 plošně centrované buňky</a:t>
            </a:r>
            <a:endParaRPr lang="en-US" sz="20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87AF836-938B-40BA-AE3B-0CE735BB1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cs-CZ" sz="3600" dirty="0" err="1"/>
              <a:t>Bravaisovy</a:t>
            </a:r>
            <a:r>
              <a:rPr lang="cs-CZ" sz="3600" dirty="0"/>
              <a:t> buňky</a:t>
            </a:r>
          </a:p>
        </p:txBody>
      </p:sp>
      <p:pic>
        <p:nvPicPr>
          <p:cNvPr id="49155" name="Zástupný symbol pro obsah 4">
            <a:extLst>
              <a:ext uri="{FF2B5EF4-FFF2-40B4-BE49-F238E27FC236}">
                <a16:creationId xmlns:a16="http://schemas.microsoft.com/office/drawing/2014/main" id="{E75DB8F8-E8CB-491C-9323-41B69830E0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125538"/>
            <a:ext cx="4392612" cy="5465762"/>
          </a:xfrm>
        </p:spPr>
      </p:pic>
      <p:pic>
        <p:nvPicPr>
          <p:cNvPr id="49156" name="Zástupný symbol pro obsah 4">
            <a:extLst>
              <a:ext uri="{FF2B5EF4-FFF2-40B4-BE49-F238E27FC236}">
                <a16:creationId xmlns:a16="http://schemas.microsoft.com/office/drawing/2014/main" id="{0DBCBC9C-9158-4186-B670-F0493924A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7" y="1412776"/>
            <a:ext cx="23844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cp_3">
            <a:extLst>
              <a:ext uri="{FF2B5EF4-FFF2-40B4-BE49-F238E27FC236}">
                <a16:creationId xmlns:a16="http://schemas.microsoft.com/office/drawing/2014/main" id="{B7E2D8A8-B29E-42AA-8B8F-8D7C3D759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7" y="3689450"/>
            <a:ext cx="24987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4E7BAF6C-B489-4D8D-9466-C7B330C7ADC0}"/>
              </a:ext>
            </a:extLst>
          </p:cNvPr>
          <p:cNvCxnSpPr/>
          <p:nvPr/>
        </p:nvCxnSpPr>
        <p:spPr bwMode="auto">
          <a:xfrm>
            <a:off x="3203848" y="4725144"/>
            <a:ext cx="295232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4DC9D38-7BB6-8879-5551-C9F29845E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Zařazení krystalů do soustav</a:t>
            </a:r>
            <a:endParaRPr lang="en-US" sz="3600" dirty="0"/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785DC1BB-58E0-DD65-88AB-2033F5AA9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304505"/>
              </p:ext>
            </p:extLst>
          </p:nvPr>
        </p:nvGraphicFramePr>
        <p:xfrm>
          <a:off x="971600" y="1397000"/>
          <a:ext cx="7488832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823088116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8884882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soustava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minimální souměrnost krystalu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482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triklinická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osa jednočetná nebo jednočetná inverzní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422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monoklinická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osa dvojčetná nebo dvojčetná inverzní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940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rombická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tři dvojčetné osy navzájem kolmé nebo dvě dvojčetné inverzní na sebe kolmé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44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trigonální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trojčetná osa nebo osa trojčetná inverzní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810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tetragonální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čtyřčetná osa nebo osa čtyřčetná inverzní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35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hexagonální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šestičetná osa nebo šestičetná inverzní osa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21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kubická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čtyři osy trojčetné ve směru tělesových úhlopříček krychle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031160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B8A66E90-1414-8300-0622-814B84D69801}"/>
              </a:ext>
            </a:extLst>
          </p:cNvPr>
          <p:cNvSpPr txBox="1"/>
          <p:nvPr/>
        </p:nvSpPr>
        <p:spPr>
          <a:xfrm>
            <a:off x="457200" y="5085184"/>
            <a:ext cx="79992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kubické krystaly </a:t>
            </a: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izotropie fyzikálních a mechanických vlastností, krystaly tvaru krychle, oktaedru, tetraedru</a:t>
            </a:r>
          </a:p>
          <a:p>
            <a:r>
              <a:rPr lang="cs-CZ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trigonální, tetragonální, hexagonální krystaly </a:t>
            </a: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anizotropie fyzikálních a mechanických vlastností, krystaly ve tvaru hranolů a jehlanů</a:t>
            </a:r>
          </a:p>
          <a:p>
            <a:r>
              <a:rPr lang="cs-CZ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triklinické, monoklinické, </a:t>
            </a:r>
            <a:r>
              <a:rPr lang="cs-CZ" sz="1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rombické krystaly </a:t>
            </a: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nejvýraznější anizotropie vlastností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CC2CA-BBCA-4DB2-ACFF-91F0CF23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pPr>
              <a:defRPr/>
            </a:pPr>
            <a:r>
              <a:rPr lang="cs-CZ" sz="3600" dirty="0" err="1"/>
              <a:t>Bravaisovy</a:t>
            </a:r>
            <a:r>
              <a:rPr lang="cs-CZ" sz="3600" dirty="0"/>
              <a:t> buňky</a:t>
            </a:r>
            <a:endParaRPr lang="en-US" sz="3600" dirty="0"/>
          </a:p>
        </p:txBody>
      </p:sp>
      <p:pic>
        <p:nvPicPr>
          <p:cNvPr id="50179" name="Zástupný symbol pro obsah 5">
            <a:extLst>
              <a:ext uri="{FF2B5EF4-FFF2-40B4-BE49-F238E27FC236}">
                <a16:creationId xmlns:a16="http://schemas.microsoft.com/office/drawing/2014/main" id="{2096CBCC-46A5-4CD6-8737-572D40A434E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052513"/>
            <a:ext cx="3981450" cy="4400550"/>
          </a:xfrm>
        </p:spPr>
      </p:pic>
      <p:pic>
        <p:nvPicPr>
          <p:cNvPr id="50180" name="Zástupný symbol pro obsah 7">
            <a:extLst>
              <a:ext uri="{FF2B5EF4-FFF2-40B4-BE49-F238E27FC236}">
                <a16:creationId xmlns:a16="http://schemas.microsoft.com/office/drawing/2014/main" id="{56E78084-03FD-4898-B174-2CBD5DBF0D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5029200"/>
            <a:ext cx="3981450" cy="1547813"/>
          </a:xfrm>
        </p:spPr>
      </p:pic>
      <p:pic>
        <p:nvPicPr>
          <p:cNvPr id="50181" name="Obrázek 11">
            <a:extLst>
              <a:ext uri="{FF2B5EF4-FFF2-40B4-BE49-F238E27FC236}">
                <a16:creationId xmlns:a16="http://schemas.microsoft.com/office/drawing/2014/main" id="{61C02E3E-4F3B-40A4-B971-7600FB27E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092200"/>
            <a:ext cx="2735263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Obrázek 13">
            <a:extLst>
              <a:ext uri="{FF2B5EF4-FFF2-40B4-BE49-F238E27FC236}">
                <a16:creationId xmlns:a16="http://schemas.microsoft.com/office/drawing/2014/main" id="{378C26C0-DB9A-4D5E-9E08-19B89041E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887913"/>
            <a:ext cx="2735263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BC07089A-4F2A-46B0-AE4E-2898D6400634}"/>
              </a:ext>
            </a:extLst>
          </p:cNvPr>
          <p:cNvSpPr/>
          <p:nvPr/>
        </p:nvSpPr>
        <p:spPr>
          <a:xfrm>
            <a:off x="2411413" y="6580188"/>
            <a:ext cx="45720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Kraus I., Fiala J.: </a:t>
            </a:r>
            <a:r>
              <a:rPr lang="cs-CZ" altLang="cs-CZ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Elementární fyzika pevných látek. </a:t>
            </a:r>
            <a:r>
              <a:rPr lang="cs-CZ" altLang="cs-CZ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ČVUT, Praha 2017</a:t>
            </a:r>
            <a:endParaRPr lang="en-US" altLang="cs-CZ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1EAE99-F34E-45B3-BD08-303E09005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60" y="260648"/>
            <a:ext cx="8229600" cy="739827"/>
          </a:xfrm>
        </p:spPr>
        <p:txBody>
          <a:bodyPr/>
          <a:lstStyle/>
          <a:p>
            <a:pPr>
              <a:defRPr/>
            </a:pPr>
            <a:r>
              <a:rPr lang="cs-CZ" sz="3600" dirty="0"/>
              <a:t>„Chytré“ materiály</a:t>
            </a:r>
            <a:endParaRPr lang="en-US" sz="36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C4D559A-385C-4246-B88D-0BF05BB27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06" y="1038599"/>
            <a:ext cx="8480173" cy="1440160"/>
          </a:xfrm>
        </p:spPr>
        <p:txBody>
          <a:bodyPr/>
          <a:lstStyle/>
          <a:p>
            <a:pPr>
              <a:defRPr/>
            </a:pPr>
            <a:r>
              <a:rPr lang="cs-CZ" sz="1600" dirty="0"/>
              <a:t>materiál, který se po poškození sám opraví</a:t>
            </a:r>
            <a:br>
              <a:rPr lang="cs-CZ" sz="1600" dirty="0"/>
            </a:br>
            <a:r>
              <a:rPr lang="cs-CZ" sz="1600" dirty="0"/>
              <a:t>(inspirace v živé přírodě…)</a:t>
            </a:r>
          </a:p>
          <a:p>
            <a:pPr>
              <a:defRPr/>
            </a:pPr>
            <a:r>
              <a:rPr lang="cs-CZ" sz="1600" dirty="0"/>
              <a:t>dobře vyřešeno u plastů</a:t>
            </a:r>
          </a:p>
          <a:p>
            <a:pPr>
              <a:defRPr/>
            </a:pPr>
            <a:r>
              <a:rPr lang="cs-CZ" sz="1600" dirty="0"/>
              <a:t>v poslední době dobré výsledky i u některých kovových slitin (</a:t>
            </a:r>
            <a:r>
              <a:rPr lang="cs-CZ" sz="1600" dirty="0" err="1"/>
              <a:t>sebeopravovací</a:t>
            </a:r>
            <a:r>
              <a:rPr lang="cs-CZ" sz="1600" dirty="0"/>
              <a:t> akt </a:t>
            </a:r>
            <a:br>
              <a:rPr lang="cs-CZ" sz="1600" dirty="0"/>
            </a:br>
            <a:r>
              <a:rPr lang="cs-CZ" sz="1600" dirty="0"/>
              <a:t>je zapotřebí inicializovat např. zahřátím poškozeného místa)</a:t>
            </a:r>
          </a:p>
          <a:p>
            <a:pPr>
              <a:defRPr/>
            </a:pPr>
            <a:endParaRPr lang="en-US" sz="2400" dirty="0"/>
          </a:p>
        </p:txBody>
      </p:sp>
      <p:pic>
        <p:nvPicPr>
          <p:cNvPr id="10244" name="Obrázek 3">
            <a:extLst>
              <a:ext uri="{FF2B5EF4-FFF2-40B4-BE49-F238E27FC236}">
                <a16:creationId xmlns:a16="http://schemas.microsoft.com/office/drawing/2014/main" id="{2744A020-FD22-4B53-8CA6-A953C1110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74" y="2543761"/>
            <a:ext cx="2839248" cy="157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3799DD1-D7BC-4861-BA88-5DB5A23F6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72" y="4208235"/>
            <a:ext cx="4458449" cy="118559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DAD269D-DF8C-473B-8729-35750A152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74" y="4215312"/>
            <a:ext cx="2839248" cy="1778517"/>
          </a:xfrm>
          <a:prstGeom prst="rect">
            <a:avLst/>
          </a:prstGeom>
        </p:spPr>
      </p:pic>
      <p:cxnSp>
        <p:nvCxnSpPr>
          <p:cNvPr id="20" name="Spojnice: zakřivená 19">
            <a:extLst>
              <a:ext uri="{FF2B5EF4-FFF2-40B4-BE49-F238E27FC236}">
                <a16:creationId xmlns:a16="http://schemas.microsoft.com/office/drawing/2014/main" id="{AB359944-9568-4C29-9DA0-7CDCF40CE6BB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3434079" y="6111946"/>
            <a:ext cx="573320" cy="410819"/>
          </a:xfrm>
          <a:prstGeom prst="curvedConnector3">
            <a:avLst>
              <a:gd name="adj1" fmla="val 118132"/>
            </a:avLst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40678422-2CAA-4B02-A0B5-FADD85D22D28}"/>
              </a:ext>
            </a:extLst>
          </p:cNvPr>
          <p:cNvSpPr txBox="1"/>
          <p:nvPr/>
        </p:nvSpPr>
        <p:spPr>
          <a:xfrm>
            <a:off x="2898767" y="625636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rgbClr val="FFF901"/>
                </a:solidFill>
              </a:rPr>
              <a:t>Me</a:t>
            </a:r>
            <a:r>
              <a:rPr lang="cs-CZ" sz="1200" dirty="0">
                <a:solidFill>
                  <a:srgbClr val="FFF901"/>
                </a:solidFill>
              </a:rPr>
              <a:t> 262</a:t>
            </a:r>
            <a:endParaRPr lang="en-US" sz="1200" dirty="0">
              <a:solidFill>
                <a:srgbClr val="FFF901"/>
              </a:solidFill>
            </a:endParaRP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CD03BC28-480B-4C0B-B21D-074FDB9D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72" y="5484664"/>
            <a:ext cx="2259912" cy="12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0650CFF-9791-4C17-BA13-47E52B03B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272" y="2569279"/>
            <a:ext cx="2172921" cy="15555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BDA644-0CA4-4CF2-BBE5-8B7DD9B58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355" y="2559137"/>
            <a:ext cx="2210366" cy="157579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A94CEDA-0B55-48CD-BB1D-181801EBC1E6}"/>
              </a:ext>
            </a:extLst>
          </p:cNvPr>
          <p:cNvSpPr txBox="1"/>
          <p:nvPr/>
        </p:nvSpPr>
        <p:spPr>
          <a:xfrm>
            <a:off x="259998" y="6106842"/>
            <a:ext cx="26221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Kunz, J.: </a:t>
            </a:r>
            <a:r>
              <a:rPr lang="cs-CZ" sz="11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JuveMatter</a:t>
            </a:r>
            <a:r>
              <a:rPr lang="cs-CZ" sz="11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2016</a:t>
            </a:r>
            <a:br>
              <a:rPr lang="cs-CZ" sz="11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1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Kumar</a:t>
            </a:r>
            <a:r>
              <a:rPr lang="cs-CZ" sz="11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N.et al.: </a:t>
            </a:r>
            <a:r>
              <a:rPr lang="cs-CZ" sz="11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</a:t>
            </a:r>
            <a:r>
              <a:rPr lang="cs-CZ" sz="11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Mater. </a:t>
            </a:r>
            <a:r>
              <a:rPr lang="cs-CZ" sz="11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</a:t>
            </a:r>
            <a:r>
              <a:rPr lang="cs-CZ" sz="11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2020, 11(6), 20061521</a:t>
            </a:r>
            <a:endParaRPr lang="en-US" sz="11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9654637-19A6-DA6D-8DE7-BA3E1338C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224" y="5482495"/>
            <a:ext cx="1637556" cy="1276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1DD692-8405-5A96-1A13-4C3E47300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Bravaisovy</a:t>
            </a:r>
            <a:r>
              <a:rPr lang="cs-CZ" sz="3600" dirty="0"/>
              <a:t> buňky – anglické názvy</a:t>
            </a:r>
            <a:endParaRPr lang="en-US" sz="3600" dirty="0"/>
          </a:p>
        </p:txBody>
      </p:sp>
      <p:pic>
        <p:nvPicPr>
          <p:cNvPr id="51202" name="Zástupný obsah 7">
            <a:extLst>
              <a:ext uri="{FF2B5EF4-FFF2-40B4-BE49-F238E27FC236}">
                <a16:creationId xmlns:a16="http://schemas.microsoft.com/office/drawing/2014/main" id="{E99012C0-68F1-4744-935C-EA20C1EE52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16" y="1600200"/>
            <a:ext cx="512836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F15745-3D75-4EEC-A6AB-5DFC42D48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/>
              <a:t>Wigner</a:t>
            </a:r>
            <a:r>
              <a:rPr lang="cs-CZ" sz="3600" dirty="0"/>
              <a:t>-</a:t>
            </a:r>
            <a:r>
              <a:rPr lang="cs-CZ" sz="3600" dirty="0" err="1"/>
              <a:t>Seitzova</a:t>
            </a:r>
            <a:r>
              <a:rPr lang="cs-CZ" sz="3600" dirty="0"/>
              <a:t> buňka</a:t>
            </a:r>
          </a:p>
        </p:txBody>
      </p:sp>
      <p:pic>
        <p:nvPicPr>
          <p:cNvPr id="53251" name="Zástupný symbol pro obsah 4">
            <a:extLst>
              <a:ext uri="{FF2B5EF4-FFF2-40B4-BE49-F238E27FC236}">
                <a16:creationId xmlns:a16="http://schemas.microsoft.com/office/drawing/2014/main" id="{CE335902-56F7-4E12-9DC9-058394AF91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557338"/>
            <a:ext cx="2089150" cy="2087562"/>
          </a:xfrm>
          <a:solidFill>
            <a:schemeClr val="tx1"/>
          </a:solidFill>
        </p:spPr>
      </p:pic>
      <p:pic>
        <p:nvPicPr>
          <p:cNvPr id="53252" name="Zástupný symbol pro obsah 5">
            <a:extLst>
              <a:ext uri="{FF2B5EF4-FFF2-40B4-BE49-F238E27FC236}">
                <a16:creationId xmlns:a16="http://schemas.microsoft.com/office/drawing/2014/main" id="{BDB88CAA-48B5-4556-AEA4-20E4D32B45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557338"/>
            <a:ext cx="4111625" cy="2073275"/>
          </a:xfrm>
        </p:spPr>
      </p:pic>
      <p:pic>
        <p:nvPicPr>
          <p:cNvPr id="53253" name="Obrázek 6">
            <a:extLst>
              <a:ext uri="{FF2B5EF4-FFF2-40B4-BE49-F238E27FC236}">
                <a16:creationId xmlns:a16="http://schemas.microsoft.com/office/drawing/2014/main" id="{8352746D-87B5-4655-96AE-5D02E2CD6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05263"/>
            <a:ext cx="309721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Obrázek 7">
            <a:extLst>
              <a:ext uri="{FF2B5EF4-FFF2-40B4-BE49-F238E27FC236}">
                <a16:creationId xmlns:a16="http://schemas.microsoft.com/office/drawing/2014/main" id="{3E50B6B0-C295-440F-84F1-50B7080CA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05263"/>
            <a:ext cx="267335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C1136DA-45CB-4602-82A9-60ED0C79681D}"/>
              </a:ext>
            </a:extLst>
          </p:cNvPr>
          <p:cNvSpPr txBox="1"/>
          <p:nvPr/>
        </p:nvSpPr>
        <p:spPr>
          <a:xfrm>
            <a:off x="971550" y="6165850"/>
            <a:ext cx="35290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W-S  buňka pro </a:t>
            </a:r>
            <a:r>
              <a:rPr lang="cs-CZ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bcc</a:t>
            </a: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strukturu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FB77F59-AAB1-46A7-8DFB-79CF5E20E967}"/>
              </a:ext>
            </a:extLst>
          </p:cNvPr>
          <p:cNvSpPr txBox="1"/>
          <p:nvPr/>
        </p:nvSpPr>
        <p:spPr>
          <a:xfrm>
            <a:off x="4500563" y="6165850"/>
            <a:ext cx="35274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W-S  buňka pro </a:t>
            </a:r>
            <a:r>
              <a:rPr lang="cs-CZ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fcc</a:t>
            </a: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strukturu</a:t>
            </a:r>
          </a:p>
        </p:txBody>
      </p:sp>
      <p:sp>
        <p:nvSpPr>
          <p:cNvPr id="53257" name="TextovéPole 10">
            <a:extLst>
              <a:ext uri="{FF2B5EF4-FFF2-40B4-BE49-F238E27FC236}">
                <a16:creationId xmlns:a16="http://schemas.microsoft.com/office/drawing/2014/main" id="{E4F7F65D-AAE4-4126-A1D6-6B529DA3C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2565400"/>
            <a:ext cx="1511300" cy="738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</a:rPr>
              <a:t>Wigner-Seitzova</a:t>
            </a:r>
            <a:br>
              <a:rPr lang="cs-CZ" altLang="cs-CZ" sz="1400" b="0">
                <a:solidFill>
                  <a:srgbClr val="000000"/>
                </a:solidFill>
              </a:rPr>
            </a:br>
            <a:r>
              <a:rPr lang="cs-CZ" altLang="cs-CZ" sz="1400" b="0">
                <a:solidFill>
                  <a:srgbClr val="000000"/>
                </a:solidFill>
              </a:rPr>
              <a:t>elementární</a:t>
            </a:r>
            <a:br>
              <a:rPr lang="cs-CZ" altLang="cs-CZ" sz="1400" b="0">
                <a:solidFill>
                  <a:srgbClr val="000000"/>
                </a:solidFill>
              </a:rPr>
            </a:br>
            <a:r>
              <a:rPr lang="cs-CZ" altLang="cs-CZ" sz="1400" b="0">
                <a:solidFill>
                  <a:srgbClr val="000000"/>
                </a:solidFill>
              </a:rPr>
              <a:t>buňka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40" name="Rectangle 4">
            <a:extLst>
              <a:ext uri="{FF2B5EF4-FFF2-40B4-BE49-F238E27FC236}">
                <a16:creationId xmlns:a16="http://schemas.microsoft.com/office/drawing/2014/main" id="{D29C3C52-48E1-4EF3-B590-A1EA94410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43360"/>
            <a:ext cx="8229600" cy="72574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/>
              <a:t>Millerovy indexy</a:t>
            </a:r>
          </a:p>
        </p:txBody>
      </p:sp>
      <p:pic>
        <p:nvPicPr>
          <p:cNvPr id="55299" name="Picture 5" descr="Miller_4">
            <a:extLst>
              <a:ext uri="{FF2B5EF4-FFF2-40B4-BE49-F238E27FC236}">
                <a16:creationId xmlns:a16="http://schemas.microsoft.com/office/drawing/2014/main" id="{28EE3BD5-BECB-46C9-AFA1-44581A4A4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12875"/>
            <a:ext cx="58293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13B132DE-65F0-44CB-B201-B8A126360404}"/>
              </a:ext>
            </a:extLst>
          </p:cNvPr>
          <p:cNvCxnSpPr>
            <a:cxnSpLocks/>
          </p:cNvCxnSpPr>
          <p:nvPr/>
        </p:nvCxnSpPr>
        <p:spPr bwMode="auto">
          <a:xfrm>
            <a:off x="1605253" y="1268760"/>
            <a:ext cx="0" cy="129614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90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9FC78888-2BA0-4E0C-B840-B68A51859175}"/>
              </a:ext>
            </a:extLst>
          </p:cNvPr>
          <p:cNvCxnSpPr>
            <a:cxnSpLocks/>
          </p:cNvCxnSpPr>
          <p:nvPr/>
        </p:nvCxnSpPr>
        <p:spPr bwMode="auto">
          <a:xfrm>
            <a:off x="1605253" y="1268760"/>
            <a:ext cx="129614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Ovál 9">
            <a:extLst>
              <a:ext uri="{FF2B5EF4-FFF2-40B4-BE49-F238E27FC236}">
                <a16:creationId xmlns:a16="http://schemas.microsoft.com/office/drawing/2014/main" id="{15084892-1F89-4288-9191-D5A16247B5ED}"/>
              </a:ext>
            </a:extLst>
          </p:cNvPr>
          <p:cNvSpPr/>
          <p:nvPr/>
        </p:nvSpPr>
        <p:spPr bwMode="auto">
          <a:xfrm>
            <a:off x="1569248" y="1219677"/>
            <a:ext cx="72008" cy="72008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F59F6D5-FAB2-48BB-B1EC-3623D288E4B1}"/>
              </a:ext>
            </a:extLst>
          </p:cNvPr>
          <p:cNvSpPr txBox="1"/>
          <p:nvPr/>
        </p:nvSpPr>
        <p:spPr>
          <a:xfrm>
            <a:off x="1238081" y="22768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F901"/>
                </a:solidFill>
              </a:rPr>
              <a:t>x</a:t>
            </a:r>
            <a:endParaRPr lang="en-US" dirty="0">
              <a:solidFill>
                <a:srgbClr val="FFF90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BA41F45-719C-46EE-ADC8-3A880C7F45A2}"/>
              </a:ext>
            </a:extLst>
          </p:cNvPr>
          <p:cNvSpPr txBox="1"/>
          <p:nvPr/>
        </p:nvSpPr>
        <p:spPr>
          <a:xfrm>
            <a:off x="2557905" y="85034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F901"/>
                </a:solidFill>
              </a:rPr>
              <a:t>y</a:t>
            </a:r>
            <a:endParaRPr lang="en-US" dirty="0">
              <a:solidFill>
                <a:srgbClr val="FFF90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5230F03-BF7B-4E65-9A14-7B7E62E2B5FA}"/>
              </a:ext>
            </a:extLst>
          </p:cNvPr>
          <p:cNvSpPr txBox="1"/>
          <p:nvPr/>
        </p:nvSpPr>
        <p:spPr>
          <a:xfrm>
            <a:off x="1305170" y="92235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F901"/>
                </a:solidFill>
              </a:rPr>
              <a:t>z</a:t>
            </a:r>
            <a:endParaRPr lang="en-US" dirty="0">
              <a:solidFill>
                <a:srgbClr val="FFF90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518CB2B-B801-4F16-BA9A-D5B55705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>
              <a:defRPr/>
            </a:pPr>
            <a:r>
              <a:rPr lang="cs-CZ" sz="3600" dirty="0"/>
              <a:t>Millerovy indexy mřížových rovin</a:t>
            </a:r>
          </a:p>
        </p:txBody>
      </p:sp>
      <p:pic>
        <p:nvPicPr>
          <p:cNvPr id="56323" name="Zástupný symbol pro obsah 4">
            <a:extLst>
              <a:ext uri="{FF2B5EF4-FFF2-40B4-BE49-F238E27FC236}">
                <a16:creationId xmlns:a16="http://schemas.microsoft.com/office/drawing/2014/main" id="{2050FA78-09E8-45A0-A8BE-37DFC6E365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341438"/>
            <a:ext cx="7043737" cy="5281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60" name="Rectangle 4">
            <a:extLst>
              <a:ext uri="{FF2B5EF4-FFF2-40B4-BE49-F238E27FC236}">
                <a16:creationId xmlns:a16="http://schemas.microsoft.com/office/drawing/2014/main" id="{819295AA-29DE-4EA5-9D0C-5F99D714E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/>
              <a:t>Millerovy indexy (roviny)</a:t>
            </a:r>
          </a:p>
        </p:txBody>
      </p:sp>
      <p:pic>
        <p:nvPicPr>
          <p:cNvPr id="57347" name="Picture 5" descr="roviny2">
            <a:extLst>
              <a:ext uri="{FF2B5EF4-FFF2-40B4-BE49-F238E27FC236}">
                <a16:creationId xmlns:a16="http://schemas.microsoft.com/office/drawing/2014/main" id="{43A09C8D-1A79-484F-B6CE-6FB698EF9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44675"/>
            <a:ext cx="4792663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AutoShape 6">
            <a:extLst>
              <a:ext uri="{FF2B5EF4-FFF2-40B4-BE49-F238E27FC236}">
                <a16:creationId xmlns:a16="http://schemas.microsoft.com/office/drawing/2014/main" id="{29C5B534-D37D-4925-AA54-F75AD1956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661025"/>
            <a:ext cx="3600450" cy="576263"/>
          </a:xfrm>
          <a:prstGeom prst="foldedCorner">
            <a:avLst>
              <a:gd name="adj" fmla="val 12500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000000"/>
                </a:solidFill>
              </a:rPr>
              <a:t>- příklady rovin v sc</a:t>
            </a:r>
            <a:r>
              <a:rPr lang="cs-CZ" altLang="cs-CZ" sz="2000" i="1">
                <a:solidFill>
                  <a:srgbClr val="000000"/>
                </a:solidFill>
              </a:rPr>
              <a:t> </a:t>
            </a:r>
            <a:endParaRPr lang="cs-CZ" altLang="cs-CZ" sz="2000" i="1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10" name="Rectangle 6">
            <a:extLst>
              <a:ext uri="{FF2B5EF4-FFF2-40B4-BE49-F238E27FC236}">
                <a16:creationId xmlns:a16="http://schemas.microsoft.com/office/drawing/2014/main" id="{8FE9BCFE-1C00-450F-BD4F-2DF2D7962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/>
              <a:t>Millerovy indexy (značení směrů)</a:t>
            </a:r>
          </a:p>
        </p:txBody>
      </p:sp>
      <p:pic>
        <p:nvPicPr>
          <p:cNvPr id="59395" name="Picture 7" descr="miller_100">
            <a:extLst>
              <a:ext uri="{FF2B5EF4-FFF2-40B4-BE49-F238E27FC236}">
                <a16:creationId xmlns:a16="http://schemas.microsoft.com/office/drawing/2014/main" id="{B8540F25-F12F-4950-8116-6E3F1ADAD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65400"/>
            <a:ext cx="353695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 descr="miller_110">
            <a:extLst>
              <a:ext uri="{FF2B5EF4-FFF2-40B4-BE49-F238E27FC236}">
                <a16:creationId xmlns:a16="http://schemas.microsoft.com/office/drawing/2014/main" id="{7B05B5E3-3633-471D-BEEF-812AB9555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565400"/>
            <a:ext cx="35274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E562CE-2157-48E9-BBEC-F6B95531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/>
              <a:t>A ještě několik příkladů značení směrů a rovin...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29B9A33D-4E98-40D4-B972-9CFC3A757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188" y="1484313"/>
            <a:ext cx="3395662" cy="639762"/>
          </a:xfrm>
        </p:spPr>
        <p:txBody>
          <a:bodyPr/>
          <a:lstStyle/>
          <a:p>
            <a:pPr algn="ctr">
              <a:defRPr/>
            </a:pPr>
            <a:r>
              <a:rPr lang="cs-CZ" b="0" dirty="0"/>
              <a:t>roviny:</a:t>
            </a:r>
          </a:p>
        </p:txBody>
      </p:sp>
      <p:pic>
        <p:nvPicPr>
          <p:cNvPr id="60420" name="Zástupný symbol pro obsah 5">
            <a:extLst>
              <a:ext uri="{FF2B5EF4-FFF2-40B4-BE49-F238E27FC236}">
                <a16:creationId xmlns:a16="http://schemas.microsoft.com/office/drawing/2014/main" id="{45DFAF6C-EC58-440C-BC0A-9E5F016AA3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205038"/>
            <a:ext cx="3284538" cy="3951287"/>
          </a:xfrm>
        </p:spPr>
      </p:pic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910CB119-07A6-403A-B02E-AF2DF1E75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00563" y="3068638"/>
            <a:ext cx="4041775" cy="639762"/>
          </a:xfrm>
        </p:spPr>
        <p:txBody>
          <a:bodyPr/>
          <a:lstStyle/>
          <a:p>
            <a:pPr algn="ctr">
              <a:defRPr/>
            </a:pPr>
            <a:r>
              <a:rPr lang="cs-CZ" b="0" dirty="0"/>
              <a:t>směry:</a:t>
            </a:r>
          </a:p>
        </p:txBody>
      </p:sp>
      <p:pic>
        <p:nvPicPr>
          <p:cNvPr id="60422" name="Zástupný symbol pro obsah 6">
            <a:extLst>
              <a:ext uri="{FF2B5EF4-FFF2-40B4-BE49-F238E27FC236}">
                <a16:creationId xmlns:a16="http://schemas.microsoft.com/office/drawing/2014/main" id="{34FAD382-82C7-4B18-9C5D-53CD45AF857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3716338"/>
            <a:ext cx="4706937" cy="1008062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7656D07-5C67-4265-88E6-9D6278197CAC}"/>
              </a:ext>
            </a:extLst>
          </p:cNvPr>
          <p:cNvSpPr txBox="1"/>
          <p:nvPr/>
        </p:nvSpPr>
        <p:spPr>
          <a:xfrm>
            <a:off x="0" y="2492375"/>
            <a:ext cx="863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{100}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BC7A547-9663-4A30-B425-95E5B69651F2}"/>
              </a:ext>
            </a:extLst>
          </p:cNvPr>
          <p:cNvSpPr txBox="1"/>
          <p:nvPr/>
        </p:nvSpPr>
        <p:spPr>
          <a:xfrm>
            <a:off x="0" y="4005263"/>
            <a:ext cx="863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{110}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DAA5271-921F-4770-961D-2EE03F9934EB}"/>
              </a:ext>
            </a:extLst>
          </p:cNvPr>
          <p:cNvSpPr txBox="1"/>
          <p:nvPr/>
        </p:nvSpPr>
        <p:spPr>
          <a:xfrm>
            <a:off x="0" y="5373688"/>
            <a:ext cx="863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{111}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E862CC7-DD11-4633-B323-68AC5FC4434C}"/>
              </a:ext>
            </a:extLst>
          </p:cNvPr>
          <p:cNvSpPr/>
          <p:nvPr/>
        </p:nvSpPr>
        <p:spPr>
          <a:xfrm flipV="1">
            <a:off x="5508625" y="5094288"/>
            <a:ext cx="187166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8003615-89F8-4942-9E21-187676AF09C6}"/>
              </a:ext>
            </a:extLst>
          </p:cNvPr>
          <p:cNvSpPr txBox="1"/>
          <p:nvPr/>
        </p:nvSpPr>
        <p:spPr>
          <a:xfrm>
            <a:off x="4643438" y="5013325"/>
            <a:ext cx="3960812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 konkrétní jeden směr: </a:t>
            </a: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</a:t>
            </a:r>
            <a:r>
              <a:rPr lang="cs-CZ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hkl</a:t>
            </a: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</a:t>
            </a:r>
            <a:b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</a:b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- všechny krystalograficky </a:t>
            </a:r>
            <a:b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</a:b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  ekvivalentní směry: </a:t>
            </a:r>
            <a:r>
              <a:rPr lang="cs-CZ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hkl</a:t>
            </a: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</a:t>
            </a:r>
            <a:r>
              <a:rPr lang="cs-CZ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oviny_v_hcp">
            <a:extLst>
              <a:ext uri="{FF2B5EF4-FFF2-40B4-BE49-F238E27FC236}">
                <a16:creationId xmlns:a16="http://schemas.microsoft.com/office/drawing/2014/main" id="{DCD06A2A-077B-4BF2-A88A-4F7E377F9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73238"/>
            <a:ext cx="50577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5" name="Rectangle 3">
            <a:extLst>
              <a:ext uri="{FF2B5EF4-FFF2-40B4-BE49-F238E27FC236}">
                <a16:creationId xmlns:a16="http://schemas.microsoft.com/office/drawing/2014/main" id="{BF6B20D8-9EDE-4AD7-9F54-FE1CB94E18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Roviny v h.c.p.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8" name="Rectangle 4">
            <a:extLst>
              <a:ext uri="{FF2B5EF4-FFF2-40B4-BE49-F238E27FC236}">
                <a16:creationId xmlns:a16="http://schemas.microsoft.com/office/drawing/2014/main" id="{CB91D114-CFDE-453B-91F8-061B0351A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Struktura chloridu sodného</a:t>
            </a:r>
          </a:p>
        </p:txBody>
      </p:sp>
      <p:pic>
        <p:nvPicPr>
          <p:cNvPr id="62467" name="Picture 5" descr="NaCl">
            <a:extLst>
              <a:ext uri="{FF2B5EF4-FFF2-40B4-BE49-F238E27FC236}">
                <a16:creationId xmlns:a16="http://schemas.microsoft.com/office/drawing/2014/main" id="{213607AC-2587-4046-9C8E-BC1DECF6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73238"/>
            <a:ext cx="22860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6" descr="NaCl_1">
            <a:extLst>
              <a:ext uri="{FF2B5EF4-FFF2-40B4-BE49-F238E27FC236}">
                <a16:creationId xmlns:a16="http://schemas.microsoft.com/office/drawing/2014/main" id="{FED29EB8-F26F-441D-B9F7-3B8D72653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73238"/>
            <a:ext cx="216058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 descr="NaCl_2">
            <a:extLst>
              <a:ext uri="{FF2B5EF4-FFF2-40B4-BE49-F238E27FC236}">
                <a16:creationId xmlns:a16="http://schemas.microsoft.com/office/drawing/2014/main" id="{E42C95EA-8CDD-4854-92CD-07EAA709F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21163"/>
            <a:ext cx="2160587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Line 8">
            <a:extLst>
              <a:ext uri="{FF2B5EF4-FFF2-40B4-BE49-F238E27FC236}">
                <a16:creationId xmlns:a16="http://schemas.microsoft.com/office/drawing/2014/main" id="{F23DB468-A7DF-4752-AA94-C31DC20B49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3284538"/>
            <a:ext cx="1008063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73" name="Text Box 9">
            <a:extLst>
              <a:ext uri="{FF2B5EF4-FFF2-40B4-BE49-F238E27FC236}">
                <a16:creationId xmlns:a16="http://schemas.microsoft.com/office/drawing/2014/main" id="{3114CEEA-17E8-4CF1-8B28-55A2BE1BE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852738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>
                <a:solidFill>
                  <a:srgbClr val="FFF9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</a:t>
            </a:r>
            <a:r>
              <a:rPr lang="cs-CZ" sz="2400" baseline="30000">
                <a:solidFill>
                  <a:srgbClr val="FFF9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</a:t>
            </a:r>
            <a:endParaRPr lang="cs-CZ" sz="2400">
              <a:solidFill>
                <a:srgbClr val="FFF90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2472" name="Line 10">
            <a:extLst>
              <a:ext uri="{FF2B5EF4-FFF2-40B4-BE49-F238E27FC236}">
                <a16:creationId xmlns:a16="http://schemas.microsoft.com/office/drawing/2014/main" id="{73E8AA76-E236-4CDC-8CE6-F4F89E9137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3573463"/>
            <a:ext cx="0" cy="792162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75" name="Text Box 11">
            <a:extLst>
              <a:ext uri="{FF2B5EF4-FFF2-40B4-BE49-F238E27FC236}">
                <a16:creationId xmlns:a16="http://schemas.microsoft.com/office/drawing/2014/main" id="{7F4A7CE4-9BC1-4A16-9516-7D49EB974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4149725"/>
            <a:ext cx="693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>
                <a:solidFill>
                  <a:srgbClr val="FFF9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</a:t>
            </a:r>
            <a:r>
              <a:rPr lang="cs-CZ" sz="2400" baseline="30000">
                <a:solidFill>
                  <a:srgbClr val="FFF9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</a:t>
            </a:r>
            <a:endParaRPr lang="cs-CZ" sz="2400">
              <a:solidFill>
                <a:srgbClr val="FFF90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69676" name="Line 12">
            <a:extLst>
              <a:ext uri="{FF2B5EF4-FFF2-40B4-BE49-F238E27FC236}">
                <a16:creationId xmlns:a16="http://schemas.microsoft.com/office/drawing/2014/main" id="{7B3DCE38-DE3D-4083-BDB9-FF281A3D1F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2988" y="3357563"/>
            <a:ext cx="1009650" cy="1223962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77" name="Line 13">
            <a:extLst>
              <a:ext uri="{FF2B5EF4-FFF2-40B4-BE49-F238E27FC236}">
                <a16:creationId xmlns:a16="http://schemas.microsoft.com/office/drawing/2014/main" id="{C1E15F6B-3213-4FFA-921A-461C93014E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6013" y="2852738"/>
            <a:ext cx="1871662" cy="1728787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78" name="Text Box 14">
            <a:extLst>
              <a:ext uri="{FF2B5EF4-FFF2-40B4-BE49-F238E27FC236}">
                <a16:creationId xmlns:a16="http://schemas.microsoft.com/office/drawing/2014/main" id="{F9355AD6-FC34-4DE3-8B39-0195D1698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085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>
                <a:solidFill>
                  <a:srgbClr val="FFF9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báze</a:t>
            </a:r>
          </a:p>
        </p:txBody>
      </p:sp>
      <p:sp>
        <p:nvSpPr>
          <p:cNvPr id="369680" name="AutoShape 16">
            <a:extLst>
              <a:ext uri="{FF2B5EF4-FFF2-40B4-BE49-F238E27FC236}">
                <a16:creationId xmlns:a16="http://schemas.microsoft.com/office/drawing/2014/main" id="{667AB207-BC2F-46A0-92CA-E0B5702EF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789363"/>
            <a:ext cx="1727200" cy="1079500"/>
          </a:xfrm>
          <a:prstGeom prst="foldedCorner">
            <a:avLst>
              <a:gd name="adj" fmla="val 12500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0000"/>
                </a:solidFill>
              </a:rPr>
              <a:t>mřížka fcc</a:t>
            </a:r>
          </a:p>
        </p:txBody>
      </p:sp>
      <p:sp>
        <p:nvSpPr>
          <p:cNvPr id="369681" name="AutoShape 17">
            <a:extLst>
              <a:ext uri="{FF2B5EF4-FFF2-40B4-BE49-F238E27FC236}">
                <a16:creationId xmlns:a16="http://schemas.microsoft.com/office/drawing/2014/main" id="{5E6ADF65-AE16-4015-9DBE-08A323677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13325"/>
            <a:ext cx="4752975" cy="1584325"/>
          </a:xfrm>
          <a:prstGeom prst="horizontalScroll">
            <a:avLst>
              <a:gd name="adj" fmla="val 12500"/>
            </a:avLst>
          </a:prstGeom>
          <a:solidFill>
            <a:srgbClr val="FFFC8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000000"/>
                </a:solidFill>
              </a:rPr>
              <a:t>NaCl </a:t>
            </a:r>
            <a:r>
              <a:rPr lang="cs-CZ" altLang="cs-CZ" sz="2000" b="0">
                <a:solidFill>
                  <a:srgbClr val="000000"/>
                </a:solidFill>
              </a:rPr>
              <a:t>(</a:t>
            </a:r>
            <a:r>
              <a:rPr lang="cs-CZ" altLang="cs-CZ" sz="2000" b="0" i="1">
                <a:solidFill>
                  <a:srgbClr val="000000"/>
                </a:solidFill>
              </a:rPr>
              <a:t>a</a:t>
            </a:r>
            <a:r>
              <a:rPr lang="cs-CZ" altLang="cs-CZ" sz="2000" b="0">
                <a:solidFill>
                  <a:srgbClr val="000000"/>
                </a:solidFill>
              </a:rPr>
              <a:t>=0,56 nm)</a:t>
            </a:r>
            <a:r>
              <a:rPr lang="cs-CZ" altLang="cs-CZ" sz="2000">
                <a:solidFill>
                  <a:srgbClr val="000000"/>
                </a:solidFill>
              </a:rPr>
              <a:t>, LiH </a:t>
            </a:r>
            <a:r>
              <a:rPr lang="cs-CZ" altLang="cs-CZ" sz="2000" b="0">
                <a:solidFill>
                  <a:srgbClr val="000000"/>
                </a:solidFill>
              </a:rPr>
              <a:t>(</a:t>
            </a:r>
            <a:r>
              <a:rPr lang="cs-CZ" altLang="cs-CZ" sz="2000" b="0" i="1">
                <a:solidFill>
                  <a:srgbClr val="000000"/>
                </a:solidFill>
              </a:rPr>
              <a:t>a</a:t>
            </a:r>
            <a:r>
              <a:rPr lang="cs-CZ" altLang="cs-CZ" sz="2000" b="0">
                <a:solidFill>
                  <a:srgbClr val="000000"/>
                </a:solidFill>
              </a:rPr>
              <a:t>=0,41 nm)</a:t>
            </a:r>
            <a:r>
              <a:rPr lang="cs-CZ" altLang="cs-CZ" sz="2000">
                <a:solidFill>
                  <a:srgbClr val="000000"/>
                </a:solidFill>
              </a:rPr>
              <a:t>,</a:t>
            </a:r>
            <a:br>
              <a:rPr lang="cs-CZ" altLang="cs-CZ" sz="2000">
                <a:solidFill>
                  <a:srgbClr val="000000"/>
                </a:solidFill>
              </a:rPr>
            </a:br>
            <a:r>
              <a:rPr lang="cs-CZ" altLang="cs-CZ" sz="2000">
                <a:solidFill>
                  <a:srgbClr val="000000"/>
                </a:solidFill>
              </a:rPr>
              <a:t>KCl, PbS, AgBr, MgO, MnO, KBr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9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9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78" grpId="0"/>
      <p:bldP spid="369680" grpId="0" animBg="1"/>
      <p:bldP spid="36968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6" name="Rectangle 4">
            <a:extLst>
              <a:ext uri="{FF2B5EF4-FFF2-40B4-BE49-F238E27FC236}">
                <a16:creationId xmlns:a16="http://schemas.microsoft.com/office/drawing/2014/main" id="{EB704B07-C5AF-4C92-BD0A-E915BE9AD3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/>
              <a:t>Struktura chloridu cesného</a:t>
            </a:r>
          </a:p>
        </p:txBody>
      </p:sp>
      <p:pic>
        <p:nvPicPr>
          <p:cNvPr id="63491" name="Picture 7" descr="CsCl_1">
            <a:extLst>
              <a:ext uri="{FF2B5EF4-FFF2-40B4-BE49-F238E27FC236}">
                <a16:creationId xmlns:a16="http://schemas.microsoft.com/office/drawing/2014/main" id="{595644CE-37FE-4CF3-9933-90AF5E9DB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331311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8" descr="CsCl_2">
            <a:extLst>
              <a:ext uri="{FF2B5EF4-FFF2-40B4-BE49-F238E27FC236}">
                <a16:creationId xmlns:a16="http://schemas.microsoft.com/office/drawing/2014/main" id="{FA4DB541-4DFB-4A29-82E2-09899203F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716338"/>
            <a:ext cx="3313113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9" descr="CsCl_4a">
            <a:extLst>
              <a:ext uri="{FF2B5EF4-FFF2-40B4-BE49-F238E27FC236}">
                <a16:creationId xmlns:a16="http://schemas.microsoft.com/office/drawing/2014/main" id="{6FEC2C37-59F4-4BEF-85B0-B87C6191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00213"/>
            <a:ext cx="1847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0" descr="CsCl_4">
            <a:extLst>
              <a:ext uri="{FF2B5EF4-FFF2-40B4-BE49-F238E27FC236}">
                <a16:creationId xmlns:a16="http://schemas.microsoft.com/office/drawing/2014/main" id="{A21E3629-23C1-49B8-B011-8E6EA97EA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700213"/>
            <a:ext cx="1619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Line 11">
            <a:extLst>
              <a:ext uri="{FF2B5EF4-FFF2-40B4-BE49-F238E27FC236}">
                <a16:creationId xmlns:a16="http://schemas.microsoft.com/office/drawing/2014/main" id="{1661D0F6-6BDF-44E2-AAB5-DECE98B0BB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2781300"/>
            <a:ext cx="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1724" name="Line 12">
            <a:extLst>
              <a:ext uri="{FF2B5EF4-FFF2-40B4-BE49-F238E27FC236}">
                <a16:creationId xmlns:a16="http://schemas.microsoft.com/office/drawing/2014/main" id="{C6A58992-64DC-4677-96C7-880AA42A5A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2988" y="5300663"/>
            <a:ext cx="360362" cy="1081087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1725" name="Line 13">
            <a:extLst>
              <a:ext uri="{FF2B5EF4-FFF2-40B4-BE49-F238E27FC236}">
                <a16:creationId xmlns:a16="http://schemas.microsoft.com/office/drawing/2014/main" id="{CB391E4B-29EF-4CAD-BEB7-8B0D37A6B7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2988" y="4797425"/>
            <a:ext cx="935037" cy="1584325"/>
          </a:xfrm>
          <a:prstGeom prst="line">
            <a:avLst/>
          </a:prstGeom>
          <a:noFill/>
          <a:ln w="50800">
            <a:solidFill>
              <a:srgbClr val="FFF90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1726" name="Text Box 14">
            <a:extLst>
              <a:ext uri="{FF2B5EF4-FFF2-40B4-BE49-F238E27FC236}">
                <a16:creationId xmlns:a16="http://schemas.microsoft.com/office/drawing/2014/main" id="{56C04DCA-E4EC-4761-BBC3-22572FD8F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308725"/>
            <a:ext cx="1296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>
                <a:solidFill>
                  <a:srgbClr val="FFF9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báze</a:t>
            </a:r>
          </a:p>
        </p:txBody>
      </p:sp>
      <p:sp>
        <p:nvSpPr>
          <p:cNvPr id="371727" name="AutoShape 15">
            <a:extLst>
              <a:ext uri="{FF2B5EF4-FFF2-40B4-BE49-F238E27FC236}">
                <a16:creationId xmlns:a16="http://schemas.microsoft.com/office/drawing/2014/main" id="{B2EAFBE7-3207-46F1-81ED-CD6DBCA35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500438"/>
            <a:ext cx="3311525" cy="431800"/>
          </a:xfrm>
          <a:prstGeom prst="foldedCorner">
            <a:avLst>
              <a:gd name="adj" fmla="val 12500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000000"/>
                </a:solidFill>
              </a:rPr>
              <a:t>prostá kubická mřížka (sc)</a:t>
            </a:r>
          </a:p>
        </p:txBody>
      </p:sp>
      <p:sp>
        <p:nvSpPr>
          <p:cNvPr id="371729" name="AutoShape 17">
            <a:extLst>
              <a:ext uri="{FF2B5EF4-FFF2-40B4-BE49-F238E27FC236}">
                <a16:creationId xmlns:a16="http://schemas.microsoft.com/office/drawing/2014/main" id="{C5F64D6F-9644-4C4E-863D-3DC3B4018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500438"/>
            <a:ext cx="3600450" cy="2808287"/>
          </a:xfrm>
          <a:prstGeom prst="verticalScroll">
            <a:avLst>
              <a:gd name="adj" fmla="val 12500"/>
            </a:avLst>
          </a:prstGeom>
          <a:solidFill>
            <a:srgbClr val="FFFC8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111953"/>
                </a:solidFill>
              </a:rPr>
              <a:t>CsCl  </a:t>
            </a:r>
            <a:r>
              <a:rPr lang="cs-CZ" altLang="cs-CZ" sz="2400" b="0">
                <a:solidFill>
                  <a:srgbClr val="111953"/>
                </a:solidFill>
              </a:rPr>
              <a:t>(</a:t>
            </a:r>
            <a:r>
              <a:rPr lang="cs-CZ" altLang="cs-CZ" sz="2400" b="0" i="1">
                <a:solidFill>
                  <a:srgbClr val="111953"/>
                </a:solidFill>
              </a:rPr>
              <a:t>a</a:t>
            </a:r>
            <a:r>
              <a:rPr lang="cs-CZ" altLang="cs-CZ" sz="2400" b="0">
                <a:solidFill>
                  <a:srgbClr val="111953"/>
                </a:solidFill>
              </a:rPr>
              <a:t>=0,41 nm)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111953"/>
                </a:solidFill>
              </a:rPr>
              <a:t>CuPd </a:t>
            </a:r>
            <a:r>
              <a:rPr lang="cs-CZ" altLang="cs-CZ" sz="2400" b="0">
                <a:solidFill>
                  <a:srgbClr val="111953"/>
                </a:solidFill>
              </a:rPr>
              <a:t>(</a:t>
            </a:r>
            <a:r>
              <a:rPr lang="cs-CZ" altLang="cs-CZ" sz="2400" b="0" i="1">
                <a:solidFill>
                  <a:srgbClr val="111953"/>
                </a:solidFill>
              </a:rPr>
              <a:t>a</a:t>
            </a:r>
            <a:r>
              <a:rPr lang="cs-CZ" altLang="cs-CZ" sz="2400" b="0">
                <a:solidFill>
                  <a:srgbClr val="111953"/>
                </a:solidFill>
              </a:rPr>
              <a:t>=0,29 nm)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111953"/>
                </a:solidFill>
              </a:rPr>
              <a:t>CuZn </a:t>
            </a:r>
            <a:r>
              <a:rPr lang="cs-CZ" altLang="cs-CZ" sz="2400" b="0">
                <a:solidFill>
                  <a:srgbClr val="111953"/>
                </a:solidFill>
              </a:rPr>
              <a:t>(</a:t>
            </a:r>
            <a:r>
              <a:rPr lang="cs-CZ" altLang="cs-CZ" sz="2400" b="0" i="1">
                <a:solidFill>
                  <a:srgbClr val="111953"/>
                </a:solidFill>
              </a:rPr>
              <a:t>a</a:t>
            </a:r>
            <a:r>
              <a:rPr lang="cs-CZ" altLang="cs-CZ" sz="2400" b="0">
                <a:solidFill>
                  <a:srgbClr val="111953"/>
                </a:solidFill>
              </a:rPr>
              <a:t>= 0,29 nm)</a:t>
            </a:r>
            <a:br>
              <a:rPr lang="cs-CZ" altLang="cs-CZ" sz="2400" b="0">
                <a:solidFill>
                  <a:srgbClr val="111953"/>
                </a:solidFill>
              </a:rPr>
            </a:br>
            <a:r>
              <a:rPr lang="cs-CZ" altLang="cs-CZ" sz="2400">
                <a:solidFill>
                  <a:srgbClr val="111953"/>
                </a:solidFill>
              </a:rPr>
              <a:t>LiHg  </a:t>
            </a:r>
            <a:r>
              <a:rPr lang="cs-CZ" altLang="cs-CZ" sz="2400" b="0">
                <a:solidFill>
                  <a:srgbClr val="111953"/>
                </a:solidFill>
              </a:rPr>
              <a:t>(</a:t>
            </a:r>
            <a:r>
              <a:rPr lang="cs-CZ" altLang="cs-CZ" sz="2400" b="0" i="1">
                <a:solidFill>
                  <a:srgbClr val="111953"/>
                </a:solidFill>
              </a:rPr>
              <a:t>a</a:t>
            </a:r>
            <a:r>
              <a:rPr lang="cs-CZ" altLang="cs-CZ" sz="2400" b="0">
                <a:solidFill>
                  <a:srgbClr val="111953"/>
                </a:solidFill>
              </a:rPr>
              <a:t>=0,33 nm)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111953"/>
                </a:solidFill>
              </a:rPr>
              <a:t>BeCu</a:t>
            </a:r>
            <a:r>
              <a:rPr lang="cs-CZ" altLang="cs-CZ" sz="2400" b="0">
                <a:solidFill>
                  <a:srgbClr val="111953"/>
                </a:solidFill>
              </a:rPr>
              <a:t> (</a:t>
            </a:r>
            <a:r>
              <a:rPr lang="cs-CZ" altLang="cs-CZ" sz="2400" b="0" i="1">
                <a:solidFill>
                  <a:srgbClr val="111953"/>
                </a:solidFill>
              </a:rPr>
              <a:t>a</a:t>
            </a:r>
            <a:r>
              <a:rPr lang="cs-CZ" altLang="cs-CZ" sz="2400" b="0">
                <a:solidFill>
                  <a:srgbClr val="111953"/>
                </a:solidFill>
              </a:rPr>
              <a:t>=0,27 nm)</a:t>
            </a:r>
            <a:endParaRPr lang="cs-CZ" altLang="cs-CZ" sz="2400">
              <a:solidFill>
                <a:srgbClr val="1119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1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1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1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1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1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1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1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26" grpId="0"/>
      <p:bldP spid="371727" grpId="0" animBg="1"/>
      <p:bldP spid="3717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7E5672D-4B18-45CC-8A88-389A946D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697" y="1484784"/>
            <a:ext cx="4032448" cy="243152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81DC7E1-31AD-4846-8CAC-F6C218D33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987899"/>
            <a:ext cx="4782342" cy="2016224"/>
          </a:xfrm>
          <a:prstGeom prst="rect">
            <a:avLst/>
          </a:prstGeom>
        </p:spPr>
      </p:pic>
      <p:sp>
        <p:nvSpPr>
          <p:cNvPr id="18" name="Nadpis 17">
            <a:extLst>
              <a:ext uri="{FF2B5EF4-FFF2-40B4-BE49-F238E27FC236}">
                <a16:creationId xmlns:a16="http://schemas.microsoft.com/office/drawing/2014/main" id="{3C461502-8101-4A5F-A50D-2D127E4DB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en-US" sz="3200" dirty="0"/>
              <a:t>Self-sealing Polymeric Materials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F14F84E-2BE3-4872-9EC8-D6BC8C5A1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37" y="1484784"/>
            <a:ext cx="3647290" cy="243152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6241A257-868C-4DEC-B39C-64264502531E}"/>
              </a:ext>
            </a:extLst>
          </p:cNvPr>
          <p:cNvSpPr txBox="1"/>
          <p:nvPr/>
        </p:nvSpPr>
        <p:spPr>
          <a:xfrm>
            <a:off x="3095836" y="6237312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rgbClr val="FFF901"/>
                </a:solidFill>
              </a:rPr>
              <a:t>Adv</a:t>
            </a:r>
            <a:r>
              <a:rPr lang="cs-CZ" sz="1200" dirty="0">
                <a:solidFill>
                  <a:srgbClr val="FFF901"/>
                </a:solidFill>
              </a:rPr>
              <a:t>. Mater. </a:t>
            </a:r>
            <a:r>
              <a:rPr lang="cs-CZ" sz="1200" dirty="0" err="1">
                <a:solidFill>
                  <a:srgbClr val="FFF901"/>
                </a:solidFill>
              </a:rPr>
              <a:t>Lett</a:t>
            </a:r>
            <a:r>
              <a:rPr lang="cs-CZ" sz="1200" dirty="0">
                <a:solidFill>
                  <a:srgbClr val="FFF901"/>
                </a:solidFill>
              </a:rPr>
              <a:t>. 2020, 11(6), 20061521</a:t>
            </a:r>
            <a:endParaRPr lang="en-US" sz="1200" dirty="0">
              <a:solidFill>
                <a:srgbClr val="FFF9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0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4" name="Rectangle 4">
            <a:extLst>
              <a:ext uri="{FF2B5EF4-FFF2-40B4-BE49-F238E27FC236}">
                <a16:creationId xmlns:a16="http://schemas.microsoft.com/office/drawing/2014/main" id="{FAA417B1-F22B-4950-85AC-F4E5EA4B8A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b="1"/>
              <a:t>Hexagonální struktura s nejtěsnějším uspořádáním (hcp)</a:t>
            </a:r>
            <a:r>
              <a:rPr lang="cs-CZ" sz="3200" b="1" baseline="30000"/>
              <a:t>*</a:t>
            </a:r>
            <a:endParaRPr lang="cs-CZ" sz="3200" b="1"/>
          </a:p>
        </p:txBody>
      </p:sp>
      <p:sp>
        <p:nvSpPr>
          <p:cNvPr id="64515" name="Text Box 5">
            <a:extLst>
              <a:ext uri="{FF2B5EF4-FFF2-40B4-BE49-F238E27FC236}">
                <a16:creationId xmlns:a16="http://schemas.microsoft.com/office/drawing/2014/main" id="{A46E11EA-2B7C-44CE-BA9D-443E44E29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6092825"/>
            <a:ext cx="381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aseline="30000"/>
              <a:t>*</a:t>
            </a:r>
            <a:r>
              <a:rPr lang="cs-CZ" altLang="cs-CZ" sz="2400" b="0"/>
              <a:t>hexagonal close packed</a:t>
            </a:r>
            <a:endParaRPr lang="cs-CZ" altLang="cs-CZ" sz="2400" b="0" baseline="30000"/>
          </a:p>
        </p:txBody>
      </p:sp>
      <p:pic>
        <p:nvPicPr>
          <p:cNvPr id="64516" name="Picture 6" descr="hcp_3">
            <a:extLst>
              <a:ext uri="{FF2B5EF4-FFF2-40B4-BE49-F238E27FC236}">
                <a16:creationId xmlns:a16="http://schemas.microsoft.com/office/drawing/2014/main" id="{7599DED4-04AC-414C-A6E1-81BEDEBC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773238"/>
            <a:ext cx="24987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7" descr="hcp_1">
            <a:extLst>
              <a:ext uri="{FF2B5EF4-FFF2-40B4-BE49-F238E27FC236}">
                <a16:creationId xmlns:a16="http://schemas.microsoft.com/office/drawing/2014/main" id="{7658B818-9ABD-4B07-8E73-7B51D10B2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44675"/>
            <a:ext cx="22717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 descr="hcp_2">
            <a:extLst>
              <a:ext uri="{FF2B5EF4-FFF2-40B4-BE49-F238E27FC236}">
                <a16:creationId xmlns:a16="http://schemas.microsoft.com/office/drawing/2014/main" id="{C86625C7-6FD5-4DFF-B4B7-73A2B88B1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33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 Box 9">
            <a:extLst>
              <a:ext uri="{FF2B5EF4-FFF2-40B4-BE49-F238E27FC236}">
                <a16:creationId xmlns:a16="http://schemas.microsoft.com/office/drawing/2014/main" id="{5BA2DCA8-6056-4666-8912-FDCD5211C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933825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0C0C0"/>
                </a:solidFill>
              </a:rPr>
              <a:t>c/a = 0,633</a:t>
            </a:r>
          </a:p>
        </p:txBody>
      </p:sp>
      <p:sp>
        <p:nvSpPr>
          <p:cNvPr id="373770" name="AutoShape 10">
            <a:extLst>
              <a:ext uri="{FF2B5EF4-FFF2-40B4-BE49-F238E27FC236}">
                <a16:creationId xmlns:a16="http://schemas.microsoft.com/office/drawing/2014/main" id="{28F85CDB-293B-46C7-B4E8-EE0E4574B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4292600"/>
            <a:ext cx="2378075" cy="720725"/>
          </a:xfrm>
          <a:prstGeom prst="foldedCorner">
            <a:avLst>
              <a:gd name="adj" fmla="val 12500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000000"/>
                </a:solidFill>
              </a:rPr>
              <a:t>prostá hexagonální</a:t>
            </a:r>
            <a:br>
              <a:rPr lang="cs-CZ" altLang="cs-CZ" sz="2000">
                <a:solidFill>
                  <a:srgbClr val="000000"/>
                </a:solidFill>
              </a:rPr>
            </a:br>
            <a:r>
              <a:rPr lang="cs-CZ" altLang="cs-CZ" sz="2000">
                <a:solidFill>
                  <a:srgbClr val="000000"/>
                </a:solidFill>
              </a:rPr>
              <a:t>mřížka</a:t>
            </a:r>
          </a:p>
        </p:txBody>
      </p:sp>
      <p:sp>
        <p:nvSpPr>
          <p:cNvPr id="373771" name="Line 11">
            <a:extLst>
              <a:ext uri="{FF2B5EF4-FFF2-40B4-BE49-F238E27FC236}">
                <a16:creationId xmlns:a16="http://schemas.microsoft.com/office/drawing/2014/main" id="{DEEA4F43-C589-40FE-A5AE-E2ED698660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3500438"/>
            <a:ext cx="1081087" cy="792162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3772" name="Line 12">
            <a:extLst>
              <a:ext uri="{FF2B5EF4-FFF2-40B4-BE49-F238E27FC236}">
                <a16:creationId xmlns:a16="http://schemas.microsoft.com/office/drawing/2014/main" id="{67A35696-E943-4B68-9D4E-41E9D249CC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7675" y="2924175"/>
            <a:ext cx="1512888" cy="14414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3773" name="Text Box 13">
            <a:extLst>
              <a:ext uri="{FF2B5EF4-FFF2-40B4-BE49-F238E27FC236}">
                <a16:creationId xmlns:a16="http://schemas.microsoft.com/office/drawing/2014/main" id="{B57723F5-AE9E-4370-84C6-AEFB2CBC4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4292600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>
                <a:solidFill>
                  <a:srgbClr val="FFF9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báze</a:t>
            </a:r>
          </a:p>
        </p:txBody>
      </p:sp>
      <p:sp>
        <p:nvSpPr>
          <p:cNvPr id="373774" name="AutoShape 14">
            <a:extLst>
              <a:ext uri="{FF2B5EF4-FFF2-40B4-BE49-F238E27FC236}">
                <a16:creationId xmlns:a16="http://schemas.microsoft.com/office/drawing/2014/main" id="{1309B544-F628-4DE1-B83B-DBB51A2D8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797425"/>
            <a:ext cx="4464050" cy="1800225"/>
          </a:xfrm>
          <a:prstGeom prst="vertic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0C113A"/>
                </a:solidFill>
              </a:rPr>
              <a:t>Be  (c/a=1,581)    Zn (c/a=1,861)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0C113A"/>
                </a:solidFill>
              </a:rPr>
              <a:t>Mg (c/a=1,623)    Cd (c/a=1,592)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0C113A"/>
                </a:solidFill>
              </a:rPr>
              <a:t>Ti   (c/a=1,586)    Zr  (c/a=1,594)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3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3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3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3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3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3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3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70" grpId="0" animBg="1"/>
      <p:bldP spid="373773" grpId="0"/>
      <p:bldP spid="37377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2" name="Rectangle 4">
            <a:extLst>
              <a:ext uri="{FF2B5EF4-FFF2-40B4-BE49-F238E27FC236}">
                <a16:creationId xmlns:a16="http://schemas.microsoft.com/office/drawing/2014/main" id="{24B72DFD-8DDF-4AF5-BE37-4997F067D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/>
              <a:t>Struktura diamantu</a:t>
            </a:r>
          </a:p>
        </p:txBody>
      </p:sp>
      <p:pic>
        <p:nvPicPr>
          <p:cNvPr id="65539" name="Picture 5" descr="diamant_Kittel">
            <a:extLst>
              <a:ext uri="{FF2B5EF4-FFF2-40B4-BE49-F238E27FC236}">
                <a16:creationId xmlns:a16="http://schemas.microsoft.com/office/drawing/2014/main" id="{2CB7C67C-A91C-4722-B9FF-9B09752B8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23050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8" descr="diamant_3">
            <a:extLst>
              <a:ext uri="{FF2B5EF4-FFF2-40B4-BE49-F238E27FC236}">
                <a16:creationId xmlns:a16="http://schemas.microsoft.com/office/drawing/2014/main" id="{CAFE4DB6-FA15-410E-B424-EB934691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2857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10" descr="diamant_Kittel2">
            <a:extLst>
              <a:ext uri="{FF2B5EF4-FFF2-40B4-BE49-F238E27FC236}">
                <a16:creationId xmlns:a16="http://schemas.microsoft.com/office/drawing/2014/main" id="{3145FCF3-98E6-42AC-9E57-FECF580E3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05263"/>
            <a:ext cx="19446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5819" name="Oval 11">
            <a:extLst>
              <a:ext uri="{FF2B5EF4-FFF2-40B4-BE49-F238E27FC236}">
                <a16:creationId xmlns:a16="http://schemas.microsoft.com/office/drawing/2014/main" id="{F09FE1F9-67B3-476D-A36A-F3BCAA41CB4F}"/>
              </a:ext>
            </a:extLst>
          </p:cNvPr>
          <p:cNvSpPr>
            <a:spLocks noChangeArrowheads="1"/>
          </p:cNvSpPr>
          <p:nvPr/>
        </p:nvSpPr>
        <p:spPr bwMode="auto">
          <a:xfrm rot="-2400829">
            <a:off x="1331913" y="3284538"/>
            <a:ext cx="1223962" cy="657225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75821" name="Text Box 13">
            <a:extLst>
              <a:ext uri="{FF2B5EF4-FFF2-40B4-BE49-F238E27FC236}">
                <a16:creationId xmlns:a16="http://schemas.microsoft.com/office/drawing/2014/main" id="{C01D9261-56A3-4101-BF0A-75AA10423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6021388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FFF901"/>
                </a:solidFill>
              </a:rPr>
              <a:t>báze</a:t>
            </a:r>
          </a:p>
        </p:txBody>
      </p:sp>
      <p:sp>
        <p:nvSpPr>
          <p:cNvPr id="375822" name="Line 14">
            <a:extLst>
              <a:ext uri="{FF2B5EF4-FFF2-40B4-BE49-F238E27FC236}">
                <a16:creationId xmlns:a16="http://schemas.microsoft.com/office/drawing/2014/main" id="{2BC1FD7B-2130-4AC2-9607-5DCC138D20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92275" y="3860800"/>
            <a:ext cx="3167063" cy="223202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5823" name="Line 15">
            <a:extLst>
              <a:ext uri="{FF2B5EF4-FFF2-40B4-BE49-F238E27FC236}">
                <a16:creationId xmlns:a16="http://schemas.microsoft.com/office/drawing/2014/main" id="{E95027D6-84D5-4BF3-A125-AFF6745594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68538" y="3357563"/>
            <a:ext cx="2663825" cy="266382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5824" name="Oval 16">
            <a:extLst>
              <a:ext uri="{FF2B5EF4-FFF2-40B4-BE49-F238E27FC236}">
                <a16:creationId xmlns:a16="http://schemas.microsoft.com/office/drawing/2014/main" id="{8CD3FEC5-EEAC-4A89-BA24-966DFDB5C937}"/>
              </a:ext>
            </a:extLst>
          </p:cNvPr>
          <p:cNvSpPr>
            <a:spLocks noChangeArrowheads="1"/>
          </p:cNvSpPr>
          <p:nvPr/>
        </p:nvSpPr>
        <p:spPr bwMode="auto">
          <a:xfrm rot="-2400829">
            <a:off x="5005388" y="5275263"/>
            <a:ext cx="1079500" cy="649287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75826" name="Text Box 18">
            <a:extLst>
              <a:ext uri="{FF2B5EF4-FFF2-40B4-BE49-F238E27FC236}">
                <a16:creationId xmlns:a16="http://schemas.microsoft.com/office/drawing/2014/main" id="{44F338D8-92E4-4936-8D41-6F51DEF19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084763"/>
            <a:ext cx="26638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dvě struktury fcc vzájemně posunuté o jednu čtvrtinu tělesové úhlopříčky</a:t>
            </a:r>
          </a:p>
        </p:txBody>
      </p:sp>
      <p:sp>
        <p:nvSpPr>
          <p:cNvPr id="375827" name="AutoShape 19">
            <a:extLst>
              <a:ext uri="{FF2B5EF4-FFF2-40B4-BE49-F238E27FC236}">
                <a16:creationId xmlns:a16="http://schemas.microsoft.com/office/drawing/2014/main" id="{4F6FB88A-F047-445D-89BF-B4025EDF4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2276475"/>
            <a:ext cx="792163" cy="576263"/>
          </a:xfrm>
          <a:prstGeom prst="foldedCorner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0000"/>
                </a:solidFill>
              </a:rPr>
              <a:t>fcc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5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5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5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5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5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5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5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5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5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5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5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5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9" grpId="0" animBg="1"/>
      <p:bldP spid="375821" grpId="0"/>
      <p:bldP spid="375824" grpId="0" animBg="1"/>
      <p:bldP spid="375826" grpId="0"/>
      <p:bldP spid="3758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0C213-63FC-49DA-986C-22023D620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857196"/>
          </a:xfrm>
        </p:spPr>
        <p:txBody>
          <a:bodyPr/>
          <a:lstStyle/>
          <a:p>
            <a:r>
              <a:rPr lang="cs-CZ" sz="3600" dirty="0"/>
              <a:t>„</a:t>
            </a:r>
            <a:r>
              <a:rPr lang="cs-CZ" sz="3600" dirty="0" err="1"/>
              <a:t>Self-healing</a:t>
            </a:r>
            <a:r>
              <a:rPr lang="cs-CZ" sz="3600" dirty="0"/>
              <a:t>“ procesy ve stavebni</a:t>
            </a:r>
            <a:r>
              <a:rPr lang="cs-CZ" dirty="0"/>
              <a:t>ctví</a:t>
            </a: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9B7B2A-E47B-47A6-915B-549B30B5C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1090"/>
            <a:ext cx="2592288" cy="193596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4D61457-E51A-4ACE-A54F-409D35D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3753041"/>
            <a:ext cx="2592288" cy="19359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11B9254-BDAA-449E-9B31-569448D3F9E5}"/>
              </a:ext>
            </a:extLst>
          </p:cNvPr>
          <p:cNvSpPr txBox="1"/>
          <p:nvPr/>
        </p:nvSpPr>
        <p:spPr>
          <a:xfrm>
            <a:off x="3815916" y="6441687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0" dirty="0">
                <a:solidFill>
                  <a:srgbClr val="FFFF00"/>
                </a:solidFill>
              </a:rPr>
              <a:t>Kunz, J.: </a:t>
            </a:r>
            <a:r>
              <a:rPr lang="cs-CZ" sz="1200" b="0" dirty="0" err="1">
                <a:solidFill>
                  <a:srgbClr val="FFFF00"/>
                </a:solidFill>
              </a:rPr>
              <a:t>JuveMatter</a:t>
            </a:r>
            <a:r>
              <a:rPr lang="cs-CZ" sz="1200" b="0" dirty="0">
                <a:solidFill>
                  <a:srgbClr val="FFFF00"/>
                </a:solidFill>
              </a:rPr>
              <a:t> 2016</a:t>
            </a:r>
            <a:endParaRPr lang="en-US" sz="1200" b="0" dirty="0">
              <a:solidFill>
                <a:srgbClr val="FFFF00"/>
              </a:solidFill>
            </a:endParaRPr>
          </a:p>
        </p:txBody>
      </p:sp>
      <p:pic>
        <p:nvPicPr>
          <p:cNvPr id="39938" name="Picture 2" descr="El Jem – Travel guide at Wikivoyage">
            <a:extLst>
              <a:ext uri="{FF2B5EF4-FFF2-40B4-BE49-F238E27FC236}">
                <a16:creationId xmlns:a16="http://schemas.microsoft.com/office/drawing/2014/main" id="{2B508A3F-B996-42BE-B490-8B6806FC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1" y="1558713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8528913-C9A9-4296-86F8-C311A8C8BA9B}"/>
              </a:ext>
            </a:extLst>
          </p:cNvPr>
          <p:cNvSpPr txBox="1"/>
          <p:nvPr/>
        </p:nvSpPr>
        <p:spPr>
          <a:xfrm>
            <a:off x="3167844" y="2082441"/>
            <a:ext cx="54726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Antické stavby:</a:t>
            </a:r>
            <a:b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kameny spojovány maltou (směs vápna a vulkanického popela).</a:t>
            </a:r>
            <a:b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Trhlina </a:t>
            </a: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 dešťová voda  rozpouštění vápna  roztok zaplaví </a:t>
            </a:r>
            <a:b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</a:b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   trhlinu  odpaření vody a zacelení trhliny.</a:t>
            </a: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79F829E-0DBC-44D8-AE9B-4D6E9CB3A474}"/>
              </a:ext>
            </a:extLst>
          </p:cNvPr>
          <p:cNvSpPr txBox="1"/>
          <p:nvPr/>
        </p:nvSpPr>
        <p:spPr>
          <a:xfrm>
            <a:off x="5809953" y="4154979"/>
            <a:ext cx="3134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Samouzdravování</a:t>
            </a: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betonu:</a:t>
            </a:r>
          </a:p>
          <a:p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sz="14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biomineralizace</a:t>
            </a: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kapsle s  mléčnanem vápenatým</a:t>
            </a:r>
            <a:b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+ vhodné bakterie (přežijí v betonu</a:t>
            </a:r>
            <a:b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až 200 let).</a:t>
            </a:r>
            <a:endParaRPr lang="en-US" sz="1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19FD167-028C-4D95-9BBD-9CDCCA13E4B5}"/>
              </a:ext>
            </a:extLst>
          </p:cNvPr>
          <p:cNvSpPr txBox="1"/>
          <p:nvPr/>
        </p:nvSpPr>
        <p:spPr>
          <a:xfrm>
            <a:off x="107504" y="5805264"/>
            <a:ext cx="8836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Trhlina </a:t>
            </a:r>
            <a: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 voda  bakterie „ožijí“ a metabolicky přeměňují mléčnan vápenatý na lepkavou směs s uhličitanem vápenatým  zacelení trhliny.</a:t>
            </a:r>
            <a:br>
              <a:rPr lang="cs-CZ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049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A8FFB-DD9B-4132-B057-895643D5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/>
              <a:t>Superplastické</a:t>
            </a:r>
            <a:r>
              <a:rPr lang="cs-CZ" sz="3600" dirty="0"/>
              <a:t> materiály</a:t>
            </a:r>
            <a:endParaRPr lang="en-US" sz="3600" dirty="0"/>
          </a:p>
        </p:txBody>
      </p:sp>
      <p:pic>
        <p:nvPicPr>
          <p:cNvPr id="11267" name="Zástupný obsah 4">
            <a:extLst>
              <a:ext uri="{FF2B5EF4-FFF2-40B4-BE49-F238E27FC236}">
                <a16:creationId xmlns:a16="http://schemas.microsoft.com/office/drawing/2014/main" id="{B90B8119-8B7E-445B-BA4A-3E8A33C73E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975" y="1700213"/>
            <a:ext cx="3095625" cy="2066925"/>
          </a:xfrm>
        </p:spPr>
      </p:pic>
      <p:cxnSp>
        <p:nvCxnSpPr>
          <p:cNvPr id="11268" name="Přímá spojnice se šipkou 9">
            <a:extLst>
              <a:ext uri="{FF2B5EF4-FFF2-40B4-BE49-F238E27FC236}">
                <a16:creationId xmlns:a16="http://schemas.microsoft.com/office/drawing/2014/main" id="{E3FA81F9-999E-4280-BF0C-432E71BFD18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51275" y="2924175"/>
            <a:ext cx="792163" cy="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69" name="TextovéPole 11">
            <a:extLst>
              <a:ext uri="{FF2B5EF4-FFF2-40B4-BE49-F238E27FC236}">
                <a16:creationId xmlns:a16="http://schemas.microsoft.com/office/drawing/2014/main" id="{08CF274E-9A9C-4386-8467-8EFE1423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740025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Jak lze vyrobit takové dveře? </a:t>
            </a:r>
            <a:endParaRPr lang="en-US" altLang="cs-CZ" sz="1800">
              <a:solidFill>
                <a:srgbClr val="FFFF0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F0BF74-E4EA-4595-A879-59DEE38E4EB4}"/>
              </a:ext>
            </a:extLst>
          </p:cNvPr>
          <p:cNvSpPr txBox="1"/>
          <p:nvPr/>
        </p:nvSpPr>
        <p:spPr>
          <a:xfrm>
            <a:off x="555625" y="3933825"/>
            <a:ext cx="79740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superplastické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vlastnosti v určitém rozsahu teplot (např. nad 200 °C)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běžná plasticita za nižších teplot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A7D7E22D-24A5-47F7-B138-10B5DBCE6B4B}"/>
              </a:ext>
            </a:extLst>
          </p:cNvPr>
          <p:cNvGraphicFramePr>
            <a:graphicFrameLocks noGrp="1"/>
          </p:cNvGraphicFramePr>
          <p:nvPr/>
        </p:nvGraphicFramePr>
        <p:xfrm>
          <a:off x="1763713" y="5013325"/>
          <a:ext cx="4806951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9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9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95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0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3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9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Prep. route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Grain size(</a:t>
                      </a:r>
                      <a:r>
                        <a:rPr lang="en-GB" sz="900" kern="50">
                          <a:effectLst/>
                          <a:sym typeface="Symbol"/>
                        </a:rPr>
                        <a:t></a:t>
                      </a:r>
                      <a:r>
                        <a:rPr lang="en-GB" sz="900" kern="50">
                          <a:effectLst/>
                        </a:rPr>
                        <a:t>m)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T (°C)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SR (s</a:t>
                      </a:r>
                      <a:r>
                        <a:rPr lang="en-GB" sz="900" kern="50" baseline="30000">
                          <a:effectLst/>
                        </a:rPr>
                        <a:t>-1</a:t>
                      </a:r>
                      <a:r>
                        <a:rPr lang="en-GB" sz="900" kern="50">
                          <a:effectLst/>
                        </a:rPr>
                        <a:t>)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m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  <a:sym typeface="Symbol"/>
                        </a:rPr>
                        <a:t></a:t>
                      </a:r>
                      <a:r>
                        <a:rPr lang="en-GB" sz="900" kern="50" baseline="-25000">
                          <a:effectLst/>
                        </a:rPr>
                        <a:t>f</a:t>
                      </a:r>
                      <a:r>
                        <a:rPr lang="en-GB" sz="900" kern="50">
                          <a:effectLst/>
                        </a:rPr>
                        <a:t> (%)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Remark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Cit.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054"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RS + HE 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1.2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300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2.5x10</a:t>
                      </a:r>
                      <a:r>
                        <a:rPr lang="en-GB" sz="900" kern="50" baseline="30000">
                          <a:effectLst/>
                        </a:rPr>
                        <a:t>-3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0.60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1480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 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[8]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054"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PM+HE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1.4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300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1x10</a:t>
                      </a:r>
                      <a:r>
                        <a:rPr lang="en-GB" sz="900" kern="50" baseline="30000">
                          <a:effectLst/>
                        </a:rPr>
                        <a:t>-2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0.50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280*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T/T</a:t>
                      </a:r>
                      <a:r>
                        <a:rPr lang="en-GB" sz="900" kern="50" baseline="-25000">
                          <a:effectLst/>
                        </a:rPr>
                        <a:t>M</a:t>
                      </a:r>
                      <a:r>
                        <a:rPr lang="en-GB" sz="900" kern="50">
                          <a:effectLst/>
                        </a:rPr>
                        <a:t>=0.62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[9]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054"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PM+HE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4.1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250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3</a:t>
                      </a:r>
                      <a:r>
                        <a:rPr lang="en-GB" sz="900" kern="50">
                          <a:effectLst/>
                          <a:sym typeface="Symbol"/>
                        </a:rPr>
                        <a:t></a:t>
                      </a:r>
                      <a:r>
                        <a:rPr lang="en-GB" sz="900" kern="50">
                          <a:effectLst/>
                        </a:rPr>
                        <a:t>10</a:t>
                      </a:r>
                      <a:r>
                        <a:rPr lang="en-GB" sz="900" kern="50" baseline="30000">
                          <a:effectLst/>
                        </a:rPr>
                        <a:t>-3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0.50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430*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T/T</a:t>
                      </a:r>
                      <a:r>
                        <a:rPr lang="en-GB" sz="900" kern="50" baseline="-25000">
                          <a:effectLst/>
                        </a:rPr>
                        <a:t>M</a:t>
                      </a:r>
                      <a:r>
                        <a:rPr lang="en-GB" sz="900" kern="50">
                          <a:effectLst/>
                        </a:rPr>
                        <a:t>=0.57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[9]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54"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IM+HE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5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300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3</a:t>
                      </a:r>
                      <a:r>
                        <a:rPr lang="en-GB" sz="900" kern="50">
                          <a:effectLst/>
                          <a:sym typeface="Symbol"/>
                        </a:rPr>
                        <a:t></a:t>
                      </a:r>
                      <a:r>
                        <a:rPr lang="en-GB" sz="900" kern="50">
                          <a:effectLst/>
                        </a:rPr>
                        <a:t>10</a:t>
                      </a:r>
                      <a:r>
                        <a:rPr lang="en-GB" sz="900" kern="50" baseline="30000">
                          <a:effectLst/>
                        </a:rPr>
                        <a:t>-3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&lt;0.3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425*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>
                          <a:effectLst/>
                        </a:rPr>
                        <a:t> </a:t>
                      </a:r>
                      <a:endParaRPr lang="cs-CZ" sz="900" kern="5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marL="9525" marR="635" algn="just">
                        <a:spcAft>
                          <a:spcPts val="540"/>
                        </a:spcAft>
                      </a:pPr>
                      <a:r>
                        <a:rPr lang="en-GB" sz="900" kern="50" dirty="0">
                          <a:effectLst/>
                        </a:rPr>
                        <a:t>[10]</a:t>
                      </a:r>
                      <a:endParaRPr lang="cs-CZ" sz="900" kern="50" dirty="0">
                        <a:solidFill>
                          <a:srgbClr val="181717"/>
                        </a:solidFill>
                        <a:effectLst/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327" name="TextovéPole 6">
            <a:extLst>
              <a:ext uri="{FF2B5EF4-FFF2-40B4-BE49-F238E27FC236}">
                <a16:creationId xmlns:a16="http://schemas.microsoft.com/office/drawing/2014/main" id="{EE989DFA-D794-4026-A2CA-C22FC01FF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949950"/>
            <a:ext cx="4824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</a:rPr>
              <a:t>Superplastické chování slitiny AZ31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>
            <a:extLst>
              <a:ext uri="{FF2B5EF4-FFF2-40B4-BE49-F238E27FC236}">
                <a16:creationId xmlns:a16="http://schemas.microsoft.com/office/drawing/2014/main" id="{BAA9526B-89A1-4351-9B1F-49ED9471A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3754437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Kompozity</a:t>
            </a:r>
          </a:p>
        </p:txBody>
      </p:sp>
      <p:pic>
        <p:nvPicPr>
          <p:cNvPr id="12291" name="Picture 3" descr="kompozit_1">
            <a:extLst>
              <a:ext uri="{FF2B5EF4-FFF2-40B4-BE49-F238E27FC236}">
                <a16:creationId xmlns:a16="http://schemas.microsoft.com/office/drawing/2014/main" id="{1FA70C82-74B0-4C1A-B076-BE35160BF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12875"/>
            <a:ext cx="252095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2" name="Object 4">
            <a:extLst>
              <a:ext uri="{FF2B5EF4-FFF2-40B4-BE49-F238E27FC236}">
                <a16:creationId xmlns:a16="http://schemas.microsoft.com/office/drawing/2014/main" id="{6AEF1235-C07F-42A5-B1AD-F859D37AFD65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219700" y="1412875"/>
          <a:ext cx="2878138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Snímek" r:id="rId4" imgW="5357813" imgH="4017963" progId="PowerPoint.Slide.8">
                  <p:embed/>
                </p:oleObj>
              </mc:Choice>
              <mc:Fallback>
                <p:oleObj name="Snímek" r:id="rId4" imgW="5357813" imgH="4017963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412875"/>
                        <a:ext cx="2878138" cy="216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3" name="Picture 5">
            <a:extLst>
              <a:ext uri="{FF2B5EF4-FFF2-40B4-BE49-F238E27FC236}">
                <a16:creationId xmlns:a16="http://schemas.microsoft.com/office/drawing/2014/main" id="{BAC5CBD1-3A8F-4A30-B866-6FC405CC2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76700"/>
            <a:ext cx="287972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>
            <a:extLst>
              <a:ext uri="{FF2B5EF4-FFF2-40B4-BE49-F238E27FC236}">
                <a16:creationId xmlns:a16="http://schemas.microsoft.com/office/drawing/2014/main" id="{731268B8-D92F-4CC1-A8CA-E9FB5F5A1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3500438"/>
            <a:ext cx="25193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000000"/>
                </a:solidFill>
              </a:rPr>
              <a:t>schéma kompozitu</a:t>
            </a:r>
          </a:p>
        </p:txBody>
      </p:sp>
      <p:sp>
        <p:nvSpPr>
          <p:cNvPr id="12295" name="AutoShape 7">
            <a:extLst>
              <a:ext uri="{FF2B5EF4-FFF2-40B4-BE49-F238E27FC236}">
                <a16:creationId xmlns:a16="http://schemas.microsoft.com/office/drawing/2014/main" id="{4239F975-C905-440E-B8F6-BAFEAD34A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060575"/>
            <a:ext cx="1439862" cy="144463"/>
          </a:xfrm>
          <a:prstGeom prst="rightArrow">
            <a:avLst>
              <a:gd name="adj1" fmla="val 50000"/>
              <a:gd name="adj2" fmla="val 249175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14376" name="Text Box 8">
            <a:extLst>
              <a:ext uri="{FF2B5EF4-FFF2-40B4-BE49-F238E27FC236}">
                <a16:creationId xmlns:a16="http://schemas.microsoft.com/office/drawing/2014/main" id="{690CB52F-5154-4934-AF7D-B0DCB899F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00213"/>
            <a:ext cx="1081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vlákno</a:t>
            </a:r>
          </a:p>
        </p:txBody>
      </p:sp>
      <p:sp>
        <p:nvSpPr>
          <p:cNvPr id="12297" name="AutoShape 9">
            <a:extLst>
              <a:ext uri="{FF2B5EF4-FFF2-40B4-BE49-F238E27FC236}">
                <a16:creationId xmlns:a16="http://schemas.microsoft.com/office/drawing/2014/main" id="{8217C79B-3A03-4BCB-8069-A0FE04838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997200"/>
            <a:ext cx="1727200" cy="142875"/>
          </a:xfrm>
          <a:prstGeom prst="rightArrow">
            <a:avLst>
              <a:gd name="adj1" fmla="val 50000"/>
              <a:gd name="adj2" fmla="val 302222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28D421CF-E9F6-4633-B418-F661F47E5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36838"/>
            <a:ext cx="1258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matrice</a:t>
            </a:r>
          </a:p>
        </p:txBody>
      </p:sp>
      <p:sp>
        <p:nvSpPr>
          <p:cNvPr id="314379" name="Text Box 11">
            <a:extLst>
              <a:ext uri="{FF2B5EF4-FFF2-40B4-BE49-F238E27FC236}">
                <a16:creationId xmlns:a16="http://schemas.microsoft.com/office/drawing/2014/main" id="{09DE0144-5548-4D1D-8C05-C5D68A90F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692150"/>
            <a:ext cx="35290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Příklady mikrostruktury </a:t>
            </a:r>
            <a:b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kompozitů s kovovou matricí:</a:t>
            </a:r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25A59ADD-92A7-4A2E-8D5C-FCC9BA51F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6237288"/>
            <a:ext cx="2879725" cy="36671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rgbClr val="000000"/>
                </a:solidFill>
              </a:rPr>
              <a:t>hybridní kompozit QE22</a:t>
            </a: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E12E7210-023B-46F0-BCCD-7EEE53DF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573463"/>
            <a:ext cx="2879725" cy="36671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rgbClr val="000000"/>
                </a:solidFill>
              </a:rPr>
              <a:t>AZ91 + 20 obj.% Al</a:t>
            </a:r>
            <a:r>
              <a:rPr lang="cs-CZ" altLang="cs-CZ" sz="1800" b="0" baseline="-25000">
                <a:solidFill>
                  <a:srgbClr val="000000"/>
                </a:solidFill>
              </a:rPr>
              <a:t>2</a:t>
            </a:r>
            <a:r>
              <a:rPr lang="cs-CZ" altLang="cs-CZ" sz="1800" b="0">
                <a:solidFill>
                  <a:srgbClr val="000000"/>
                </a:solidFill>
              </a:rPr>
              <a:t>O</a:t>
            </a:r>
            <a:r>
              <a:rPr lang="cs-CZ" altLang="cs-CZ" sz="1800" b="0" baseline="-25000">
                <a:solidFill>
                  <a:srgbClr val="000000"/>
                </a:solidFill>
              </a:rPr>
              <a:t>3</a:t>
            </a:r>
            <a:endParaRPr lang="cs-CZ" altLang="cs-CZ" sz="1800" b="0">
              <a:solidFill>
                <a:srgbClr val="000000"/>
              </a:solidFill>
            </a:endParaRPr>
          </a:p>
        </p:txBody>
      </p:sp>
      <p:sp>
        <p:nvSpPr>
          <p:cNvPr id="12302" name="AutoShape 14">
            <a:extLst>
              <a:ext uri="{FF2B5EF4-FFF2-40B4-BE49-F238E27FC236}">
                <a16:creationId xmlns:a16="http://schemas.microsoft.com/office/drawing/2014/main" id="{34E7B558-3420-4D63-BB1B-D0DD6C054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4005263"/>
            <a:ext cx="2519362" cy="1439862"/>
          </a:xfrm>
          <a:prstGeom prst="foldedCorner">
            <a:avLst>
              <a:gd name="adj" fmla="val 12500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02030A"/>
                </a:solidFill>
              </a:rPr>
              <a:t>Typy kompozitů: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>
                <a:solidFill>
                  <a:srgbClr val="02030A"/>
                </a:solidFill>
              </a:rPr>
              <a:t> vláknové</a:t>
            </a:r>
            <a:br>
              <a:rPr lang="cs-CZ" altLang="cs-CZ" sz="2000">
                <a:solidFill>
                  <a:srgbClr val="02030A"/>
                </a:solidFill>
              </a:rPr>
            </a:br>
            <a:r>
              <a:rPr lang="cs-CZ" altLang="cs-CZ" sz="2000">
                <a:solidFill>
                  <a:srgbClr val="02030A"/>
                </a:solidFill>
              </a:rPr>
              <a:t>- částicové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>
                <a:solidFill>
                  <a:srgbClr val="02030A"/>
                </a:solidFill>
              </a:rPr>
              <a:t> hybridní </a:t>
            </a:r>
          </a:p>
        </p:txBody>
      </p:sp>
      <p:sp>
        <p:nvSpPr>
          <p:cNvPr id="12303" name="AutoShape 15">
            <a:extLst>
              <a:ext uri="{FF2B5EF4-FFF2-40B4-BE49-F238E27FC236}">
                <a16:creationId xmlns:a16="http://schemas.microsoft.com/office/drawing/2014/main" id="{A15A5522-C13C-4B64-8E8A-8ED077ECB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4365625"/>
            <a:ext cx="360363" cy="1800225"/>
          </a:xfrm>
          <a:prstGeom prst="curvedRightArrow">
            <a:avLst>
              <a:gd name="adj1" fmla="val 99912"/>
              <a:gd name="adj2" fmla="val 199824"/>
              <a:gd name="adj3" fmla="val 33481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14384" name="Text Box 16">
            <a:extLst>
              <a:ext uri="{FF2B5EF4-FFF2-40B4-BE49-F238E27FC236}">
                <a16:creationId xmlns:a16="http://schemas.microsoft.com/office/drawing/2014/main" id="{E41F6360-F828-48C9-8549-77C81C490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445125"/>
            <a:ext cx="2087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dlouhá vlákna </a:t>
            </a:r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B8D34B53-80B5-4561-BA02-F1F0F9100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092825"/>
            <a:ext cx="2520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kontinuální zpevnění</a:t>
            </a:r>
          </a:p>
        </p:txBody>
      </p:sp>
      <p:sp>
        <p:nvSpPr>
          <p:cNvPr id="12306" name="Line 18">
            <a:extLst>
              <a:ext uri="{FF2B5EF4-FFF2-40B4-BE49-F238E27FC236}">
                <a16:creationId xmlns:a16="http://schemas.microsoft.com/office/drawing/2014/main" id="{C68FCAF4-2CD0-48C8-B83B-3DF28878F2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19475" y="5734050"/>
            <a:ext cx="647700" cy="4318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7" name="Text Box 19">
            <a:extLst>
              <a:ext uri="{FF2B5EF4-FFF2-40B4-BE49-F238E27FC236}">
                <a16:creationId xmlns:a16="http://schemas.microsoft.com/office/drawing/2014/main" id="{BC0141E6-94E1-4C3D-9ECC-3CBD40017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381750"/>
            <a:ext cx="3311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diskontinuální zpevnění</a:t>
            </a:r>
          </a:p>
        </p:txBody>
      </p:sp>
      <p:sp>
        <p:nvSpPr>
          <p:cNvPr id="12308" name="Line 20">
            <a:extLst>
              <a:ext uri="{FF2B5EF4-FFF2-40B4-BE49-F238E27FC236}">
                <a16:creationId xmlns:a16="http://schemas.microsoft.com/office/drawing/2014/main" id="{732F93B5-A9CF-4861-BF0C-D098A407A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6453188"/>
            <a:ext cx="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9" name="Line 21">
            <a:extLst>
              <a:ext uri="{FF2B5EF4-FFF2-40B4-BE49-F238E27FC236}">
                <a16:creationId xmlns:a16="http://schemas.microsoft.com/office/drawing/2014/main" id="{E70CFFBA-0190-4E63-BA2C-9920D1043D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58888" y="6092825"/>
            <a:ext cx="431800" cy="36036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390" name="Text Box 22">
            <a:extLst>
              <a:ext uri="{FF2B5EF4-FFF2-40B4-BE49-F238E27FC236}">
                <a16:creationId xmlns:a16="http://schemas.microsoft.com/office/drawing/2014/main" id="{98D2B8C4-E04F-42A0-9609-E2DCC48BD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734050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krátká vlákna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uhy na vodě">
  <a:themeElements>
    <a:clrScheme name="Kruhy na vodě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Kruhy na vodě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Kruhy na vodě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uhy na vodě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5960</TotalTime>
  <Words>1227</Words>
  <Application>Microsoft Office PowerPoint</Application>
  <PresentationFormat>Předvádění na obrazovce (4:3)</PresentationFormat>
  <Paragraphs>295</Paragraphs>
  <Slides>61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61</vt:i4>
      </vt:variant>
    </vt:vector>
  </HeadingPairs>
  <TitlesOfParts>
    <vt:vector size="70" baseType="lpstr">
      <vt:lpstr>Arial</vt:lpstr>
      <vt:lpstr>Cambria Math</vt:lpstr>
      <vt:lpstr>Palatino Linotype</vt:lpstr>
      <vt:lpstr>Symbol</vt:lpstr>
      <vt:lpstr>Wingdings</vt:lpstr>
      <vt:lpstr>Kruhy na vodě</vt:lpstr>
      <vt:lpstr>Snímek</vt:lpstr>
      <vt:lpstr>SPW 13.0 Graph</vt:lpstr>
      <vt:lpstr>Rovnice</vt:lpstr>
      <vt:lpstr>Fyzika kondenzovaného stavu  (2024-25)</vt:lpstr>
      <vt:lpstr>Prezentace aplikace PowerPoint</vt:lpstr>
      <vt:lpstr>Příklady „pokročilých“ materiálů </vt:lpstr>
      <vt:lpstr>Hořčíkové biodegradabilní slitiny</vt:lpstr>
      <vt:lpstr>„Chytré“ materiály</vt:lpstr>
      <vt:lpstr>Self-sealing Polymeric Materials</vt:lpstr>
      <vt:lpstr>„Self-healing“ procesy ve stavebnictví</vt:lpstr>
      <vt:lpstr>Superplastické materiály</vt:lpstr>
      <vt:lpstr>Kompozity</vt:lpstr>
      <vt:lpstr>Prezentace aplikace PowerPoint</vt:lpstr>
      <vt:lpstr>Nanoparticles:</vt:lpstr>
      <vt:lpstr>Internal friction</vt:lpstr>
      <vt:lpstr>Superlehké slitiny</vt:lpstr>
      <vt:lpstr>Prezentace aplikace PowerPoint</vt:lpstr>
      <vt:lpstr>Kondenzace a tuhnutí</vt:lpstr>
      <vt:lpstr>Kondenzace a tuhnutí</vt:lpstr>
      <vt:lpstr>Vznik kondenzované fáze</vt:lpstr>
      <vt:lpstr>Vznik kondenzované fáze</vt:lpstr>
      <vt:lpstr>Různé způsoby tuhnutí kapalin</vt:lpstr>
      <vt:lpstr>Kondenzované látky</vt:lpstr>
      <vt:lpstr>Kondenzované látky</vt:lpstr>
      <vt:lpstr>Krystalické látky</vt:lpstr>
      <vt:lpstr>Monokrystal</vt:lpstr>
      <vt:lpstr>Polykrystal</vt:lpstr>
      <vt:lpstr>Prezentace aplikace PowerPoint</vt:lpstr>
      <vt:lpstr>Johannes Kepler (1611) O šestiúhelné sněhové vločce poutavé čtení o „ničem“</vt:lpstr>
      <vt:lpstr>Nejtěsnější uspořádání koulí v Keplerově podání</vt:lpstr>
      <vt:lpstr>Nejtěsnější uspořádání (tuhých) koulí</vt:lpstr>
      <vt:lpstr>Hexagonální struktura s těsným uspořádáním (hcp)</vt:lpstr>
      <vt:lpstr>Kubické nejtěsnější uspořádání (plošně centrovaná struktura - fcc)</vt:lpstr>
      <vt:lpstr>Prezentace aplikace PowerPoint</vt:lpstr>
      <vt:lpstr>Lineární mřížka (modelová situace)</vt:lpstr>
      <vt:lpstr>Translační symetrie</vt:lpstr>
      <vt:lpstr>struktura / krystalová mřížka</vt:lpstr>
      <vt:lpstr>Volba počátku mříže (2D)</vt:lpstr>
      <vt:lpstr>Volba základních translací (2D)</vt:lpstr>
      <vt:lpstr>Primitivní a centrovaná buňka (2D)</vt:lpstr>
      <vt:lpstr>Výběr elementární buňky v rovinné mřížce (2D)</vt:lpstr>
      <vt:lpstr>Primitivní a centrovaná buňka (2D)</vt:lpstr>
      <vt:lpstr>Shrnutí – buňka mříže</vt:lpstr>
      <vt:lpstr>Základní prvky symetrie krystalů</vt:lpstr>
      <vt:lpstr>Další prvky symetrie krystalů</vt:lpstr>
      <vt:lpstr>Rotační, rotačně inverzní a rotačně reflexní osy</vt:lpstr>
      <vt:lpstr>Šroubové osy</vt:lpstr>
      <vt:lpstr>Bravaisova mřížka</vt:lpstr>
      <vt:lpstr>Bravaisovy buňky</vt:lpstr>
      <vt:lpstr>Bravaisovy buňky</vt:lpstr>
      <vt:lpstr>Zařazení krystalů do soustav</vt:lpstr>
      <vt:lpstr>Bravaisovy buňky</vt:lpstr>
      <vt:lpstr>Bravaisovy buňky – anglické názvy</vt:lpstr>
      <vt:lpstr>Wigner-Seitzova buňka</vt:lpstr>
      <vt:lpstr>Millerovy indexy</vt:lpstr>
      <vt:lpstr>Millerovy indexy mřížových rovin</vt:lpstr>
      <vt:lpstr>Millerovy indexy (roviny)</vt:lpstr>
      <vt:lpstr>Millerovy indexy (značení směrů)</vt:lpstr>
      <vt:lpstr>A ještě několik příkladů značení směrů a rovin...</vt:lpstr>
      <vt:lpstr>Roviny v h.c.p.</vt:lpstr>
      <vt:lpstr>Struktura chloridu sodného</vt:lpstr>
      <vt:lpstr>Struktura chloridu cesného</vt:lpstr>
      <vt:lpstr>Hexagonální struktura s nejtěsnějším uspořádáním (hcp)*</vt:lpstr>
      <vt:lpstr>Struktura diamantu</vt:lpstr>
    </vt:vector>
  </TitlesOfParts>
  <Company>KDF MFF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Zdeněk Drozd</dc:creator>
  <cp:lastModifiedBy>Zdeněk Drozd</cp:lastModifiedBy>
  <cp:revision>470</cp:revision>
  <dcterms:created xsi:type="dcterms:W3CDTF">2007-02-24T17:18:26Z</dcterms:created>
  <dcterms:modified xsi:type="dcterms:W3CDTF">2024-10-06T00:17:44Z</dcterms:modified>
</cp:coreProperties>
</file>