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9"/>
  </p:notesMasterIdLst>
  <p:sldIdLst>
    <p:sldId id="265" r:id="rId2"/>
    <p:sldId id="532" r:id="rId3"/>
    <p:sldId id="508" r:id="rId4"/>
    <p:sldId id="509" r:id="rId5"/>
    <p:sldId id="531" r:id="rId6"/>
    <p:sldId id="510" r:id="rId7"/>
    <p:sldId id="511" r:id="rId8"/>
    <p:sldId id="533" r:id="rId9"/>
    <p:sldId id="542" r:id="rId10"/>
    <p:sldId id="535" r:id="rId11"/>
    <p:sldId id="536" r:id="rId12"/>
    <p:sldId id="543" r:id="rId13"/>
    <p:sldId id="541" r:id="rId14"/>
    <p:sldId id="519" r:id="rId15"/>
    <p:sldId id="520" r:id="rId16"/>
    <p:sldId id="521" r:id="rId17"/>
    <p:sldId id="545" r:id="rId18"/>
    <p:sldId id="546" r:id="rId19"/>
    <p:sldId id="540" r:id="rId20"/>
    <p:sldId id="523" r:id="rId21"/>
    <p:sldId id="526" r:id="rId22"/>
    <p:sldId id="527" r:id="rId23"/>
    <p:sldId id="528" r:id="rId24"/>
    <p:sldId id="539" r:id="rId25"/>
    <p:sldId id="529" r:id="rId26"/>
    <p:sldId id="534" r:id="rId27"/>
    <p:sldId id="537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01"/>
    <a:srgbClr val="000000"/>
    <a:srgbClr val="0C113A"/>
    <a:srgbClr val="FFFC89"/>
    <a:srgbClr val="003300"/>
    <a:srgbClr val="4355D9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7B11DE5B-31F4-44A8-BD47-DD226CA2DD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5A2730CC-1351-4077-BC8A-DC4B54896A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73553D59-B7D2-48CF-8416-39521CA988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76878791-19E2-4186-A38F-E7C18A8D26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xmlns="" id="{ABA84737-CEDB-4F06-8119-1EFD24D86B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xmlns="" id="{758445E3-C8C2-4E75-A435-0A91C0AAC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223FF65C-E5C9-42CF-973D-D971E45F67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93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4C2EDAFD-154D-4B99-A73A-34C152445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B3F1D2-AF1E-4CE7-918A-33B50914753C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A13E547-9EB9-4B37-871F-86C111895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E2ACE92B-CA75-410C-AAB3-68FF019A6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5ABFD4D-79A9-487B-9201-7E27A54A110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582DB2A6-AF3F-4C6B-92E0-2203DD2A63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xmlns="" id="{4ACEDA64-1C20-4DFD-9E47-4278F3095E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xmlns="" id="{8422C7EF-E92E-4DC8-BADA-A82CC39A84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xmlns="" id="{11E2478B-FBD8-4EC9-9D3E-B06A3BF74E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xmlns="" id="{D7661E10-33C1-4787-AE2E-B381F3B235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xmlns="" id="{30D1E81B-8586-41B3-9ECB-32E83CD911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xmlns="" id="{09432D39-26D0-401A-A9FD-C2DEE4B8FC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xmlns="" id="{8BBA0629-4AC8-46A7-8B03-345942A193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xmlns="" id="{F7E24395-5462-46A1-8F25-28A57633E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xmlns="" id="{FFD401CF-FB18-496A-AD4F-CBCFE9A26D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xmlns="" id="{93AAC728-8C70-4F0E-A5F8-FC05BD861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xmlns="" id="{E91588E4-707C-44D2-A0EB-D6612F4B1F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xmlns="" id="{B43FFDA5-ED17-4C29-B192-86DC398C5F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xmlns="" id="{886C5D4F-C89F-4DF7-AE91-A4DC247089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xmlns="" id="{3D8CA38C-E5DF-4A35-BB92-711E64777B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xmlns="" id="{26A61FE2-2F07-4396-956B-1718FC13C5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xmlns="" id="{519B8F62-3303-41FF-A443-E88C0EED58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xmlns="" id="{27B88A3D-0AF8-4966-B4C6-9B4A9068A1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xmlns="" id="{46D95940-685B-4213-8CF9-6A32DCD038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xmlns="" id="{1288CDE5-8E52-4DBF-ADA0-7277094899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xmlns="" id="{D006B47E-D5E1-4AA9-B42D-C143034074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xmlns="" id="{BD661DDD-0C1B-45BC-BE37-00C44FE873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xmlns="" id="{353B1AC9-4283-479A-9010-2C25BEF88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xmlns="" id="{6A564DF6-A4FE-46B4-B5BB-B2CE9D635A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xmlns="" id="{FE1415EB-E97F-49F4-ACA3-6C137E5211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xmlns="" id="{3D1D5F16-3710-42C2-8359-253241ABB1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xmlns="" id="{E109DA83-5B63-4F43-942F-487B0791D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xmlns="" id="{38EA91D1-BC09-4B2A-8465-981B4D1A3D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xmlns="" id="{49F44044-BE04-432C-96CE-9FB269C4AF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xmlns="" id="{C0E18A41-949A-4D86-A533-778906B7B8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xmlns="" id="{3F16EEA6-C2DE-4E89-B77E-FD9D5E05C8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xmlns="" id="{543303C7-876F-41A4-A923-D1E28FAC29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xmlns="" id="{B2D7312D-2346-446C-9F3F-FA7D3EC7850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xmlns="" id="{9F779508-F568-452A-AE9B-BFB826C8131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xmlns="" id="{5C07F6FD-2356-44A3-9D1B-C620D65A55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xmlns="" id="{AA7B8468-0505-4ED3-9A1D-72AF484045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xmlns="" id="{611C3E7E-E04A-49ED-BA89-24D4CFA3B7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xmlns="" id="{59A2274F-D768-45E7-B8A1-514C8F1EAD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xmlns="" id="{94D3448C-7249-41F8-AE7E-AFDC8D3D6F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xmlns="" id="{ADCE53D0-E643-422D-84D4-1C269E8E5A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xmlns="" id="{FC2758D4-F47A-4473-8F43-D2765CE1B8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xmlns="" id="{014459F6-F008-4B40-8B15-C210CC8426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xmlns="" id="{1B4E8F44-9AB1-4322-AC97-1912FCC1EC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xmlns="" id="{9A611A3A-ACC3-42D4-818D-516655A21F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xmlns="" id="{21A58340-42AA-4AE8-A26C-C3A9A5E619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xmlns="" id="{281AFFBE-2B96-4430-8411-B2DF70CC81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xmlns="" id="{09C223F7-026C-47F4-A276-4BB649D566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xmlns="" id="{93E731A9-996B-46CB-9204-044EC49028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xmlns="" id="{99EFC593-FE2D-48DC-B82A-E14851023F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xmlns="" id="{7137D743-B9AC-4916-ADBA-FCB789A978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xmlns="" id="{E9C64674-E49B-47BB-A398-0266C6E0A4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xmlns="" id="{6C724679-5BC3-4CCB-8368-8D6E4C3314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xmlns="" id="{753062FF-36FE-4FF4-B708-DEAD54171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xmlns="" id="{2C0660F1-F60E-4133-9C3B-88ED4234A0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xmlns="" id="{46C13311-0C6B-4DD1-AFEA-1DCBCD47EB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xmlns="" id="{60181A81-8BBA-4DEC-89B0-E1E9E0FD13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xmlns="" id="{6FAE4F8F-A4B9-4BE0-91AC-36EDC9A5D1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xmlns="" id="{5E547560-5611-4A3C-907A-6AB5BBA39C1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xmlns="" id="{03FFE344-AEB4-409E-A1F9-CD695B5AD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xmlns="" id="{40A7E76C-DFDF-455C-9D74-03FA39EDF4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xmlns="" id="{6D27F3DC-D7CD-4648-A512-20B3AE8D47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xmlns="" id="{E9B114B1-F15F-4EF0-A9AF-502C4DE129A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xmlns="" id="{08F96AE3-82CA-4A84-9812-CF1EA7BCEAF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xmlns="" id="{B7FCD5A1-6616-48BB-8527-BEA4248EC6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xmlns="" id="{28061A38-8638-4E42-A09B-077AC68FD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xmlns="" id="{F71658F7-E7C6-42A1-90CD-35E3FC0D4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0BEB5D-6C07-4D47-AF2C-ADA74EDC76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214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35650C6E-7B97-4D6B-A099-A9A3EB851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7C1D91F4-BC56-4B60-A167-8E2219C7E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8AE97727-5BFA-4906-92F5-DB1AC986E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A8499-81DB-4DD9-992E-79CC09CC89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72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E79CF0B3-6245-453B-8F6C-30EC6D87A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B389DE3A-754B-404B-BF3D-A2BEB38CC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4D38CB6A-5671-4C76-8458-474EA210F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2B806-EFC8-494A-ABEB-62E4AE7E8F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72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D034A980-A1E8-4346-B9BA-1417AE635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0CA8EC02-990D-4FEE-8064-C2FC82A3C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84D4B280-873C-4724-B694-E6602033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3FB16-BD4F-49F5-BC8A-F141E08C32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66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xmlns="" id="{A0321EE3-8A89-4A57-8357-22CED10FA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xmlns="" id="{A7F4353A-63A2-4533-9262-B0A6A0D7B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xmlns="" id="{B86E40EB-0898-4BFB-B3E7-67295EA7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70B99-FFEE-47CD-99AE-D7DFD870B0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8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2B966EC0-99A9-4636-8804-985EB2169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35910516-73D5-4D6E-BC6C-169759563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7A5CAF17-4B7F-4181-B443-2D1E6E9B2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AB19-68B3-4B6B-9E21-853A360EB2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67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xmlns="" id="{3CCBF10E-AE70-45B2-9EB4-F20FA544A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xmlns="" id="{059995A5-D55A-41FA-B55F-B91D6DAC9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xmlns="" id="{462DB6DA-FBC9-4057-899E-96D5E5A0E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B11C2-6C94-473D-82BE-39E7F448C0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673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xmlns="" id="{FAC225B6-C037-45BF-B0B8-BB03B0AFA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xmlns="" id="{F068F79D-76DA-47A6-8FC8-EC7AAEF2A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xmlns="" id="{C3EE32A4-D383-4FCF-9688-0E955FECE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4072C-0CAE-429E-8D47-A9D65EE20D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358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xmlns="" id="{85A537DD-8C04-4DB3-A0A7-5D3C86EA9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xmlns="" id="{F7492BCF-5495-4044-A3A7-AE398EF4E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xmlns="" id="{347E6B0E-ED08-48F8-9E41-783A14E0A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96316-40FD-49BC-8BCA-C21F79428C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842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D46F3231-C31A-4D3F-A763-DEFE57287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3D0801A1-DA63-4CEC-B6BC-70191BCC9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63648F9E-3143-4ACF-86B6-AAB8F0A3A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E2BB-03EF-4419-945D-A350CE7AB8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632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xmlns="" id="{430B63DA-D712-4EC4-BF3D-3D177624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xmlns="" id="{91ECBACA-0C23-46A8-8F27-7E45A337C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232EEF62-1F78-4280-8990-291FD8A36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66B7B-1BBD-4AF4-BCA9-A31A0ABB5E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31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>
            <a:extLst>
              <a:ext uri="{FF2B5EF4-FFF2-40B4-BE49-F238E27FC236}">
                <a16:creationId xmlns:a16="http://schemas.microsoft.com/office/drawing/2014/main" xmlns="" id="{AA33233F-3F2B-49BD-A26F-6FF115DD1416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  <a:cs typeface="+mn-cs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xmlns="" id="{7433CD1C-18DB-4CC9-8EC4-B73B360094BB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xmlns="" id="{AF307BE8-7A97-4C22-92BA-B29EC15AB1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xmlns="" id="{F62797AA-58A9-459E-84B6-C69B3FA0F2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>
                <a:extLst>
                  <a:ext uri="{FF2B5EF4-FFF2-40B4-BE49-F238E27FC236}">
                    <a16:creationId xmlns:a16="http://schemas.microsoft.com/office/drawing/2014/main" xmlns="" id="{A42AEDD7-BA71-4295-B50F-67AA346058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59" name="Oval 7">
                <a:extLst>
                  <a:ext uri="{FF2B5EF4-FFF2-40B4-BE49-F238E27FC236}">
                    <a16:creationId xmlns:a16="http://schemas.microsoft.com/office/drawing/2014/main" xmlns="" id="{6D77C82E-3A89-4E99-A778-BC2AE69631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0" name="Oval 8">
                <a:extLst>
                  <a:ext uri="{FF2B5EF4-FFF2-40B4-BE49-F238E27FC236}">
                    <a16:creationId xmlns:a16="http://schemas.microsoft.com/office/drawing/2014/main" xmlns="" id="{061A216C-8815-4B74-ABFA-C838D8CABD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1" name="Oval 9">
                <a:extLst>
                  <a:ext uri="{FF2B5EF4-FFF2-40B4-BE49-F238E27FC236}">
                    <a16:creationId xmlns:a16="http://schemas.microsoft.com/office/drawing/2014/main" xmlns="" id="{5A22A4EF-C367-4651-B4A7-B2A98C17A2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2" name="Oval 10">
                <a:extLst>
                  <a:ext uri="{FF2B5EF4-FFF2-40B4-BE49-F238E27FC236}">
                    <a16:creationId xmlns:a16="http://schemas.microsoft.com/office/drawing/2014/main" xmlns="" id="{A19CE539-35AB-4C12-97D5-903024497C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3" name="Freeform 11">
                <a:extLst>
                  <a:ext uri="{FF2B5EF4-FFF2-40B4-BE49-F238E27FC236}">
                    <a16:creationId xmlns:a16="http://schemas.microsoft.com/office/drawing/2014/main" xmlns="" id="{713EE899-3D6F-41D9-8D15-E9258D0467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4" name="Freeform 12">
                <a:extLst>
                  <a:ext uri="{FF2B5EF4-FFF2-40B4-BE49-F238E27FC236}">
                    <a16:creationId xmlns:a16="http://schemas.microsoft.com/office/drawing/2014/main" xmlns="" id="{B68688F1-983C-427F-87A6-1DAE658F33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5" name="Freeform 13">
                <a:extLst>
                  <a:ext uri="{FF2B5EF4-FFF2-40B4-BE49-F238E27FC236}">
                    <a16:creationId xmlns:a16="http://schemas.microsoft.com/office/drawing/2014/main" xmlns="" id="{840B73ED-072B-4198-8C9B-A119623230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6" name="Freeform 14">
                <a:extLst>
                  <a:ext uri="{FF2B5EF4-FFF2-40B4-BE49-F238E27FC236}">
                    <a16:creationId xmlns:a16="http://schemas.microsoft.com/office/drawing/2014/main" xmlns="" id="{7CDB1435-0A45-46D1-A62E-5A68A07088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7" name="Freeform 15">
                <a:extLst>
                  <a:ext uri="{FF2B5EF4-FFF2-40B4-BE49-F238E27FC236}">
                    <a16:creationId xmlns:a16="http://schemas.microsoft.com/office/drawing/2014/main" xmlns="" id="{F2F6FB7D-CF49-4954-90AD-6D2FFB303B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68" name="Oval 16">
                <a:extLst>
                  <a:ext uri="{FF2B5EF4-FFF2-40B4-BE49-F238E27FC236}">
                    <a16:creationId xmlns:a16="http://schemas.microsoft.com/office/drawing/2014/main" xmlns="" id="{FD2B6D67-94AE-4A74-96EA-E181670A48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xmlns="" id="{8630E36E-0FFF-428B-8FFB-A6E8F08263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>
                <a:extLst>
                  <a:ext uri="{FF2B5EF4-FFF2-40B4-BE49-F238E27FC236}">
                    <a16:creationId xmlns:a16="http://schemas.microsoft.com/office/drawing/2014/main" xmlns="" id="{549D2A31-92CF-4C83-82EE-C04A15FDC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1" name="Oval 19">
                <a:extLst>
                  <a:ext uri="{FF2B5EF4-FFF2-40B4-BE49-F238E27FC236}">
                    <a16:creationId xmlns:a16="http://schemas.microsoft.com/office/drawing/2014/main" xmlns="" id="{9693AD86-A44E-4347-83EE-1A4F1C5065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2" name="Oval 20">
                <a:extLst>
                  <a:ext uri="{FF2B5EF4-FFF2-40B4-BE49-F238E27FC236}">
                    <a16:creationId xmlns:a16="http://schemas.microsoft.com/office/drawing/2014/main" xmlns="" id="{541EEF51-94A4-43F8-954B-CC1587E798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3" name="Oval 21">
                <a:extLst>
                  <a:ext uri="{FF2B5EF4-FFF2-40B4-BE49-F238E27FC236}">
                    <a16:creationId xmlns:a16="http://schemas.microsoft.com/office/drawing/2014/main" xmlns="" id="{02D32994-32D9-43B0-ACBC-3CDA22A312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4" name="Oval 22">
                <a:extLst>
                  <a:ext uri="{FF2B5EF4-FFF2-40B4-BE49-F238E27FC236}">
                    <a16:creationId xmlns:a16="http://schemas.microsoft.com/office/drawing/2014/main" xmlns="" id="{E50CC8E4-34F9-4CAA-8A86-D1D5802B1B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5" name="Oval 23">
                <a:extLst>
                  <a:ext uri="{FF2B5EF4-FFF2-40B4-BE49-F238E27FC236}">
                    <a16:creationId xmlns:a16="http://schemas.microsoft.com/office/drawing/2014/main" xmlns="" id="{A39A7ED3-52AF-48D6-AA00-56FA92FBF9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6" name="Oval 24">
                <a:extLst>
                  <a:ext uri="{FF2B5EF4-FFF2-40B4-BE49-F238E27FC236}">
                    <a16:creationId xmlns:a16="http://schemas.microsoft.com/office/drawing/2014/main" xmlns="" id="{645A20FB-8ABB-469C-8255-0AA31A4F2F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7" name="Oval 25">
                <a:extLst>
                  <a:ext uri="{FF2B5EF4-FFF2-40B4-BE49-F238E27FC236}">
                    <a16:creationId xmlns:a16="http://schemas.microsoft.com/office/drawing/2014/main" xmlns="" id="{4257FEC7-341B-4837-8243-EF25884009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8" name="Freeform 26">
                <a:extLst>
                  <a:ext uri="{FF2B5EF4-FFF2-40B4-BE49-F238E27FC236}">
                    <a16:creationId xmlns:a16="http://schemas.microsoft.com/office/drawing/2014/main" xmlns="" id="{FFC9393B-CE61-4DF5-8FA4-976A4E0C90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79" name="Freeform 27">
                <a:extLst>
                  <a:ext uri="{FF2B5EF4-FFF2-40B4-BE49-F238E27FC236}">
                    <a16:creationId xmlns:a16="http://schemas.microsoft.com/office/drawing/2014/main" xmlns="" id="{40AE6DB2-B7E4-485C-B2E9-7B3DD9F53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0" name="Freeform 28">
                <a:extLst>
                  <a:ext uri="{FF2B5EF4-FFF2-40B4-BE49-F238E27FC236}">
                    <a16:creationId xmlns:a16="http://schemas.microsoft.com/office/drawing/2014/main" xmlns="" id="{C1341DD3-399E-4B19-B449-CC767042B1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1" name="Freeform 29">
                <a:extLst>
                  <a:ext uri="{FF2B5EF4-FFF2-40B4-BE49-F238E27FC236}">
                    <a16:creationId xmlns:a16="http://schemas.microsoft.com/office/drawing/2014/main" xmlns="" id="{E223C861-CA79-469C-B209-058F70D9FB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xmlns="" id="{FE8C3F07-FB28-43F0-9BB0-3906D6B8C5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xmlns="" id="{FC804FBB-494D-45B0-9E45-A1402E1C91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32">
                <a:extLst>
                  <a:ext uri="{FF2B5EF4-FFF2-40B4-BE49-F238E27FC236}">
                    <a16:creationId xmlns:a16="http://schemas.microsoft.com/office/drawing/2014/main" xmlns="" id="{01F2C0BA-C5E3-483A-ABAB-B64A8FEC21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5" name="Freeform 33">
                <a:extLst>
                  <a:ext uri="{FF2B5EF4-FFF2-40B4-BE49-F238E27FC236}">
                    <a16:creationId xmlns:a16="http://schemas.microsoft.com/office/drawing/2014/main" xmlns="" id="{B2CFF6FC-ABA6-4C3C-91ED-342D386B54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86" name="Freeform 34">
                <a:extLst>
                  <a:ext uri="{FF2B5EF4-FFF2-40B4-BE49-F238E27FC236}">
                    <a16:creationId xmlns:a16="http://schemas.microsoft.com/office/drawing/2014/main" xmlns="" id="{EF2D71F4-FD8F-4E27-A36B-893B6576C6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xmlns="" id="{9B46CC4E-C5E9-417C-B070-306401D409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xmlns="" id="{0D8F83E9-1C07-4E05-9091-EFA25FC17B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>
                <a:extLst>
                  <a:ext uri="{FF2B5EF4-FFF2-40B4-BE49-F238E27FC236}">
                    <a16:creationId xmlns:a16="http://schemas.microsoft.com/office/drawing/2014/main" xmlns="" id="{571A788E-79A9-4259-A088-5123E186DB4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0" name="Freeform 38">
                <a:extLst>
                  <a:ext uri="{FF2B5EF4-FFF2-40B4-BE49-F238E27FC236}">
                    <a16:creationId xmlns:a16="http://schemas.microsoft.com/office/drawing/2014/main" xmlns="" id="{98A1B504-7998-4472-92D1-2DC4F248B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1" name="Freeform 39">
                <a:extLst>
                  <a:ext uri="{FF2B5EF4-FFF2-40B4-BE49-F238E27FC236}">
                    <a16:creationId xmlns:a16="http://schemas.microsoft.com/office/drawing/2014/main" xmlns="" id="{3AF35C6F-5371-4B23-A109-2EFEA248B1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2" name="Freeform 40">
                <a:extLst>
                  <a:ext uri="{FF2B5EF4-FFF2-40B4-BE49-F238E27FC236}">
                    <a16:creationId xmlns:a16="http://schemas.microsoft.com/office/drawing/2014/main" xmlns="" id="{3C96AF53-835E-4924-9DB2-6E68B1456A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3" name="Freeform 41">
                <a:extLst>
                  <a:ext uri="{FF2B5EF4-FFF2-40B4-BE49-F238E27FC236}">
                    <a16:creationId xmlns:a16="http://schemas.microsoft.com/office/drawing/2014/main" xmlns="" id="{4AD84665-59A3-40A1-BA32-AA1697AF31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4" name="Freeform 42">
                <a:extLst>
                  <a:ext uri="{FF2B5EF4-FFF2-40B4-BE49-F238E27FC236}">
                    <a16:creationId xmlns:a16="http://schemas.microsoft.com/office/drawing/2014/main" xmlns="" id="{BC9FE61B-B0A8-445E-8B85-F73B2EDD46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5" name="Freeform 43">
                <a:extLst>
                  <a:ext uri="{FF2B5EF4-FFF2-40B4-BE49-F238E27FC236}">
                    <a16:creationId xmlns:a16="http://schemas.microsoft.com/office/drawing/2014/main" xmlns="" id="{26493772-344F-4200-B1D3-2A0FB9246C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xmlns="" id="{4012B199-A472-48C7-9B45-32B2724E22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45">
                <a:extLst>
                  <a:ext uri="{FF2B5EF4-FFF2-40B4-BE49-F238E27FC236}">
                    <a16:creationId xmlns:a16="http://schemas.microsoft.com/office/drawing/2014/main" xmlns="" id="{A14FB576-7719-45F4-9849-E527AD65CE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8" name="Freeform 46">
                <a:extLst>
                  <a:ext uri="{FF2B5EF4-FFF2-40B4-BE49-F238E27FC236}">
                    <a16:creationId xmlns:a16="http://schemas.microsoft.com/office/drawing/2014/main" xmlns="" id="{4C656B87-086E-4A79-B805-07E8399BDF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599" name="Freeform 47">
                <a:extLst>
                  <a:ext uri="{FF2B5EF4-FFF2-40B4-BE49-F238E27FC236}">
                    <a16:creationId xmlns:a16="http://schemas.microsoft.com/office/drawing/2014/main" xmlns="" id="{0405DBB2-1EE7-4BD7-A293-12FDFA7870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0" name="Oval 48">
                <a:extLst>
                  <a:ext uri="{FF2B5EF4-FFF2-40B4-BE49-F238E27FC236}">
                    <a16:creationId xmlns:a16="http://schemas.microsoft.com/office/drawing/2014/main" xmlns="" id="{68B10A17-5B66-497F-82A3-5E25DE88E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1" name="Oval 49">
                <a:extLst>
                  <a:ext uri="{FF2B5EF4-FFF2-40B4-BE49-F238E27FC236}">
                    <a16:creationId xmlns:a16="http://schemas.microsoft.com/office/drawing/2014/main" xmlns="" id="{1127C106-CBA0-43F0-A5F3-0B22E3FD20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2" name="Oval 50">
                <a:extLst>
                  <a:ext uri="{FF2B5EF4-FFF2-40B4-BE49-F238E27FC236}">
                    <a16:creationId xmlns:a16="http://schemas.microsoft.com/office/drawing/2014/main" xmlns="" id="{07D62043-9EF3-4A8B-BF7D-E03713BE59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3" name="Oval 51">
                <a:extLst>
                  <a:ext uri="{FF2B5EF4-FFF2-40B4-BE49-F238E27FC236}">
                    <a16:creationId xmlns:a16="http://schemas.microsoft.com/office/drawing/2014/main" xmlns="" id="{BB0983B0-7FAC-42F3-B790-EF135D898C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4" name="Oval 52">
                <a:extLst>
                  <a:ext uri="{FF2B5EF4-FFF2-40B4-BE49-F238E27FC236}">
                    <a16:creationId xmlns:a16="http://schemas.microsoft.com/office/drawing/2014/main" xmlns="" id="{9F4EF174-46A6-41D9-944A-713FB26E84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  <p:sp>
            <p:nvSpPr>
              <p:cNvPr id="23605" name="Oval 53">
                <a:extLst>
                  <a:ext uri="{FF2B5EF4-FFF2-40B4-BE49-F238E27FC236}">
                    <a16:creationId xmlns:a16="http://schemas.microsoft.com/office/drawing/2014/main" xmlns="" id="{30946F2B-3138-4817-AE8A-4079EF1AA6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xmlns="" id="{A0E99804-3905-448A-95A8-65A8C9696A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xmlns="" id="{E04C2279-66AF-436D-A0C9-2155296118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xmlns="" id="{30318923-A2CA-4C7C-995C-588E9EF481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xmlns="" id="{C1C98CEE-5CEC-4D36-BC59-4E2E34FF6C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xmlns="" id="{DF451241-E212-45D9-9C91-7E8DC8071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xmlns="" id="{58E04700-0D6D-4E5C-93F6-D1CE1A1B68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xmlns="" id="{50BAF9C9-8C27-46BE-BE70-31C8ECF0B2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xmlns="" id="{3B31DD19-FF20-4890-ADF5-C12D291798C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xmlns="" id="{A86667F7-6AC2-45DD-8B3E-5695F4210C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xmlns="" id="{F8E7DAA1-F06A-45A8-AA62-5363200713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xmlns="" id="{1EF8611F-E37A-45ED-963E-22F51799F05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xmlns="" id="{ABF22573-1151-4106-AFA9-B5034159946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xmlns="" id="{CA5C56F7-02AF-46D5-905A-8BDAD9A71B9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>
                    <a:cs typeface="+mn-cs"/>
                  </a:endParaRPr>
                </a:p>
              </p:txBody>
            </p:sp>
          </p:grpSp>
        </p:grpSp>
      </p:grpSp>
      <p:sp>
        <p:nvSpPr>
          <p:cNvPr id="23619" name="Rectangle 67">
            <a:extLst>
              <a:ext uri="{FF2B5EF4-FFF2-40B4-BE49-F238E27FC236}">
                <a16:creationId xmlns:a16="http://schemas.microsoft.com/office/drawing/2014/main" xmlns="" id="{3424185A-0FCA-4D2F-87D3-15811B0A3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>
            <a:extLst>
              <a:ext uri="{FF2B5EF4-FFF2-40B4-BE49-F238E27FC236}">
                <a16:creationId xmlns:a16="http://schemas.microsoft.com/office/drawing/2014/main" xmlns="" id="{3DD7423D-653F-4991-A81E-66F6A5E5D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>
            <a:extLst>
              <a:ext uri="{FF2B5EF4-FFF2-40B4-BE49-F238E27FC236}">
                <a16:creationId xmlns:a16="http://schemas.microsoft.com/office/drawing/2014/main" xmlns="" id="{EF108BCA-6B1D-4EB2-B1ED-D42C51BC02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>
            <a:extLst>
              <a:ext uri="{FF2B5EF4-FFF2-40B4-BE49-F238E27FC236}">
                <a16:creationId xmlns:a16="http://schemas.microsoft.com/office/drawing/2014/main" xmlns="" id="{F26E60E3-9A9A-4392-B30D-58839C7A12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>
            <a:extLst>
              <a:ext uri="{FF2B5EF4-FFF2-40B4-BE49-F238E27FC236}">
                <a16:creationId xmlns:a16="http://schemas.microsoft.com/office/drawing/2014/main" xmlns="" id="{16758883-D529-4BB5-A84E-DAA1A9F778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1715850-A437-4CE1-980E-B94EB730E12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esmir.cz/cz/on-line-clanky/2014/07/struktura-anomalie-vod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google.cz/url?sa=t&amp;rct=j&amp;q=&amp;esrc=s&amp;source=web&amp;cd=&amp;cad=rja&amp;uact=8&amp;ved=2ahUKEwi3t4qc9JjwAhWQsaQKHcUrBIEQwqsBMAh6BAgOEAY&amp;url=https://www.youtube.com/watch?v%3D_U4FKbm5uf4&amp;usg=AOvVaw1T7Zd6PZuf_xOKJ-Xion_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D9B4DC1C-5B95-4C34-B794-197EBC192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Molekulová fyzika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5645AA05-FF17-4A00-AB51-2E8662D707C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4797425"/>
            <a:ext cx="66976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000000"/>
                </a:solidFill>
                <a:effectLst/>
              </a:rPr>
              <a:t>(doprovodné obrázky k ostatním tématům)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4100" name="Picture 4" descr="LogoMFF">
            <a:extLst>
              <a:ext uri="{FF2B5EF4-FFF2-40B4-BE49-F238E27FC236}">
                <a16:creationId xmlns:a16="http://schemas.microsoft.com/office/drawing/2014/main" xmlns="" id="{ADF87DE9-BA6E-4C0E-806C-7321F036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797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22ACE950-469D-4BB0-88A1-6B6D4C0C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F97A2-22D9-4465-B07A-4B55F616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Struktura ledu a vody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D238AEB0-6B7C-4372-BDE1-8745151FE4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899321"/>
            <a:ext cx="3250704" cy="2661473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10DD2F55-71C4-43FB-AB9D-EFBDDA43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99321"/>
            <a:ext cx="4863047" cy="2674676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4E466E3C-F496-4425-857D-49133F209A39}"/>
              </a:ext>
            </a:extLst>
          </p:cNvPr>
          <p:cNvSpPr txBox="1"/>
          <p:nvPr/>
        </p:nvSpPr>
        <p:spPr>
          <a:xfrm>
            <a:off x="7380312" y="479715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4725AC7B-5580-4231-A4BD-46D9355A9C4E}"/>
              </a:ext>
            </a:extLst>
          </p:cNvPr>
          <p:cNvSpPr txBox="1"/>
          <p:nvPr/>
        </p:nvSpPr>
        <p:spPr>
          <a:xfrm>
            <a:off x="4896037" y="47971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xmlns="" id="{6177C467-C68C-4FF5-A77D-8F83EDDD8A2B}"/>
              </a:ext>
            </a:extLst>
          </p:cNvPr>
          <p:cNvCxnSpPr/>
          <p:nvPr/>
        </p:nvCxnSpPr>
        <p:spPr bwMode="auto">
          <a:xfrm flipV="1">
            <a:off x="7596336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xmlns="" id="{26A9908B-F197-47E0-A3A9-F2E6FF62EDD9}"/>
              </a:ext>
            </a:extLst>
          </p:cNvPr>
          <p:cNvCxnSpPr/>
          <p:nvPr/>
        </p:nvCxnSpPr>
        <p:spPr bwMode="auto">
          <a:xfrm flipV="1">
            <a:off x="5220072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14250B7D-74C5-793B-1CA8-2424FB6D4058}"/>
              </a:ext>
            </a:extLst>
          </p:cNvPr>
          <p:cNvSpPr txBox="1"/>
          <p:nvPr/>
        </p:nvSpPr>
        <p:spPr>
          <a:xfrm>
            <a:off x="1979712" y="5661248"/>
            <a:ext cx="554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Struktura a anomálie vody - Časopis Vesmír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DF73A1-B391-456E-B026-70F66713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3"/>
            <a:ext cx="8229600" cy="792088"/>
          </a:xfrm>
        </p:spPr>
        <p:txBody>
          <a:bodyPr/>
          <a:lstStyle/>
          <a:p>
            <a:r>
              <a:rPr lang="cs-CZ" sz="3600" dirty="0"/>
              <a:t>Anomálie vody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98A7BD6B-3EFF-48C9-AC56-C82DCDC125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24" y="1268761"/>
            <a:ext cx="2818656" cy="2818656"/>
          </a:xfrm>
        </p:spPr>
      </p:pic>
      <p:pic>
        <p:nvPicPr>
          <p:cNvPr id="16" name="Zástupný obsah 15">
            <a:extLst>
              <a:ext uri="{FF2B5EF4-FFF2-40B4-BE49-F238E27FC236}">
                <a16:creationId xmlns:a16="http://schemas.microsoft.com/office/drawing/2014/main" xmlns="" id="{ECF1D7E3-A3CF-4946-BAB9-334819D82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0" y="4335106"/>
            <a:ext cx="3384376" cy="2201664"/>
          </a:xfr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81F8BFA4-C94C-4598-9822-7BD8A5A7A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6" y="4340695"/>
            <a:ext cx="3294112" cy="21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427FA1B-0CFD-2249-0521-02259A9B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753"/>
            <a:ext cx="8229600" cy="1139825"/>
          </a:xfrm>
        </p:spPr>
        <p:txBody>
          <a:bodyPr/>
          <a:lstStyle/>
          <a:p>
            <a:r>
              <a:rPr lang="cs-CZ" sz="3600" dirty="0"/>
              <a:t>Transportní děje v kapalinách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xmlns="" id="{4990D685-ED67-0AF5-F5E9-FC328F9B2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116" y="1411960"/>
                <a:ext cx="8229600" cy="4979987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r>
                  <a:rPr lang="cs-CZ" sz="2000" dirty="0">
                    <a:solidFill>
                      <a:srgbClr val="FFFF00"/>
                    </a:solidFill>
                  </a:rPr>
                  <a:t>Difúze</a:t>
                </a:r>
                <a:r>
                  <a:rPr lang="cs-CZ" sz="2000" dirty="0"/>
                  <a:t/>
                </a:r>
                <a:br>
                  <a:rPr lang="cs-CZ" sz="2000" dirty="0"/>
                </a:br>
                <a:r>
                  <a:rPr lang="cs-CZ" sz="2000" dirty="0"/>
                  <a:t>- podobný mechanismus jako v plynech</a:t>
                </a:r>
                <a:br>
                  <a:rPr lang="cs-CZ" sz="2000" dirty="0"/>
                </a:b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cs-CZ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cs-CZ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cs-CZ" sz="2000" dirty="0"/>
                  <a:t>,</a:t>
                </a:r>
                <a:br>
                  <a:rPr lang="cs-CZ" sz="2000" dirty="0"/>
                </a:br>
                <a:r>
                  <a:rPr lang="cs-CZ" sz="1800" dirty="0">
                    <a:sym typeface="Symbol" panose="05050102010706020507" pitchFamily="18" charset="2"/>
                  </a:rPr>
                  <a:t></a:t>
                </a:r>
                <a:r>
                  <a:rPr lang="cs-CZ" sz="1800" i="1" dirty="0">
                    <a:sym typeface="Symbol" panose="05050102010706020507" pitchFamily="18" charset="2"/>
                  </a:rPr>
                  <a:t>v</a:t>
                </a:r>
                <a:r>
                  <a:rPr lang="cs-CZ" sz="1800" dirty="0">
                    <a:sym typeface="Symbol" panose="05050102010706020507" pitchFamily="18" charset="2"/>
                  </a:rPr>
                  <a:t> - střední rychlost pohybu molekul z jedné rovnovážné polohy do druhé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18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</m:d>
                  </m:oMath>
                </a14:m>
                <a:r>
                  <a:rPr lang="cs-CZ" sz="1800" dirty="0">
                    <a:sym typeface="Symbol" panose="05050102010706020507" pitchFamily="18" charset="2"/>
                  </a:rPr>
                  <a:t> - střední vzdálenost mezi okamžitými rovnovážnými polohami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       </a:t>
                </a:r>
                <a:r>
                  <a:rPr lang="cs-CZ" sz="1800" dirty="0" err="1">
                    <a:sym typeface="Symbol" panose="05050102010706020507" pitchFamily="18" charset="2"/>
                  </a:rPr>
                  <a:t>difundujících</a:t>
                </a:r>
                <a:r>
                  <a:rPr lang="cs-CZ" sz="1800" dirty="0">
                    <a:sym typeface="Symbol" panose="05050102010706020507" pitchFamily="18" charset="2"/>
                  </a:rPr>
                  <a:t> molekul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2000" dirty="0">
                    <a:sym typeface="Symbol" panose="05050102010706020507" pitchFamily="18" charset="2"/>
                  </a:rPr>
                  <a:t>- s rostoucí teplotou roste  rychleji než u plynů</a:t>
                </a:r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r>
                  <a:rPr lang="cs-CZ" sz="20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Vnitřní tření</a:t>
                </a:r>
                <a:r>
                  <a:rPr lang="cs-CZ" sz="2000" dirty="0">
                    <a:sym typeface="Symbol" panose="05050102010706020507" pitchFamily="18" charset="2"/>
                  </a:rPr>
                  <a:t/>
                </a:r>
                <a:br>
                  <a:rPr lang="cs-CZ" sz="2000" dirty="0">
                    <a:sym typeface="Symbol" panose="05050102010706020507" pitchFamily="18" charset="2"/>
                  </a:rPr>
                </a:br>
                <a:r>
                  <a:rPr lang="cs-CZ" sz="2000" dirty="0">
                    <a:sym typeface="Symbol" panose="05050102010706020507" pitchFamily="18" charset="2"/>
                  </a:rPr>
                  <a:t>- mechanismus odlišný od plynů</a:t>
                </a:r>
                <a:br>
                  <a:rPr lang="cs-CZ" sz="2000" dirty="0">
                    <a:sym typeface="Symbol" panose="05050102010706020507" pitchFamily="18" charset="2"/>
                  </a:rPr>
                </a:br>
                <a:r>
                  <a:rPr lang="cs-CZ" sz="2000" dirty="0">
                    <a:sym typeface="Symbol" panose="05050102010706020507" pitchFamily="18" charset="2"/>
                  </a:rPr>
                  <a:t>- </a:t>
                </a:r>
                <a:r>
                  <a:rPr lang="cs-CZ" sz="2000" i="1" dirty="0">
                    <a:sym typeface="Symbol" panose="05050102010706020507" pitchFamily="18" charset="2"/>
                  </a:rPr>
                  <a:t> </a:t>
                </a:r>
                <a:r>
                  <a:rPr lang="cs-CZ" sz="2000" dirty="0">
                    <a:sym typeface="Symbol" panose="05050102010706020507" pitchFamily="18" charset="2"/>
                  </a:rPr>
                  <a:t> 10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-3</a:t>
                </a:r>
                <a:r>
                  <a:rPr lang="cs-CZ" sz="2000" dirty="0">
                    <a:sym typeface="Symbol" panose="05050102010706020507" pitchFamily="18" charset="2"/>
                  </a:rPr>
                  <a:t> </a:t>
                </a:r>
                <a:r>
                  <a:rPr lang="cs-CZ" sz="2000" dirty="0" err="1">
                    <a:sym typeface="Symbol" panose="05050102010706020507" pitchFamily="18" charset="2"/>
                  </a:rPr>
                  <a:t>Pas</a:t>
                </a:r>
                <a:r>
                  <a:rPr lang="cs-CZ" sz="2000" dirty="0">
                    <a:sym typeface="Symbol" panose="05050102010706020507" pitchFamily="18" charset="2"/>
                  </a:rPr>
                  <a:t> (u plynů </a:t>
                </a:r>
                <a:r>
                  <a:rPr lang="cs-CZ" sz="2000" i="1" dirty="0">
                    <a:sym typeface="Symbol" panose="05050102010706020507" pitchFamily="18" charset="2"/>
                  </a:rPr>
                  <a:t> </a:t>
                </a:r>
                <a:r>
                  <a:rPr lang="cs-CZ" sz="2000" dirty="0">
                    <a:sym typeface="Symbol" panose="05050102010706020507" pitchFamily="18" charset="2"/>
                  </a:rPr>
                  <a:t> 10</a:t>
                </a:r>
                <a:r>
                  <a:rPr lang="cs-CZ" sz="2000" baseline="30000" dirty="0">
                    <a:sym typeface="Symbol" panose="05050102010706020507" pitchFamily="18" charset="2"/>
                  </a:rPr>
                  <a:t>-5</a:t>
                </a:r>
                <a:r>
                  <a:rPr lang="cs-CZ" sz="2000" dirty="0">
                    <a:sym typeface="Symbol" panose="05050102010706020507" pitchFamily="18" charset="2"/>
                  </a:rPr>
                  <a:t> </a:t>
                </a:r>
                <a:r>
                  <a:rPr lang="cs-CZ" sz="2000" dirty="0" err="1">
                    <a:sym typeface="Symbol" panose="05050102010706020507" pitchFamily="18" charset="2"/>
                  </a:rPr>
                  <a:t>Pas</a:t>
                </a:r>
                <a:r>
                  <a:rPr lang="cs-CZ" sz="2000" dirty="0">
                    <a:sym typeface="Symbol" panose="05050102010706020507" pitchFamily="18" charset="2"/>
                  </a:rPr>
                  <a:t>)</a:t>
                </a:r>
                <a:br>
                  <a:rPr lang="cs-CZ" sz="2000" dirty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𝜂</m:t>
                    </m:r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cs-CZ" sz="2000" i="1" smtClean="0"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sz="2000" i="1" smtClean="0">
                                    <a:latin typeface="Cambria Math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2000" dirty="0">
                    <a:sym typeface="Symbol" panose="05050102010706020507" pitchFamily="18" charset="2"/>
                  </a:rPr>
                  <a:t>, </a:t>
                </a:r>
                <a:r>
                  <a:rPr lang="cs-CZ" sz="1800" dirty="0">
                    <a:sym typeface="Symbol" panose="05050102010706020507" pitchFamily="18" charset="2"/>
                  </a:rPr>
                  <a:t>kde </a:t>
                </a:r>
                <a:r>
                  <a:rPr lang="cs-CZ" sz="1800" i="1" dirty="0">
                    <a:sym typeface="Symbol" panose="05050102010706020507" pitchFamily="18" charset="2"/>
                  </a:rPr>
                  <a:t>w</a:t>
                </a:r>
                <a:r>
                  <a:rPr lang="cs-CZ" sz="1800" dirty="0">
                    <a:sym typeface="Symbol" panose="05050102010706020507" pitchFamily="18" charset="2"/>
                  </a:rPr>
                  <a:t> je aktivační energie pro přechod do jiné rovnovážné polohy</a:t>
                </a:r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Tepelná vodivost</a:t>
                </a:r>
                <a:r>
                  <a:rPr lang="cs-CZ" sz="1800" dirty="0">
                    <a:sym typeface="Symbol" panose="05050102010706020507" pitchFamily="18" charset="2"/>
                  </a:rPr>
                  <a:t/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- mechanismus značně odlišný od plynů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r>
                  <a:rPr lang="cs-CZ" sz="1800" dirty="0">
                    <a:sym typeface="Symbol" panose="05050102010706020507" pitchFamily="18" charset="2"/>
                  </a:rPr>
                  <a:t>- </a:t>
                </a:r>
                <a:r>
                  <a:rPr lang="cs-CZ" sz="1800" i="1" dirty="0">
                    <a:sym typeface="Symbol" panose="05050102010706020507" pitchFamily="18" charset="2"/>
                  </a:rPr>
                  <a:t> </a:t>
                </a:r>
                <a:r>
                  <a:rPr lang="cs-CZ" sz="1800" dirty="0">
                    <a:sym typeface="Symbol" panose="05050102010706020507" pitchFamily="18" charset="2"/>
                  </a:rPr>
                  <a:t>- desetiny WmK</a:t>
                </a:r>
                <a:r>
                  <a:rPr lang="cs-CZ" sz="1800" baseline="30000" dirty="0">
                    <a:sym typeface="Symbol" panose="05050102010706020507" pitchFamily="18" charset="2"/>
                  </a:rPr>
                  <a:t>-1</a:t>
                </a:r>
                <a:r>
                  <a:rPr lang="cs-CZ" sz="1800" dirty="0">
                    <a:sym typeface="Symbol" panose="05050102010706020507" pitchFamily="18" charset="2"/>
                  </a:rPr>
                  <a:t> (mnohem účinnějším mechanismem přenosu tepla v kapalinách je  konvekce)</a:t>
                </a:r>
                <a:br>
                  <a:rPr lang="cs-CZ" sz="1800" dirty="0">
                    <a:sym typeface="Symbol" panose="05050102010706020507" pitchFamily="18" charset="2"/>
                  </a:rPr>
                </a:br>
                <a:endParaRPr lang="cs-CZ" sz="1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4990D685-ED67-0AF5-F5E9-FC328F9B2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116" y="1411960"/>
                <a:ext cx="8229600" cy="4979987"/>
              </a:xfrm>
              <a:blipFill>
                <a:blip r:embed="rId2"/>
                <a:stretch>
                  <a:fillRect l="-444" t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B8DAF08E-53EF-67F5-CEA6-B1FDED23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0907"/>
          </a:xfrm>
        </p:spPr>
        <p:txBody>
          <a:bodyPr/>
          <a:lstStyle/>
          <a:p>
            <a:r>
              <a:rPr lang="cs-CZ" sz="3600" dirty="0"/>
              <a:t>Příklady difúzních součinitelů</a:t>
            </a:r>
            <a:endParaRPr lang="en-US" sz="3600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xmlns="" id="{525C8BFE-036F-7889-399E-01DB0D88F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751402"/>
              </p:ext>
            </p:extLst>
          </p:nvPr>
        </p:nvGraphicFramePr>
        <p:xfrm>
          <a:off x="621904" y="1268760"/>
          <a:ext cx="814724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48">
                  <a:extLst>
                    <a:ext uri="{9D8B030D-6E8A-4147-A177-3AD203B41FA5}">
                      <a16:colId xmlns:a16="http://schemas.microsoft.com/office/drawing/2014/main" xmlns="" val="302579550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7111425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17022321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72381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difundující</a:t>
                      </a:r>
                      <a:r>
                        <a:rPr lang="cs-CZ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látka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difúzní prostředí</a:t>
                      </a:r>
                      <a:endParaRPr 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 </a:t>
                      </a:r>
                      <a:r>
                        <a:rPr lang="cs-CZ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</a:t>
                      </a:r>
                      <a:r>
                        <a:rPr lang="cs-CZ" b="0" i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cs-CZ" b="0" i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cs-CZ" b="0" i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cs-CZ" b="0" i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</a:t>
                      </a:r>
                      <a:r>
                        <a:rPr lang="cs-CZ" b="0" i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cs-CZ" b="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(°C)</a:t>
                      </a:r>
                      <a:endParaRPr lang="en-US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559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6,74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6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6,97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296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vzduch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6,11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61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N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1,81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302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NH</a:t>
                      </a:r>
                      <a:r>
                        <a:rPr lang="cs-CZ" baseline="-25000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vzduch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1,98</a:t>
                      </a:r>
                      <a:r>
                        <a:rPr lang="cs-CZ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7030A0"/>
                          </a:solidFill>
                          <a:sym typeface="Symbol" panose="05050102010706020507" pitchFamily="18" charset="2"/>
                        </a:rPr>
                        <a:t>-5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50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NaCl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1,24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522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HCl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3,13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560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líh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1,01</a:t>
                      </a:r>
                      <a:r>
                        <a:rPr lang="cs-CZ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36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2,9</a:t>
                      </a: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-16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550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818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Ge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5,0</a:t>
                      </a: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-14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800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6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3,0</a:t>
                      </a:r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cs-CZ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 panose="05050102010706020507" pitchFamily="18" charset="2"/>
                        </a:rPr>
                        <a:t>-11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1300</a:t>
                      </a:r>
                      <a:endParaRPr lang="en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79915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23470781-C886-1D44-DFFF-592269C0958C}"/>
              </a:ext>
            </a:extLst>
          </p:cNvPr>
          <p:cNvSpPr txBox="1"/>
          <p:nvPr/>
        </p:nvSpPr>
        <p:spPr>
          <a:xfrm>
            <a:off x="683568" y="6165304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Podle: Svoboda, E.; Bakule, R.: </a:t>
            </a:r>
            <a:r>
              <a:rPr lang="cs-CZ" sz="12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Molekulová fyzika.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Academia, Praha 1992.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2D5386E6-9140-441C-8A88-7EB0D0C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Roztoky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E669CC4A-DE76-476D-B2F6-80666E02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35" y="1268760"/>
            <a:ext cx="8229600" cy="54006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ROZTOK – homogenní soustava, která se skládá ze dvou, nebo více chemicky čistých látek </a:t>
            </a:r>
            <a:br>
              <a:rPr lang="cs-CZ" sz="2400" dirty="0"/>
            </a:br>
            <a:r>
              <a:rPr lang="cs-CZ" sz="2400" dirty="0"/>
              <a:t>(rozpouštědlo + rozpuštěná látka)</a:t>
            </a:r>
          </a:p>
          <a:p>
            <a:pPr>
              <a:defRPr/>
            </a:pPr>
            <a:r>
              <a:rPr lang="cs-CZ" sz="2400" dirty="0"/>
              <a:t>PRAVÝ ROZTOK – homogenní jednofázová soustava</a:t>
            </a:r>
          </a:p>
          <a:p>
            <a:pPr>
              <a:defRPr/>
            </a:pPr>
            <a:r>
              <a:rPr lang="cs-CZ" sz="2400" dirty="0"/>
              <a:t>PLYNNÝ ROZTOK – difúzí promíchané molekuly – mísí se v libovolných poměrech</a:t>
            </a:r>
          </a:p>
          <a:p>
            <a:pPr>
              <a:defRPr/>
            </a:pPr>
            <a:r>
              <a:rPr lang="cs-CZ" sz="2400" dirty="0"/>
              <a:t>KAPALNÝ ROZTOK – rozpouštědlem je kapalina, rozpuštěnou látkou může být plyn, kapalina i pevná látka</a:t>
            </a:r>
          </a:p>
          <a:p>
            <a:pPr>
              <a:defRPr/>
            </a:pPr>
            <a:r>
              <a:rPr lang="cs-CZ" sz="2400" dirty="0"/>
              <a:t>TUHÝ ROZTOK – ve struktuře pevné látky jsou některé atomy nahrazeny atomy příměsového prvku (substituční tuhý roztok) nebo jsou atomy příměsového prvku umístěny v </a:t>
            </a:r>
            <a:r>
              <a:rPr lang="cs-CZ" sz="2400" dirty="0" err="1"/>
              <a:t>mezimřížkových</a:t>
            </a:r>
            <a:r>
              <a:rPr lang="cs-CZ" sz="2400" dirty="0"/>
              <a:t> polohách (intersticiální tuhý roztok) /</a:t>
            </a:r>
            <a:r>
              <a:rPr lang="cs-CZ" sz="2000" i="1" dirty="0"/>
              <a:t>více později v přednášce Fyzika kondenzovaného stavu</a:t>
            </a:r>
            <a:r>
              <a:rPr lang="cs-CZ" sz="24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2B1D70D-C258-4C9B-918C-0F33511A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/>
              <a:t>KONCENTRACE KAPALNÝCH ROZTOKŮ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54193E38-2DEB-438E-BBB9-F3191187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molární koncentrace (molarita) – počet molů rozpuštěné látky v litru roztoku</a:t>
            </a:r>
            <a:br>
              <a:rPr lang="cs-CZ" sz="2800" dirty="0"/>
            </a:br>
            <a:r>
              <a:rPr lang="cs-CZ" sz="2800" dirty="0"/>
              <a:t>(jednotka mol/l)</a:t>
            </a:r>
          </a:p>
          <a:p>
            <a:pPr>
              <a:defRPr/>
            </a:pPr>
            <a:r>
              <a:rPr lang="cs-CZ" sz="2800" dirty="0"/>
              <a:t>molalita – poměr látkového množství rozpuštěné látky (v molech) k hmotnosti rozpouštědla</a:t>
            </a:r>
            <a:br>
              <a:rPr lang="cs-CZ" sz="2800" dirty="0"/>
            </a:br>
            <a:r>
              <a:rPr lang="cs-CZ" sz="2800" dirty="0"/>
              <a:t>(jednotka mol/kg)</a:t>
            </a:r>
          </a:p>
          <a:p>
            <a:pPr>
              <a:defRPr/>
            </a:pPr>
            <a:r>
              <a:rPr lang="cs-CZ" sz="2800" dirty="0"/>
              <a:t>molární zlomek – poměr látkového množství rozpuštěné látky (v molech) k celkovému látkovému množství v roztoku (tj. součtu látkového množství rozpuštěné látky a rozpouštědla) – bezrozměrná veličina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1B21D2-F731-49A2-B613-22A23FBF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Henryho zákon (1803)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6A198F-429D-4765-A606-1E57D87A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11" y="1347725"/>
            <a:ext cx="8229600" cy="3052763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Množství plynu, které se při stálé teplotě rozpustí v jednotkovém objemu kapaliny je úměrné tlaku plynu nad kapalinou.</a:t>
            </a:r>
          </a:p>
          <a:p>
            <a:pPr>
              <a:defRPr/>
            </a:pPr>
            <a:r>
              <a:rPr lang="cs-CZ" sz="2400" b="1" dirty="0"/>
              <a:t>Alternativní vyjádření:</a:t>
            </a:r>
          </a:p>
          <a:p>
            <a:pPr>
              <a:spcAft>
                <a:spcPts val="1200"/>
              </a:spcAft>
              <a:defRPr/>
            </a:pPr>
            <a:r>
              <a:rPr lang="cs-CZ" sz="2400" dirty="0"/>
              <a:t>Kapalina daného objemu absorbuje při  téže </a:t>
            </a:r>
            <a:r>
              <a:rPr lang="cs-CZ" sz="2400"/>
              <a:t>teplotě </a:t>
            </a:r>
            <a:br>
              <a:rPr lang="cs-CZ" sz="2400"/>
            </a:br>
            <a:r>
              <a:rPr lang="cs-CZ" sz="2400"/>
              <a:t>za </a:t>
            </a:r>
            <a:r>
              <a:rPr lang="cs-CZ" sz="2400" dirty="0"/>
              <a:t>různých tlaků vždy stejný objem plynu.</a:t>
            </a:r>
            <a:endParaRPr lang="cs-CZ" sz="2400" b="1" dirty="0"/>
          </a:p>
          <a:p>
            <a:pPr>
              <a:defRPr/>
            </a:pPr>
            <a:r>
              <a:rPr lang="cs-CZ" sz="2400" dirty="0"/>
              <a:t>Poměr objemu </a:t>
            </a:r>
            <a:r>
              <a:rPr lang="cs-CZ" sz="2400" i="1" dirty="0"/>
              <a:t>V</a:t>
            </a:r>
            <a:r>
              <a:rPr lang="cs-CZ" sz="2400" dirty="0"/>
              <a:t> rozpuštěného plynu k objemu </a:t>
            </a:r>
            <a:r>
              <a:rPr lang="cs-CZ" sz="2400" i="1" dirty="0"/>
              <a:t>V</a:t>
            </a:r>
            <a:r>
              <a:rPr lang="cs-CZ" sz="2400" baseline="-25000" dirty="0"/>
              <a:t>0</a:t>
            </a:r>
            <a:r>
              <a:rPr lang="cs-CZ" sz="2400" dirty="0"/>
              <a:t> kapaliny je za dané teploty stálý.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Object 5">
                <a:extLst>
                  <a:ext uri="{FF2B5EF4-FFF2-40B4-BE49-F238E27FC236}">
                    <a16:creationId xmlns:a16="http://schemas.microsoft.com/office/drawing/2014/main" xmlns="" id="{B0216828-1A43-4C33-8575-284420F76CD0}"/>
                  </a:ext>
                </a:extLst>
              </p:cNvPr>
              <p:cNvSpPr txBox="1"/>
              <p:nvPr/>
            </p:nvSpPr>
            <p:spPr bwMode="auto">
              <a:xfrm>
                <a:off x="1259632" y="4885509"/>
                <a:ext cx="935831" cy="6486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364" name="Object 5">
                <a:extLst>
                  <a:ext uri="{FF2B5EF4-FFF2-40B4-BE49-F238E27FC236}">
                    <a16:creationId xmlns:a16="http://schemas.microsoft.com/office/drawing/2014/main" id="{B0216828-1A43-4C33-8575-284420F76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885509"/>
                <a:ext cx="935831" cy="648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CCC81C2-2C44-4204-958A-4376DD9E6F17}"/>
              </a:ext>
            </a:extLst>
          </p:cNvPr>
          <p:cNvSpPr txBox="1"/>
          <p:nvPr/>
        </p:nvSpPr>
        <p:spPr>
          <a:xfrm>
            <a:off x="683568" y="5661248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-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Ostwaldův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součinitel rozpustnosti (resp. rozpustnost)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4F4F855-55A5-C2C3-4BB8-CBC771F03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2160240" cy="23810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03443F-BB30-C260-6D9E-4F6715D4B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8" y="3645024"/>
            <a:ext cx="1526812" cy="2364859"/>
          </a:xfrm>
          <a:prstGeom prst="rect">
            <a:avLst/>
          </a:prstGeom>
        </p:spPr>
      </p:pic>
      <p:sp>
        <p:nvSpPr>
          <p:cNvPr id="6" name="Obdélník: ohnutý roh 5">
            <a:extLst>
              <a:ext uri="{FF2B5EF4-FFF2-40B4-BE49-F238E27FC236}">
                <a16:creationId xmlns:a16="http://schemas.microsoft.com/office/drawing/2014/main" xmlns="" id="{595C63B3-4CAD-2CCB-5B47-F5D712909412}"/>
              </a:ext>
            </a:extLst>
          </p:cNvPr>
          <p:cNvSpPr/>
          <p:nvPr/>
        </p:nvSpPr>
        <p:spPr bwMode="auto">
          <a:xfrm>
            <a:off x="4722108" y="3645024"/>
            <a:ext cx="3594308" cy="2381064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Wilhelm </a:t>
            </a:r>
            <a:r>
              <a:rPr kumimoji="0" lang="cs-CZ" sz="180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Ostwald</a:t>
            </a:r>
            <a:r>
              <a:rPr kumimoji="0" lang="cs-CZ" sz="18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(1853-1935)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německý fyzikální chemik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Nobelova cena za chemii 1909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 (za práci o katalýze, chemické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  rovnováze a reakční rychlosti)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291CDDF-A1F6-85A5-1E31-61962CC2C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03566"/>
            <a:ext cx="1872208" cy="2357281"/>
          </a:xfrm>
          <a:prstGeom prst="rect">
            <a:avLst/>
          </a:prstGeom>
        </p:spPr>
      </p:pic>
      <p:sp>
        <p:nvSpPr>
          <p:cNvPr id="9" name="Obdélník: ohnutý roh 8">
            <a:extLst>
              <a:ext uri="{FF2B5EF4-FFF2-40B4-BE49-F238E27FC236}">
                <a16:creationId xmlns:a16="http://schemas.microsoft.com/office/drawing/2014/main" xmlns="" id="{1A71A4D1-779E-82BE-A66F-1B238A7B5FC8}"/>
              </a:ext>
            </a:extLst>
          </p:cNvPr>
          <p:cNvSpPr/>
          <p:nvPr/>
        </p:nvSpPr>
        <p:spPr bwMode="auto">
          <a:xfrm>
            <a:off x="4139952" y="727349"/>
            <a:ext cx="3024336" cy="2333498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William Henry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(1774-1836)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anglický chemik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Copleyho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medaile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- člen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Royal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Society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02A9BE-AD77-4777-AF54-14640B1C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Rozpustnost běžných plynů ve vodě</a:t>
            </a:r>
          </a:p>
        </p:txBody>
      </p:sp>
      <p:pic>
        <p:nvPicPr>
          <p:cNvPr id="16387" name="Zástupný symbol pro obsah 4">
            <a:extLst>
              <a:ext uri="{FF2B5EF4-FFF2-40B4-BE49-F238E27FC236}">
                <a16:creationId xmlns:a16="http://schemas.microsoft.com/office/drawing/2014/main" xmlns="" id="{A5B6383D-0087-4369-9613-3A1392C3A7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58938"/>
            <a:ext cx="2835275" cy="3962400"/>
          </a:xfrm>
        </p:spPr>
      </p:pic>
      <p:sp>
        <p:nvSpPr>
          <p:cNvPr id="6" name="Obdélník: ohnutý roh 5">
            <a:extLst>
              <a:ext uri="{FF2B5EF4-FFF2-40B4-BE49-F238E27FC236}">
                <a16:creationId xmlns:a16="http://schemas.microsoft.com/office/drawing/2014/main" xmlns="" id="{9D4AB3E4-B9CF-4D90-9FF3-DD8C159CC658}"/>
              </a:ext>
            </a:extLst>
          </p:cNvPr>
          <p:cNvSpPr/>
          <p:nvPr/>
        </p:nvSpPr>
        <p:spPr bwMode="auto">
          <a:xfrm>
            <a:off x="457200" y="5621338"/>
            <a:ext cx="7427168" cy="935037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a"/>
              <a:defRPr/>
            </a:pPr>
            <a:r>
              <a:rPr lang="cs-CZ" sz="2400" b="0" dirty="0">
                <a:solidFill>
                  <a:srgbClr val="000000"/>
                </a:solidFill>
                <a:sym typeface="Symbol" panose="05050102010706020507" pitchFamily="18" charset="2"/>
              </a:rPr>
              <a:t>- </a:t>
            </a:r>
            <a:r>
              <a:rPr lang="cs-CZ" sz="2400" b="0" dirty="0" err="1">
                <a:solidFill>
                  <a:srgbClr val="000000"/>
                </a:solidFill>
                <a:sym typeface="Symbol" panose="05050102010706020507" pitchFamily="18" charset="2"/>
              </a:rPr>
              <a:t>Ostwaldův</a:t>
            </a:r>
            <a:r>
              <a:rPr lang="cs-CZ" sz="2400" b="0" dirty="0">
                <a:solidFill>
                  <a:srgbClr val="000000"/>
                </a:solidFill>
                <a:sym typeface="Symbol" panose="05050102010706020507" pitchFamily="18" charset="2"/>
              </a:rPr>
              <a:t> součinitel rozpustnosti (rozpustnost)</a:t>
            </a:r>
          </a:p>
          <a:p>
            <a:pPr>
              <a:defRPr/>
            </a:pPr>
            <a:r>
              <a:rPr lang="cs-CZ" sz="2400" b="0" dirty="0">
                <a:solidFill>
                  <a:srgbClr val="000000"/>
                </a:solidFill>
                <a:sym typeface="Symbol" panose="05050102010706020507" pitchFamily="18" charset="2"/>
              </a:rPr>
              <a:t> = </a:t>
            </a:r>
            <a:r>
              <a:rPr lang="cs-CZ" sz="2400" b="0" i="1" dirty="0">
                <a:solidFill>
                  <a:srgbClr val="000000"/>
                </a:solidFill>
                <a:sym typeface="Symbol" panose="05050102010706020507" pitchFamily="18" charset="2"/>
              </a:rPr>
              <a:t>V/V</a:t>
            </a:r>
            <a:r>
              <a:rPr lang="cs-CZ" sz="24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0 </a:t>
            </a:r>
            <a:r>
              <a:rPr 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cs-CZ" sz="2000" b="0" i="1" dirty="0">
                <a:solidFill>
                  <a:srgbClr val="000000"/>
                </a:solidFill>
                <a:sym typeface="Symbol" panose="05050102010706020507" pitchFamily="18" charset="2"/>
              </a:rPr>
              <a:t>V - </a:t>
            </a:r>
            <a:r>
              <a:rPr 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objem rozpuštěného plynu, </a:t>
            </a:r>
            <a:r>
              <a:rPr lang="cs-CZ" sz="2000" b="0" i="1" dirty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r>
              <a:rPr lang="cs-CZ" sz="2000" b="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sz="2000" b="0" dirty="0">
                <a:solidFill>
                  <a:srgbClr val="000000"/>
                </a:solidFill>
                <a:sym typeface="Symbol" panose="05050102010706020507" pitchFamily="18" charset="2"/>
              </a:rPr>
              <a:t> – objem kapaliny)</a:t>
            </a:r>
            <a:endParaRPr lang="cs-CZ" sz="2000" b="0" dirty="0">
              <a:solidFill>
                <a:srgbClr val="000000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DF0ECD3F-987A-402F-AA2F-F911C9082D53}"/>
              </a:ext>
            </a:extLst>
          </p:cNvPr>
          <p:cNvGraphicFramePr>
            <a:graphicFrameLocks noGrp="1"/>
          </p:cNvGraphicFramePr>
          <p:nvPr/>
        </p:nvGraphicFramePr>
        <p:xfrm>
          <a:off x="3900489" y="2204864"/>
          <a:ext cx="4786311" cy="21639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xmlns="" val="299736569"/>
                    </a:ext>
                  </a:extLst>
                </a:gridCol>
                <a:gridCol w="541133">
                  <a:extLst>
                    <a:ext uri="{9D8B030D-6E8A-4147-A177-3AD203B41FA5}">
                      <a16:colId xmlns:a16="http://schemas.microsoft.com/office/drawing/2014/main" xmlns="" val="1703545557"/>
                    </a:ext>
                  </a:extLst>
                </a:gridCol>
                <a:gridCol w="522492">
                  <a:extLst>
                    <a:ext uri="{9D8B030D-6E8A-4147-A177-3AD203B41FA5}">
                      <a16:colId xmlns:a16="http://schemas.microsoft.com/office/drawing/2014/main" xmlns="" val="354070269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xmlns="" val="1288548995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xmlns="" val="1052041262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xmlns="" val="1193436997"/>
                    </a:ext>
                  </a:extLst>
                </a:gridCol>
                <a:gridCol w="549237">
                  <a:extLst>
                    <a:ext uri="{9D8B030D-6E8A-4147-A177-3AD203B41FA5}">
                      <a16:colId xmlns:a16="http://schemas.microsoft.com/office/drawing/2014/main" xmlns="" val="3632963160"/>
                    </a:ext>
                  </a:extLst>
                </a:gridCol>
                <a:gridCol w="514388">
                  <a:extLst>
                    <a:ext uri="{9D8B030D-6E8A-4147-A177-3AD203B41FA5}">
                      <a16:colId xmlns:a16="http://schemas.microsoft.com/office/drawing/2014/main" xmlns="" val="573128266"/>
                    </a:ext>
                  </a:extLst>
                </a:gridCol>
              </a:tblGrid>
              <a:tr h="335230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plyn</a:t>
                      </a:r>
                      <a:endParaRPr lang="en-US" sz="1800" dirty="0"/>
                    </a:p>
                  </a:txBody>
                  <a:tcPr marL="91437" marR="91437" marT="45708" marB="45708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ym typeface="Symbol" panose="05050102010706020507" pitchFamily="18" charset="2"/>
                        </a:rPr>
                        <a:t>rozpustnost ve vodě při teplotě (°C)</a:t>
                      </a:r>
                      <a:endParaRPr lang="en-US" sz="1600" dirty="0"/>
                    </a:p>
                  </a:txBody>
                  <a:tcPr marL="91437" marR="91437"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493290"/>
                  </a:ext>
                </a:extLst>
              </a:tr>
              <a:tr h="3657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50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60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extLst>
                  <a:ext uri="{0D108BD9-81ED-4DB2-BD59-A6C34878D82A}">
                    <a16:rowId xmlns:a16="http://schemas.microsoft.com/office/drawing/2014/main" xmlns="" val="1360674953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NH</a:t>
                      </a:r>
                      <a:r>
                        <a:rPr lang="cs-CZ" sz="1800" baseline="-25000" dirty="0"/>
                        <a:t>3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1299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910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709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593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3052724471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HCl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507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474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442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411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386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362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339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2980116042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SO</a:t>
                      </a:r>
                      <a:r>
                        <a:rPr lang="cs-CZ" sz="1800" baseline="-25000" dirty="0"/>
                        <a:t>2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79,8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56,6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39,4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27,2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18,8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4071661665"/>
                  </a:ext>
                </a:extLst>
              </a:tr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H</a:t>
                      </a:r>
                      <a:r>
                        <a:rPr lang="cs-CZ" sz="1800" baseline="-25000" dirty="0"/>
                        <a:t>2</a:t>
                      </a:r>
                      <a:r>
                        <a:rPr lang="cs-CZ" sz="1800" baseline="0" dirty="0"/>
                        <a:t>S</a:t>
                      </a:r>
                      <a:endParaRPr lang="en-US" sz="1800" dirty="0"/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3,4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2,0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1,6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1,4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1,2</a:t>
                      </a:r>
                      <a:endParaRPr lang="en-US" sz="12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7" marR="91437" marT="45708" marB="45708" anchor="ctr"/>
                </a:tc>
                <a:extLst>
                  <a:ext uri="{0D108BD9-81ED-4DB2-BD59-A6C34878D82A}">
                    <a16:rowId xmlns:a16="http://schemas.microsoft.com/office/drawing/2014/main" xmlns="" val="17857042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D728CFF-6623-6F4F-2A63-85BDD5A2CAFB}"/>
              </a:ext>
            </a:extLst>
          </p:cNvPr>
          <p:cNvSpPr txBox="1"/>
          <p:nvPr/>
        </p:nvSpPr>
        <p:spPr>
          <a:xfrm>
            <a:off x="3900489" y="1772816"/>
            <a:ext cx="47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Plyny silně rozpustné ve vodě: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: ohnutý roh 4">
            <a:extLst>
              <a:ext uri="{FF2B5EF4-FFF2-40B4-BE49-F238E27FC236}">
                <a16:creationId xmlns:a16="http://schemas.microsoft.com/office/drawing/2014/main" xmlns="" id="{DE3AE685-4F2B-666D-83FF-0428BA580C13}"/>
              </a:ext>
            </a:extLst>
          </p:cNvPr>
          <p:cNvSpPr/>
          <p:nvPr/>
        </p:nvSpPr>
        <p:spPr bwMode="auto">
          <a:xfrm>
            <a:off x="3927124" y="4725144"/>
            <a:ext cx="3816424" cy="405069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vzduch ve vodě (20 °C</a:t>
            </a: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): 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  <a:sym typeface="Symbol" panose="05050102010706020507" pitchFamily="18" charset="2"/>
              </a:rPr>
              <a:t> </a:t>
            </a:r>
            <a:r>
              <a:rPr kumimoji="0" lang="cs-CZ" sz="1800" b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  <a:sym typeface="Symbol" panose="05050102010706020507" pitchFamily="18" charset="2"/>
              </a:rPr>
              <a:t>= 0,0187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7D1150-7898-4916-8847-729B30D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Rozpouštění vzduchu ve vodě</a:t>
            </a:r>
            <a:endParaRPr lang="en-US" sz="3600" dirty="0"/>
          </a:p>
        </p:txBody>
      </p:sp>
      <p:sp>
        <p:nvSpPr>
          <p:cNvPr id="8" name="Obdélník: ohnutý roh 7">
            <a:extLst>
              <a:ext uri="{FF2B5EF4-FFF2-40B4-BE49-F238E27FC236}">
                <a16:creationId xmlns:a16="http://schemas.microsoft.com/office/drawing/2014/main" xmlns="" id="{8F081D8F-C6D4-4FA8-9A6B-65D44B22DB52}"/>
              </a:ext>
            </a:extLst>
          </p:cNvPr>
          <p:cNvSpPr/>
          <p:nvPr/>
        </p:nvSpPr>
        <p:spPr bwMode="auto">
          <a:xfrm>
            <a:off x="683568" y="1484785"/>
            <a:ext cx="7704856" cy="936104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b="0" dirty="0">
                <a:solidFill>
                  <a:schemeClr val="tx2">
                    <a:lumMod val="10000"/>
                  </a:schemeClr>
                </a:solidFill>
              </a:rPr>
              <a:t>M</a:t>
            </a:r>
            <a:r>
              <a:rPr lang="cs-CZ" sz="1800" b="0" dirty="0">
                <a:solidFill>
                  <a:schemeClr val="tx2">
                    <a:lumMod val="10000"/>
                  </a:schemeClr>
                </a:solidFill>
              </a:rPr>
              <a:t>nožství každého rozpouštěného plynu (ze směsi nad hladinou) je tak velké, jako by byl plyn nad hladinou sám (je přímo úměrné jeho parciálnímu tlaku).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E370EDB-8624-4FE6-9D86-EFE5A28219DB}"/>
              </a:ext>
            </a:extLst>
          </p:cNvPr>
          <p:cNvSpPr txBox="1"/>
          <p:nvPr/>
        </p:nvSpPr>
        <p:spPr>
          <a:xfrm>
            <a:off x="683568" y="26369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Procentové složení směsi plynů nad hladinou nesouhlasí s procentový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složením rozpuštěných plynů.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EA59B60-20D0-446C-95E4-A1ABEB327726}"/>
              </a:ext>
            </a:extLst>
          </p:cNvPr>
          <p:cNvSpPr txBox="1"/>
          <p:nvPr/>
        </p:nvSpPr>
        <p:spPr>
          <a:xfrm>
            <a:off x="611560" y="38610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 nad hladinou: 21 % kyslíku, 79 % dusíku.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 rozpuštěný ve vodě (20 °C): 34 % kyslíku, 66 % dusíku.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0D50807F-9249-4711-A7C3-9376EE5CF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94061"/>
            <a:ext cx="2648992" cy="14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CA6E2C-C4A0-4F10-A07E-3D8B06C2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333375"/>
            <a:ext cx="8434388" cy="1139825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Zastoupení molekul v (izotermické) atmosféře</a:t>
            </a:r>
            <a:endParaRPr lang="en-US" sz="3200" dirty="0"/>
          </a:p>
        </p:txBody>
      </p:sp>
      <p:pic>
        <p:nvPicPr>
          <p:cNvPr id="6147" name="Zástupný obsah 4">
            <a:extLst>
              <a:ext uri="{FF2B5EF4-FFF2-40B4-BE49-F238E27FC236}">
                <a16:creationId xmlns:a16="http://schemas.microsoft.com/office/drawing/2014/main" xmlns="" id="{DF24F0A7-E830-4490-8577-0F2F015827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785938"/>
            <a:ext cx="3760788" cy="43402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EC0A4C-DA4C-4B50-A704-123D9D38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Křivky rozpustnosti čtyř druhů solí ve vodě</a:t>
            </a:r>
            <a:br>
              <a:rPr lang="cs-CZ" sz="3200" dirty="0"/>
            </a:br>
            <a:r>
              <a:rPr lang="cs-CZ" sz="1600" dirty="0"/>
              <a:t>(</a:t>
            </a:r>
            <a:r>
              <a:rPr lang="cs-CZ" sz="1600" i="1" dirty="0"/>
              <a:t>m</a:t>
            </a:r>
            <a:r>
              <a:rPr lang="cs-CZ" sz="1600" dirty="0"/>
              <a:t> = 100 g)</a:t>
            </a:r>
            <a:endParaRPr lang="cs-CZ" sz="3200" dirty="0"/>
          </a:p>
        </p:txBody>
      </p:sp>
      <p:pic>
        <p:nvPicPr>
          <p:cNvPr id="17411" name="Zástupný symbol pro obsah 5">
            <a:extLst>
              <a:ext uri="{FF2B5EF4-FFF2-40B4-BE49-F238E27FC236}">
                <a16:creationId xmlns:a16="http://schemas.microsoft.com/office/drawing/2014/main" xmlns="" id="{2EC13101-5015-4C71-8A9F-C07C76CF9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5" y="1700213"/>
            <a:ext cx="2952750" cy="362108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C1EE7107-D768-4530-82F3-59E1255CE97A}"/>
              </a:ext>
            </a:extLst>
          </p:cNvPr>
          <p:cNvSpPr txBox="1"/>
          <p:nvPr/>
        </p:nvSpPr>
        <p:spPr>
          <a:xfrm>
            <a:off x="6443663" y="2492375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dusičnan draselný</a:t>
            </a:r>
          </a:p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(draselný ledek)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A8049E9-CD90-40F6-BB41-2444E8CEEC8B}"/>
              </a:ext>
            </a:extLst>
          </p:cNvPr>
          <p:cNvSpPr txBox="1"/>
          <p:nvPr/>
        </p:nvSpPr>
        <p:spPr>
          <a:xfrm>
            <a:off x="6516688" y="3213100"/>
            <a:ext cx="1887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dusičnan sodný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8FE7FA8-8BF8-4917-928E-C44CABA0843E}"/>
              </a:ext>
            </a:extLst>
          </p:cNvPr>
          <p:cNvSpPr txBox="1"/>
          <p:nvPr/>
        </p:nvSpPr>
        <p:spPr>
          <a:xfrm>
            <a:off x="6443663" y="4149725"/>
            <a:ext cx="22320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chlorečnan draselný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9142773-F7FC-4308-A40A-7CC3E69C332E}"/>
              </a:ext>
            </a:extLst>
          </p:cNvPr>
          <p:cNvSpPr txBox="1"/>
          <p:nvPr/>
        </p:nvSpPr>
        <p:spPr>
          <a:xfrm>
            <a:off x="6443663" y="4437063"/>
            <a:ext cx="1833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chlorid sodný</a:t>
            </a:r>
          </a:p>
        </p:txBody>
      </p:sp>
      <p:cxnSp>
        <p:nvCxnSpPr>
          <p:cNvPr id="17416" name="Přímá spojnice se šipkou 8">
            <a:extLst>
              <a:ext uri="{FF2B5EF4-FFF2-40B4-BE49-F238E27FC236}">
                <a16:creationId xmlns:a16="http://schemas.microsoft.com/office/drawing/2014/main" xmlns="" id="{32A0396B-7F10-423B-9048-32772EC38D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5963" y="2781300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Přímá spojnice se šipkou 9">
            <a:extLst>
              <a:ext uri="{FF2B5EF4-FFF2-40B4-BE49-F238E27FC236}">
                <a16:creationId xmlns:a16="http://schemas.microsoft.com/office/drawing/2014/main" xmlns="" id="{E5B08D9E-1ECC-48CF-8BBC-BA33F130F9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5963" y="3379788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Přímá spojnice se šipkou 10">
            <a:extLst>
              <a:ext uri="{FF2B5EF4-FFF2-40B4-BE49-F238E27FC236}">
                <a16:creationId xmlns:a16="http://schemas.microsoft.com/office/drawing/2014/main" xmlns="" id="{582DA9AA-A5B6-4227-A024-22B9C5CE48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4318000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Přímá spojnice se šipkou 12">
            <a:extLst>
              <a:ext uri="{FF2B5EF4-FFF2-40B4-BE49-F238E27FC236}">
                <a16:creationId xmlns:a16="http://schemas.microsoft.com/office/drawing/2014/main" xmlns="" id="{674292B9-6F1E-440B-B637-67ABD84E2E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4581525"/>
            <a:ext cx="6477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16427A-7318-4138-B9C7-E96CD9D1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NEPRAVÉ ROZTOKY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AEFC0C2-D58A-4CC4-BBBC-7D4B1F40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34387" cy="452596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heterogenní (dvě fáze)</a:t>
            </a:r>
            <a:br>
              <a:rPr lang="cs-CZ" sz="2800" dirty="0"/>
            </a:br>
            <a:r>
              <a:rPr lang="cs-CZ" sz="2800" dirty="0"/>
              <a:t>- látky v nich nejsou molekulárně dispergovány</a:t>
            </a:r>
            <a:br>
              <a:rPr lang="cs-CZ" sz="2800" dirty="0"/>
            </a:br>
            <a:r>
              <a:rPr lang="cs-CZ" sz="2800" dirty="0"/>
              <a:t>(v kapalině rozpouštědla jsou jemně rozptýleny drobné částice, jež se v daném rozpouštědle nerozštěpí)</a:t>
            </a:r>
          </a:p>
          <a:p>
            <a:pPr>
              <a:defRPr/>
            </a:pPr>
            <a:r>
              <a:rPr lang="cs-CZ" sz="2800" dirty="0"/>
              <a:t>suspenze (částečky PL, 10</a:t>
            </a:r>
            <a:r>
              <a:rPr lang="cs-CZ" sz="2800" baseline="30000" dirty="0"/>
              <a:t>-4</a:t>
            </a:r>
            <a:r>
              <a:rPr lang="cs-CZ" sz="2800" dirty="0"/>
              <a:t> – 10</a:t>
            </a:r>
            <a:r>
              <a:rPr lang="cs-CZ" sz="2800" baseline="30000" dirty="0"/>
              <a:t>-2</a:t>
            </a:r>
            <a:r>
              <a:rPr lang="cs-CZ" sz="2800" dirty="0"/>
              <a:t> mm)</a:t>
            </a:r>
          </a:p>
          <a:p>
            <a:pPr>
              <a:defRPr/>
            </a:pPr>
            <a:r>
              <a:rPr lang="cs-CZ" sz="2800" dirty="0"/>
              <a:t>emulze (drobné částečky kapaliny,10</a:t>
            </a:r>
            <a:r>
              <a:rPr lang="cs-CZ" sz="2800" baseline="30000" dirty="0"/>
              <a:t>-4</a:t>
            </a:r>
            <a:r>
              <a:rPr lang="cs-CZ" sz="2800" dirty="0"/>
              <a:t> – 10</a:t>
            </a:r>
            <a:r>
              <a:rPr lang="cs-CZ" sz="2800" baseline="30000" dirty="0"/>
              <a:t>-2</a:t>
            </a:r>
            <a:r>
              <a:rPr lang="cs-CZ" sz="2800" dirty="0"/>
              <a:t> mm)</a:t>
            </a:r>
          </a:p>
          <a:p>
            <a:pPr>
              <a:defRPr/>
            </a:pPr>
            <a:r>
              <a:rPr lang="cs-CZ" sz="2800" dirty="0"/>
              <a:t>koloidní roztoky (</a:t>
            </a:r>
            <a:r>
              <a:rPr lang="cs-CZ" sz="2800" i="1" dirty="0"/>
              <a:t>d</a:t>
            </a:r>
            <a:r>
              <a:rPr lang="cs-CZ" sz="2800" dirty="0">
                <a:sym typeface="Symbol"/>
              </a:rPr>
              <a:t>10</a:t>
            </a:r>
            <a:r>
              <a:rPr lang="cs-CZ" sz="2800" baseline="30000" dirty="0">
                <a:sym typeface="Symbol"/>
              </a:rPr>
              <a:t>-4</a:t>
            </a:r>
            <a:r>
              <a:rPr lang="cs-CZ" sz="2800" dirty="0">
                <a:sym typeface="Symbol"/>
              </a:rPr>
              <a:t> mm, ale větší než molekuly)</a:t>
            </a:r>
          </a:p>
          <a:p>
            <a:pPr>
              <a:defRPr/>
            </a:pPr>
            <a:r>
              <a:rPr lang="cs-CZ" sz="2800" dirty="0">
                <a:sym typeface="Symbol"/>
              </a:rPr>
              <a:t>pěna (jemné bublinky plynů v kapalině s malým povrchovým napětím)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A641E3-3D43-4127-AEEB-D5907D6F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NEPRAVÉ ROZTOKY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A9E64DB-878F-42FA-BB41-E200B3A3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kouř (pevné částečky v plynném prostředí)</a:t>
            </a:r>
          </a:p>
          <a:p>
            <a:pPr>
              <a:defRPr/>
            </a:pPr>
            <a:r>
              <a:rPr lang="cs-CZ" sz="2800" dirty="0"/>
              <a:t>mlha (malé kapičky kapaliny v plynném prostředí)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89A133-3BA9-4AC3-BF70-CBD01F0D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SILNĚ ZŘEDĚNÉ ROZTOKY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B43829E-32DD-4BFD-A8B6-2ABAE126F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molekuly rozpuštěné látky daleko od sebe (téměř spolu neinteragují → interagují jen </a:t>
            </a:r>
            <a:br>
              <a:rPr lang="cs-CZ" sz="2800" dirty="0"/>
            </a:br>
            <a:r>
              <a:rPr lang="cs-CZ" sz="2800" dirty="0"/>
              <a:t>s molekulami rozpouštědla)</a:t>
            </a:r>
          </a:p>
          <a:p>
            <a:pPr>
              <a:defRPr/>
            </a:pPr>
            <a:r>
              <a:rPr lang="cs-CZ" sz="2800" dirty="0"/>
              <a:t>molekuly rozpuštěné látky lze chápat jako </a:t>
            </a:r>
            <a:r>
              <a:rPr lang="cs-CZ" sz="2800"/>
              <a:t>„plyn</a:t>
            </a:r>
            <a:r>
              <a:rPr lang="cs-CZ" sz="2800" dirty="0"/>
              <a:t>“ (až na možnost volného pohybu)</a:t>
            </a:r>
          </a:p>
          <a:p>
            <a:pPr>
              <a:defRPr/>
            </a:pPr>
            <a:r>
              <a:rPr lang="cs-CZ" sz="2800" dirty="0"/>
              <a:t>nad zředěným roztokem je nižší tlak nasycených par než nad samotným rozpouštědlem</a:t>
            </a:r>
          </a:p>
          <a:p>
            <a:pPr>
              <a:defRPr/>
            </a:pPr>
            <a:r>
              <a:rPr lang="cs-CZ" sz="2800" dirty="0"/>
              <a:t>s nižším tlakem sytých par úzce souvisí snížení teploty tuhnutí a zvýšení teploty varu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9B4D03-331D-4257-8FF7-5C1E781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6059016" cy="646331"/>
          </a:xfrm>
        </p:spPr>
        <p:txBody>
          <a:bodyPr/>
          <a:lstStyle/>
          <a:p>
            <a:r>
              <a:rPr lang="cs-CZ" sz="3200" dirty="0" err="1"/>
              <a:t>Raoultovy</a:t>
            </a:r>
            <a:r>
              <a:rPr lang="cs-CZ" sz="3200" dirty="0"/>
              <a:t> zákony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xmlns="" id="{ADBE0FBC-CDED-4CB6-99C0-453661268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184" y="1600200"/>
                <a:ext cx="5987008" cy="4979987"/>
              </a:xfrm>
              <a:solidFill>
                <a:schemeClr val="tx1">
                  <a:lumMod val="75000"/>
                </a:schemeClr>
              </a:solidFill>
            </p:spPr>
            <p:txBody>
              <a:bodyPr/>
              <a:lstStyle/>
              <a:p>
                <a:pPr>
                  <a:buClrTx/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>Relativní snížení tlaku sytých par nad roztokem je rovno molárnímu zlomku rozpuštěné látky.</a:t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/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1800" dirty="0">
                  <a:solidFill>
                    <a:schemeClr val="accent4">
                      <a:lumMod val="10000"/>
                    </a:schemeClr>
                  </a:solidFill>
                  <a:effectLst/>
                </a:endParaRPr>
              </a:p>
              <a:p>
                <a:pPr>
                  <a:buClrTx/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>Zvýšení teploty varu roztoku je úměrné molárnímu zlomku rozpuštěné látky a závisí na vlastnostech rozpouštědla.</a:t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14:m>
                  <m:oMath xmlns:m="http://schemas.openxmlformats.org/officeDocument/2006/math">
                    <m:r>
                      <a:rPr lang="cs-CZ" sz="180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  <m:sSubSup>
                          <m:sSubSupPr>
                            <m:ctrlP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  <m:sup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1800" dirty="0">
                  <a:solidFill>
                    <a:schemeClr val="accent4">
                      <a:lumMod val="10000"/>
                    </a:schemeClr>
                  </a:solidFill>
                  <a:effectLst/>
                </a:endParaRPr>
              </a:p>
              <a:p>
                <a:pPr>
                  <a:buClrTx/>
                  <a:buFont typeface="Symbol" panose="05050102010706020507" pitchFamily="18" charset="2"/>
                  <a:buChar char="®"/>
                </a:pPr>
                <a: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  <a:t>Snížení teploty tuhnutí roztoku je úměrné molárnímu zlomku rozpuštěné látky a závisí na vlastnostech rozpouštědla.</a:t>
                </a:r>
                <a:br>
                  <a:rPr lang="cs-CZ" sz="1800" dirty="0">
                    <a:solidFill>
                      <a:schemeClr val="accent4">
                        <a:lumMod val="10000"/>
                      </a:schemeClr>
                    </a:solidFill>
                    <a:effectLst/>
                  </a:rPr>
                </a:b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sz="1800" b="0" i="1" smtClean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i="1">
                            <a:solidFill>
                              <a:schemeClr val="accent4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  <m:sSubSup>
                          <m:sSubSupPr>
                            <m:ctrlP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  <m:sup>
                            <m: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cs-CZ" sz="18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1800" i="1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1800" dirty="0">
                  <a:solidFill>
                    <a:schemeClr val="accent4">
                      <a:lumMod val="10000"/>
                    </a:schemeClr>
                  </a:solidFill>
                  <a:effectLst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cs-CZ" sz="2000" dirty="0"/>
                  <a:t/>
                </a:r>
                <a:br>
                  <a:rPr lang="cs-CZ" sz="2000" dirty="0"/>
                </a:br>
                <a:endParaRPr lang="cs-CZ" sz="2000" dirty="0"/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endParaRPr lang="cs-CZ" sz="2000" dirty="0"/>
              </a:p>
              <a:p>
                <a:pPr>
                  <a:buClr>
                    <a:schemeClr val="tx1"/>
                  </a:buClr>
                  <a:buFont typeface="Symbol" panose="05050102010706020507" pitchFamily="18" charset="2"/>
                  <a:buChar char="®"/>
                </a:pPr>
                <a:endParaRPr lang="cs-CZ" sz="2000" dirty="0"/>
              </a:p>
            </p:txBody>
          </p:sp>
        </mc:Choice>
        <mc:Fallback xmlns="">
          <p:sp>
            <p:nvSpPr>
              <p:cNvPr id="8" name="Zástupný obsah 7">
                <a:extLst>
                  <a:ext uri="{FF2B5EF4-FFF2-40B4-BE49-F238E27FC236}">
                    <a16:creationId xmlns:a16="http://schemas.microsoft.com/office/drawing/2014/main" id="{ADBE0FBC-CDED-4CB6-99C0-453661268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84" y="1600200"/>
                <a:ext cx="5987008" cy="4979987"/>
              </a:xfrm>
              <a:blipFill>
                <a:blip r:embed="rId2"/>
                <a:stretch>
                  <a:fillRect l="-407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965080-3835-45FC-8C5E-28BCE073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0688"/>
            <a:ext cx="1295222" cy="20550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EDC04A9-E4A9-4C7D-8008-84C24CD8C8AE}"/>
              </a:ext>
            </a:extLst>
          </p:cNvPr>
          <p:cNvSpPr txBox="1"/>
          <p:nvPr/>
        </p:nvSpPr>
        <p:spPr>
          <a:xfrm>
            <a:off x="6289848" y="2706599"/>
            <a:ext cx="253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François-Marie </a:t>
            </a:r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Raoult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(1830-1901)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xmlns="" id="{9E22792B-46EE-45B8-987A-EE93F1980C79}"/>
                  </a:ext>
                </a:extLst>
              </p:cNvPr>
              <p:cNvSpPr txBox="1"/>
              <p:nvPr/>
            </p:nvSpPr>
            <p:spPr>
              <a:xfrm>
                <a:off x="539552" y="892840"/>
                <a:ext cx="4824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(pro silně zředěné roztoky</a:t>
                </a:r>
                <a:r>
                  <a:rPr lang="cs-CZ" b="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...C</a:t>
                </a:r>
                <a:r>
                  <a:rPr lang="cs-CZ" b="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cs-CZ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cs-CZ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 0,1 mol/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cs-CZ" b="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b="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22792B-46EE-45B8-987A-EE93F1980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92840"/>
                <a:ext cx="4824536" cy="369332"/>
              </a:xfrm>
              <a:prstGeom prst="rect">
                <a:avLst/>
              </a:prstGeom>
              <a:blipFill>
                <a:blip r:embed="rId4"/>
                <a:stretch>
                  <a:fillRect l="-1264" t="-983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: ohnutý roh 9">
            <a:extLst>
              <a:ext uri="{FF2B5EF4-FFF2-40B4-BE49-F238E27FC236}">
                <a16:creationId xmlns:a16="http://schemas.microsoft.com/office/drawing/2014/main" xmlns="" id="{87EC05CA-73D3-4F7A-B174-8E1E9F4EA304}"/>
              </a:ext>
            </a:extLst>
          </p:cNvPr>
          <p:cNvSpPr/>
          <p:nvPr/>
        </p:nvSpPr>
        <p:spPr bwMode="auto">
          <a:xfrm>
            <a:off x="6091824" y="3351829"/>
            <a:ext cx="2915816" cy="334699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i="1" dirty="0">
                <a:solidFill>
                  <a:srgbClr val="000000"/>
                </a:solidFill>
                <a:latin typeface="Arial" charset="0"/>
              </a:rPr>
              <a:t>x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– molární zlomek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rozpuštěné látky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kumimoji="0" lang="cs-CZ" sz="1600" b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0</a:t>
            </a: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tlak syté páry nad</a:t>
            </a:r>
            <a:b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čistým rozpouštědlem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</a:t>
            </a:r>
            <a:r>
              <a:rPr kumimoji="0" lang="cs-CZ" sz="1600" b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– tlak sytých par nad</a:t>
            </a:r>
            <a:b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cs-CZ" sz="16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  roztokem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i="1" baseline="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cs-CZ" sz="1600" b="0" baseline="-25000" dirty="0">
                <a:solidFill>
                  <a:srgbClr val="000000"/>
                </a:solidFill>
                <a:latin typeface="Arial" charset="0"/>
              </a:rPr>
              <a:t>v,0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– teplota varu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rozpouštědla </a:t>
            </a:r>
          </a:p>
          <a:p>
            <a:pPr eaLnBrk="1" hangingPunct="1"/>
            <a:r>
              <a:rPr lang="cs-CZ" sz="1600" b="0" i="1" baseline="0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cs-CZ" sz="1600" b="0" baseline="-25000" dirty="0">
                <a:solidFill>
                  <a:srgbClr val="000000"/>
                </a:solidFill>
                <a:latin typeface="Arial" charset="0"/>
              </a:rPr>
              <a:t>t,0 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– teplota tání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rozpouštědla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i="1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cs-CZ" sz="1600" b="0" baseline="-25000" dirty="0" err="1">
                <a:solidFill>
                  <a:srgbClr val="000000"/>
                </a:solidFill>
                <a:latin typeface="Arial" charset="0"/>
              </a:rPr>
              <a:t>v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sz="1600" b="0" i="1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cs-CZ" sz="1600" b="0" baseline="-25000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– molární skupenské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   teplo výparné (tání)</a:t>
            </a:r>
            <a:br>
              <a:rPr lang="cs-CZ" sz="1600" b="0" dirty="0">
                <a:solidFill>
                  <a:srgbClr val="000000"/>
                </a:solidFill>
                <a:latin typeface="Arial" charset="0"/>
              </a:rPr>
            </a:br>
            <a:r>
              <a:rPr lang="cs-CZ" sz="1600" b="0" dirty="0">
                <a:solidFill>
                  <a:srgbClr val="000000"/>
                </a:solidFill>
                <a:latin typeface="Arial" charset="0"/>
              </a:rPr>
              <a:t>           rozpouštědla</a:t>
            </a:r>
            <a:endParaRPr kumimoji="0" lang="en-US" sz="16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992A43-F396-4851-AA12-5E7F362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75" y="266700"/>
            <a:ext cx="8229600" cy="724942"/>
          </a:xfrm>
        </p:spPr>
        <p:txBody>
          <a:bodyPr/>
          <a:lstStyle/>
          <a:p>
            <a:pPr>
              <a:defRPr/>
            </a:pPr>
            <a:r>
              <a:rPr lang="cs-CZ" sz="3600" dirty="0"/>
              <a:t>Osmotický tlak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3A4AB8B-E821-4ACC-9656-D5C81274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24944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osmotický tlak silně zředěných roztoků se řídí stavovou rovnicí ideálního plynu (van´t </a:t>
            </a:r>
            <a:r>
              <a:rPr lang="cs-CZ" sz="2800" dirty="0" err="1"/>
              <a:t>Hoff</a:t>
            </a:r>
            <a:r>
              <a:rPr lang="cs-CZ" sz="2800" dirty="0"/>
              <a:t> 1885)</a:t>
            </a:r>
          </a:p>
          <a:p>
            <a:pPr>
              <a:defRPr/>
            </a:pPr>
            <a:r>
              <a:rPr lang="cs-CZ" sz="2800" dirty="0"/>
              <a:t>van´t </a:t>
            </a:r>
            <a:r>
              <a:rPr lang="cs-CZ" sz="2800" dirty="0" err="1"/>
              <a:t>Hoffův</a:t>
            </a:r>
            <a:r>
              <a:rPr lang="cs-CZ" sz="2800" dirty="0"/>
              <a:t> zákon:</a:t>
            </a:r>
            <a:br>
              <a:rPr lang="cs-CZ" sz="2800" dirty="0"/>
            </a:br>
            <a:r>
              <a:rPr lang="cs-CZ" sz="2800" dirty="0"/>
              <a:t>Osmotický tlak roztoku je právě tak velký, jako by rozpuštěná látka byla v plynném stavu a měla objem a teplotu roztoku.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24580" name="Obrázek 4" descr="Vant_Hoff.jpg">
            <a:extLst>
              <a:ext uri="{FF2B5EF4-FFF2-40B4-BE49-F238E27FC236}">
                <a16:creationId xmlns:a16="http://schemas.microsoft.com/office/drawing/2014/main" xmlns="" id="{CF064F23-CB52-4B89-85F5-4C19C6B7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1473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9F29159-E750-9CBA-06BC-53DBB5131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430" y="4511230"/>
            <a:ext cx="1856609" cy="2068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C3AC589-9087-4775-1841-CA52FD9AEADA}"/>
              </a:ext>
            </a:extLst>
          </p:cNvPr>
          <p:cNvSpPr txBox="1"/>
          <p:nvPr/>
        </p:nvSpPr>
        <p:spPr>
          <a:xfrm>
            <a:off x="457200" y="4679950"/>
            <a:ext cx="45719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Jacobus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Henricus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t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cs-CZ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Hoff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(1852-1911)</a:t>
            </a:r>
          </a:p>
          <a:p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1901 – Nobelova cena za chemii</a:t>
            </a:r>
            <a:b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            (první v historii)</a:t>
            </a:r>
            <a:b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Za objev zákonů chemické dynamiky a </a:t>
            </a:r>
          </a:p>
          <a:p>
            <a:r>
              <a:rPr lang="cs-CZ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 osmotického tlaku v roztocích.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4D2F86B-858C-4CD2-BCAB-A8DD4FEB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Povrchové napětí</a:t>
            </a:r>
            <a:endParaRPr lang="en-US" sz="36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xmlns="" id="{D7C128CE-C3C1-47D0-910F-3ECAF0CCA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1" y="1620414"/>
            <a:ext cx="2143125" cy="2133600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xmlns="" id="{3A9D3863-B498-4375-9D76-01144FC40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72" y="1620415"/>
            <a:ext cx="2995054" cy="21336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8A1F788-3BF5-4825-9E98-EAD301461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304" y="1662714"/>
            <a:ext cx="2309144" cy="20913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67E7A997-C240-4FF6-861A-DBEA72883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89" y="4077072"/>
            <a:ext cx="2799514" cy="202882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EAC3AD16-DFE9-408B-BC69-F350F2A34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24" y="4077072"/>
            <a:ext cx="3176443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FBA61E-642E-4870-9A1D-636A929E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cs-CZ" sz="3600" dirty="0"/>
              <a:t>Povrchové napětí</a:t>
            </a:r>
            <a:endParaRPr lang="en-US" sz="36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xmlns="" id="{257A2D9A-913E-4041-915F-BEF89A02DA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78" y="1412777"/>
            <a:ext cx="3456596" cy="2298636"/>
          </a:xfrm>
        </p:spPr>
      </p:pic>
      <p:pic>
        <p:nvPicPr>
          <p:cNvPr id="16" name="Zástupný obsah 15">
            <a:extLst>
              <a:ext uri="{FF2B5EF4-FFF2-40B4-BE49-F238E27FC236}">
                <a16:creationId xmlns:a16="http://schemas.microsoft.com/office/drawing/2014/main" xmlns="" id="{268DEC5E-3F9D-4500-A50E-CBDD1A578D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422397"/>
            <a:ext cx="1826825" cy="2289016"/>
          </a:xfr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C047A455-DFA0-418F-9B1D-080A3B346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81" y="3851920"/>
            <a:ext cx="3456596" cy="258851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3923535B-F7CE-483B-A0BB-DBB998C98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57" y="3851920"/>
            <a:ext cx="1843752" cy="2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>
            <a:extLst>
              <a:ext uri="{FF2B5EF4-FFF2-40B4-BE49-F238E27FC236}">
                <a16:creationId xmlns:a16="http://schemas.microsoft.com/office/drawing/2014/main" xmlns="" id="{3C5DF1B7-DEB6-4C82-8D51-E91AB1235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 err="1"/>
              <a:t>Maxwellovo</a:t>
            </a:r>
            <a:r>
              <a:rPr lang="cs-CZ" sz="3600" dirty="0"/>
              <a:t> rozdělení rychlostí molekul</a:t>
            </a:r>
          </a:p>
        </p:txBody>
      </p:sp>
      <p:pic>
        <p:nvPicPr>
          <p:cNvPr id="7171" name="Picture 7" descr="http://upload.wikimedia.org/wikipedia/commons/thumb/1/15/James-clerk-maxwell_1.jpg/220px-James-clerk-maxwell_1.jpg">
            <a:extLst>
              <a:ext uri="{FF2B5EF4-FFF2-40B4-BE49-F238E27FC236}">
                <a16:creationId xmlns:a16="http://schemas.microsoft.com/office/drawing/2014/main" xmlns="" id="{5A4B29BA-7A57-49F0-BAE1-4D331C46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2095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77EC9910-FFFB-4B19-8E8E-ABE48250E66D}"/>
              </a:ext>
            </a:extLst>
          </p:cNvPr>
          <p:cNvSpPr txBox="1"/>
          <p:nvPr/>
        </p:nvSpPr>
        <p:spPr>
          <a:xfrm>
            <a:off x="5724525" y="4724400"/>
            <a:ext cx="32400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James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Clerk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Maxwell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(1831-1879)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Object 8">
                <a:extLst>
                  <a:ext uri="{FF2B5EF4-FFF2-40B4-BE49-F238E27FC236}">
                    <a16:creationId xmlns:a16="http://schemas.microsoft.com/office/drawing/2014/main" xmlns="" id="{100DF375-D0F8-4DE5-9A5E-9EEA68DD6E33}"/>
                  </a:ext>
                </a:extLst>
              </p:cNvPr>
              <p:cNvSpPr txBox="1"/>
              <p:nvPr/>
            </p:nvSpPr>
            <p:spPr bwMode="auto">
              <a:xfrm>
                <a:off x="338138" y="2636838"/>
                <a:ext cx="5745162" cy="12985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dv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dv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173" name="Object 8">
                <a:extLst>
                  <a:ext uri="{FF2B5EF4-FFF2-40B4-BE49-F238E27FC236}">
                    <a16:creationId xmlns:a16="http://schemas.microsoft.com/office/drawing/2014/main" id="{100DF375-D0F8-4DE5-9A5E-9EEA68DD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2636838"/>
                <a:ext cx="5745162" cy="129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: ohnutý roh 1">
            <a:extLst>
              <a:ext uri="{FF2B5EF4-FFF2-40B4-BE49-F238E27FC236}">
                <a16:creationId xmlns:a16="http://schemas.microsoft.com/office/drawing/2014/main" xmlns="" id="{24B2ABB5-B8AD-4CAF-8A7B-141A3726EE95}"/>
              </a:ext>
            </a:extLst>
          </p:cNvPr>
          <p:cNvSpPr/>
          <p:nvPr/>
        </p:nvSpPr>
        <p:spPr bwMode="auto">
          <a:xfrm>
            <a:off x="1049338" y="3894138"/>
            <a:ext cx="4027487" cy="950912"/>
          </a:xfrm>
          <a:prstGeom prst="foldedCorner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- počet molekul </a:t>
            </a:r>
            <a:r>
              <a:rPr lang="cs-CZ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cs-CZ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z celkového počtu </a:t>
            </a:r>
            <a:b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cs-CZ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N </a:t>
            </a: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částic, jejichž rychlost má velikost </a:t>
            </a:r>
            <a:b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  z intervalu (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cs-CZ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cs-CZ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+d</a:t>
            </a:r>
            <a:r>
              <a:rPr lang="cs-CZ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5BECB5-0C0B-41C8-B6AD-9CEC16D8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Rozdělení rychlostí</a:t>
            </a:r>
          </a:p>
        </p:txBody>
      </p:sp>
      <p:pic>
        <p:nvPicPr>
          <p:cNvPr id="8195" name="Zástupný symbol pro obsah 8">
            <a:extLst>
              <a:ext uri="{FF2B5EF4-FFF2-40B4-BE49-F238E27FC236}">
                <a16:creationId xmlns:a16="http://schemas.microsoft.com/office/drawing/2014/main" xmlns="" id="{C55CB9D8-D438-4BD7-9DD6-DAFA0F8D23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525" y="1844675"/>
            <a:ext cx="6139812" cy="3313113"/>
          </a:xfrm>
        </p:spPr>
      </p:pic>
      <p:sp>
        <p:nvSpPr>
          <p:cNvPr id="25604" name="Ohnutý roh 10">
            <a:extLst>
              <a:ext uri="{FF2B5EF4-FFF2-40B4-BE49-F238E27FC236}">
                <a16:creationId xmlns:a16="http://schemas.microsoft.com/office/drawing/2014/main" xmlns="" id="{0835432E-87EC-4849-95B3-A543FD9B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1417638"/>
            <a:ext cx="1800225" cy="719138"/>
          </a:xfrm>
          <a:prstGeom prst="foldedCorner">
            <a:avLst>
              <a:gd name="adj" fmla="val 16667"/>
            </a:avLst>
          </a:prstGeom>
          <a:solidFill>
            <a:schemeClr val="tx1">
              <a:lumMod val="85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cs typeface="Arial" charset="0"/>
              </a:rPr>
              <a:t>kyslík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000" i="1" dirty="0">
                <a:solidFill>
                  <a:srgbClr val="000000"/>
                </a:solidFill>
                <a:cs typeface="Arial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cs typeface="Arial" charset="0"/>
              </a:rPr>
              <a:t> = 300 K</a:t>
            </a:r>
            <a:endParaRPr lang="cs-CZ" altLang="cs-CZ" sz="2000" i="1" dirty="0">
              <a:solidFill>
                <a:srgbClr val="000000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2">
                <a:extLst>
                  <a:ext uri="{FF2B5EF4-FFF2-40B4-BE49-F238E27FC236}">
                    <a16:creationId xmlns:a16="http://schemas.microsoft.com/office/drawing/2014/main" xmlns="" id="{876C63B4-3D74-4D77-A3F4-CE45CAD03384}"/>
                  </a:ext>
                </a:extLst>
              </p:cNvPr>
              <p:cNvSpPr txBox="1"/>
              <p:nvPr/>
            </p:nvSpPr>
            <p:spPr bwMode="auto">
              <a:xfrm>
                <a:off x="2968439" y="5157788"/>
                <a:ext cx="3207122" cy="79149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97" name="Object 2">
                <a:extLst>
                  <a:ext uri="{FF2B5EF4-FFF2-40B4-BE49-F238E27FC236}">
                    <a16:creationId xmlns:a16="http://schemas.microsoft.com/office/drawing/2014/main" id="{876C63B4-3D74-4D77-A3F4-CE45CAD03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8439" y="5157788"/>
                <a:ext cx="3207122" cy="791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0E9B794-7EA3-4534-A231-882155C0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Princip experimentálního ověření </a:t>
            </a:r>
            <a:r>
              <a:rPr lang="cs-CZ" sz="3600" dirty="0" err="1"/>
              <a:t>Maxwellova</a:t>
            </a:r>
            <a:r>
              <a:rPr lang="cs-CZ" sz="3600" dirty="0"/>
              <a:t> rozdělení</a:t>
            </a:r>
            <a:endParaRPr lang="en-US" sz="3600" dirty="0"/>
          </a:p>
        </p:txBody>
      </p:sp>
      <p:pic>
        <p:nvPicPr>
          <p:cNvPr id="9219" name="Zástupný symbol pro obsah 5" descr="rozdeleni-rychl-mer.jpg">
            <a:extLst>
              <a:ext uri="{FF2B5EF4-FFF2-40B4-BE49-F238E27FC236}">
                <a16:creationId xmlns:a16="http://schemas.microsoft.com/office/drawing/2014/main" xmlns="" id="{C32B02BC-35AC-42A9-AE4B-795C3C43A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6113"/>
            <a:ext cx="6553200" cy="28575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A865D591-796D-4AA9-8846-290CCDB543A8}"/>
              </a:ext>
            </a:extLst>
          </p:cNvPr>
          <p:cNvSpPr txBox="1"/>
          <p:nvPr/>
        </p:nvSpPr>
        <p:spPr>
          <a:xfrm>
            <a:off x="1403350" y="5013325"/>
            <a:ext cx="6553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– pícka (zdroj molekulárního paprsku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vymezovací clonka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spřažené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kotouče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12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clonka</a:t>
            </a:r>
          </a:p>
          <a:p>
            <a:pPr>
              <a:defRPr/>
            </a:pPr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- detektor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5FA37FC1-DA3D-4E91-B57E-D9C7D4DF23AD}"/>
              </a:ext>
            </a:extLst>
          </p:cNvPr>
          <p:cNvSpPr txBox="1"/>
          <p:nvPr/>
        </p:nvSpPr>
        <p:spPr>
          <a:xfrm>
            <a:off x="1042988" y="6237288"/>
            <a:ext cx="72009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Obrázek převzat z: Bakule R., Brož J.: </a:t>
            </a:r>
            <a:r>
              <a:rPr lang="cs-CZ" sz="11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Molekulová fyzika.</a:t>
            </a:r>
            <a:r>
              <a:rPr lang="cs-CZ" sz="11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Skriptum MFF UK, 1989.</a:t>
            </a:r>
            <a:endParaRPr lang="en-US" sz="11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CA010C-0421-40F7-9818-A75D4CFC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Rozdělení rychlostí</a:t>
            </a:r>
          </a:p>
        </p:txBody>
      </p:sp>
      <p:pic>
        <p:nvPicPr>
          <p:cNvPr id="10243" name="Zástupný symbol pro obsah 3">
            <a:extLst>
              <a:ext uri="{FF2B5EF4-FFF2-40B4-BE49-F238E27FC236}">
                <a16:creationId xmlns:a16="http://schemas.microsoft.com/office/drawing/2014/main" xmlns="" id="{B5524DC7-F8B9-47C3-8A29-F64B42B428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726" y="1484313"/>
            <a:ext cx="4970923" cy="4110037"/>
          </a:xfrm>
        </p:spPr>
      </p:pic>
      <p:sp>
        <p:nvSpPr>
          <p:cNvPr id="10244" name="Ohnutý roh 5">
            <a:extLst>
              <a:ext uri="{FF2B5EF4-FFF2-40B4-BE49-F238E27FC236}">
                <a16:creationId xmlns:a16="http://schemas.microsoft.com/office/drawing/2014/main" xmlns="" id="{F46F2A8A-09F3-4A02-9EB4-3FE372DD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1263650"/>
            <a:ext cx="1368425" cy="576263"/>
          </a:xfrm>
          <a:prstGeom prst="foldedCorner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tIns="144000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kyslík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2">
                <a:extLst>
                  <a:ext uri="{FF2B5EF4-FFF2-40B4-BE49-F238E27FC236}">
                    <a16:creationId xmlns:a16="http://schemas.microsoft.com/office/drawing/2014/main" xmlns="" id="{844A0813-B9FF-4B56-B977-B0D3554AA302}"/>
                  </a:ext>
                </a:extLst>
              </p:cNvPr>
              <p:cNvSpPr txBox="1"/>
              <p:nvPr/>
            </p:nvSpPr>
            <p:spPr bwMode="auto">
              <a:xfrm>
                <a:off x="3051175" y="5589589"/>
                <a:ext cx="3271838" cy="86374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5" name="Object 2">
                <a:extLst>
                  <a:ext uri="{FF2B5EF4-FFF2-40B4-BE49-F238E27FC236}">
                    <a16:creationId xmlns:a16="http://schemas.microsoft.com/office/drawing/2014/main" id="{844A0813-B9FF-4B56-B977-B0D3554AA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1175" y="5589589"/>
                <a:ext cx="3271838" cy="863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B0FE081-1388-4DC7-8650-EBBFE18B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Rozdělení rychlostí molekul dusíku</a:t>
            </a:r>
          </a:p>
        </p:txBody>
      </p:sp>
      <p:pic>
        <p:nvPicPr>
          <p:cNvPr id="11267" name="Zástupný symbol pro obsah 7">
            <a:extLst>
              <a:ext uri="{FF2B5EF4-FFF2-40B4-BE49-F238E27FC236}">
                <a16:creationId xmlns:a16="http://schemas.microsoft.com/office/drawing/2014/main" xmlns="" id="{73B7C850-D8A0-45F3-87C6-AE9A9BDC51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3529013" cy="4402137"/>
          </a:xfrm>
        </p:spPr>
      </p:pic>
      <p:pic>
        <p:nvPicPr>
          <p:cNvPr id="11268" name="Zástupný symbol pro obsah 9">
            <a:extLst>
              <a:ext uri="{FF2B5EF4-FFF2-40B4-BE49-F238E27FC236}">
                <a16:creationId xmlns:a16="http://schemas.microsoft.com/office/drawing/2014/main" xmlns="" id="{4EAFB39B-579A-40C3-BC06-193E7CACFC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84313"/>
            <a:ext cx="4311650" cy="4402137"/>
          </a:xfrm>
        </p:spPr>
      </p:pic>
      <p:sp>
        <p:nvSpPr>
          <p:cNvPr id="11" name="Obdélník: ohnutý roh 10">
            <a:extLst>
              <a:ext uri="{FF2B5EF4-FFF2-40B4-BE49-F238E27FC236}">
                <a16:creationId xmlns:a16="http://schemas.microsoft.com/office/drawing/2014/main" xmlns="" id="{F68F793F-A4DD-4B00-8271-C4A54F095D16}"/>
              </a:ext>
            </a:extLst>
          </p:cNvPr>
          <p:cNvSpPr/>
          <p:nvPr/>
        </p:nvSpPr>
        <p:spPr bwMode="auto">
          <a:xfrm>
            <a:off x="827088" y="5876925"/>
            <a:ext cx="3384550" cy="4222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- rozdělení rychlostí (Maxwell)</a:t>
            </a:r>
          </a:p>
        </p:txBody>
      </p:sp>
      <p:sp>
        <p:nvSpPr>
          <p:cNvPr id="12" name="Obdélník: ohnutý roh 11">
            <a:extLst>
              <a:ext uri="{FF2B5EF4-FFF2-40B4-BE49-F238E27FC236}">
                <a16:creationId xmlns:a16="http://schemas.microsoft.com/office/drawing/2014/main" xmlns="" id="{09F7D313-26B3-487D-B7B8-4F605877A0EC}"/>
              </a:ext>
            </a:extLst>
          </p:cNvPr>
          <p:cNvSpPr/>
          <p:nvPr/>
        </p:nvSpPr>
        <p:spPr bwMode="auto">
          <a:xfrm>
            <a:off x="4716463" y="5886450"/>
            <a:ext cx="3825875" cy="42227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cs-CZ" b="0" dirty="0">
                <a:solidFill>
                  <a:srgbClr val="000000"/>
                </a:solidFill>
                <a:latin typeface="Arial" charset="0"/>
                <a:cs typeface="Arial" charset="0"/>
              </a:rPr>
              <a:t>- rozdělení složky rychlosti (Gauss)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730EAEC2-6184-4069-9804-953FAF38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Brownův pohyb</a:t>
            </a:r>
            <a:endParaRPr lang="en-US" sz="3200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xmlns="" id="{F112E7E2-865C-4D13-B8BA-D352392F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6233864" cy="2404863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Nejasnosti okolo Brownova pohybu</a:t>
            </a:r>
          </a:p>
          <a:p>
            <a:r>
              <a:rPr lang="cs-CZ" sz="2000" dirty="0"/>
              <a:t>probíhá libovolně dlouho </a:t>
            </a:r>
            <a:r>
              <a:rPr lang="cs-CZ" sz="2000" dirty="0">
                <a:effectLst/>
              </a:rPr>
              <a:t>(Co částice pohání?)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energie potřebná pro pohyb je odebírána jediné „lázni“ s konstantní teplotou </a:t>
            </a:r>
            <a:b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effectLst/>
              </a:rPr>
              <a:t>(To je v rozporu s 2. větou termodynamickou)</a:t>
            </a: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nelze aplikovat ekvipartiční teorém </a:t>
            </a:r>
            <a:b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effectLst/>
              </a:rPr>
              <a:t>(řádový nesouhlas)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6A4AAB2-580C-46B2-8777-F85DE5EE0EF5}"/>
              </a:ext>
            </a:extLst>
          </p:cNvPr>
          <p:cNvSpPr txBox="1"/>
          <p:nvPr/>
        </p:nvSpPr>
        <p:spPr>
          <a:xfrm>
            <a:off x="683568" y="5792501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https://www.google.cz/url?sa=t&amp;rct=j&amp;q=&amp;esrc=s&amp;source=web&amp;cd=&amp;cad=rja&amp;uact=8&amp;ved=2ahUKEwi3t4qc9JjwAhWQsaQKHcUrBIEQwqsBMAh6BAgOEAY&amp;url=https%3A%2F%2Fwww.youtube.com%2Fwatch%3Fv%3D_U4FKbm5uf4&amp;usg=AOvVaw1T7Zd6PZuf_xOKJ-Xion_9</a:t>
            </a:r>
            <a:endParaRPr lang="en-US" sz="1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9435A58-5010-4DDB-8B67-E5B85EF50597}"/>
              </a:ext>
            </a:extLst>
          </p:cNvPr>
          <p:cNvSpPr txBox="1"/>
          <p:nvPr/>
        </p:nvSpPr>
        <p:spPr>
          <a:xfrm>
            <a:off x="6889136" y="3117233"/>
            <a:ext cx="159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Brown (1827)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61D449-2B38-4AC4-A479-30ABE8F8A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69698"/>
            <a:ext cx="1481336" cy="2047535"/>
          </a:xfrm>
          <a:prstGeom prst="rect">
            <a:avLst/>
          </a:prstGeom>
        </p:spPr>
      </p:pic>
      <p:sp>
        <p:nvSpPr>
          <p:cNvPr id="12" name="Obdélník: ohnutý roh 11">
            <a:extLst>
              <a:ext uri="{FF2B5EF4-FFF2-40B4-BE49-F238E27FC236}">
                <a16:creationId xmlns:a16="http://schemas.microsoft.com/office/drawing/2014/main" xmlns="" id="{487BED0F-798D-4D9A-BD8F-830E00FDC4B2}"/>
              </a:ext>
            </a:extLst>
          </p:cNvPr>
          <p:cNvSpPr/>
          <p:nvPr/>
        </p:nvSpPr>
        <p:spPr bwMode="auto">
          <a:xfrm>
            <a:off x="539552" y="3693327"/>
            <a:ext cx="7890048" cy="1366422"/>
          </a:xfrm>
          <a:prstGeom prst="foldedCorner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V průběhu 19. století přišli fyzikové s různými teoriemi Brownova pohybu (rozhýbávání částic světlem, teplem z okolí, chemickými procesy, gradientem teploty, elektrickými silami...)</a:t>
            </a:r>
            <a:b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Každá z těchto teorií byla vždy brzy zpochybněna.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6359ED8F-98FC-45DB-997D-C55006A5931F}"/>
              </a:ext>
            </a:extLst>
          </p:cNvPr>
          <p:cNvSpPr txBox="1"/>
          <p:nvPr/>
        </p:nvSpPr>
        <p:spPr>
          <a:xfrm>
            <a:off x="457200" y="515719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rgbClr val="FFF9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 – Brownův pohyb teoreticky předpověděl Albert Einstein jako projev fluktuací (za pomoci výsledků, které získal Marian Smoluchowski).</a:t>
            </a:r>
            <a:endParaRPr lang="en-US" b="0" dirty="0">
              <a:solidFill>
                <a:srgbClr val="FFF9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44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D1F5563-A522-F9A2-73A0-89E9A061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Kapaliny</a:t>
            </a:r>
            <a:endParaRPr lang="en-US" sz="4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F219F5BD-5B5D-7373-0CD6-C8CDAE66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nezanedbatelné přitažlivé síly mezi molekulami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hustota je o několik řádu větší než u plynů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nepatrná stlačitelnost</a:t>
            </a:r>
          </a:p>
          <a:p>
            <a:pPr>
              <a:buFont typeface="Symbol" panose="05050102010706020507" pitchFamily="18" charset="2"/>
              <a:buChar char="®"/>
            </a:pPr>
            <a:r>
              <a:rPr lang="cs-CZ" sz="2000" dirty="0"/>
              <a:t>uspořádání na krátkou vzdálenost</a:t>
            </a:r>
            <a:br>
              <a:rPr lang="cs-CZ" sz="2000" dirty="0"/>
            </a:br>
            <a:r>
              <a:rPr lang="cs-CZ" sz="2000" dirty="0"/>
              <a:t>- kmity kolem dočasných rovnovážných poloh (</a:t>
            </a:r>
            <a:r>
              <a:rPr lang="cs-CZ" sz="2000" i="1" dirty="0"/>
              <a:t>f</a:t>
            </a:r>
            <a:r>
              <a:rPr lang="cs-CZ" sz="2000" baseline="-25000" dirty="0"/>
              <a:t>0</a:t>
            </a:r>
            <a:r>
              <a:rPr lang="cs-CZ" sz="2000" dirty="0"/>
              <a:t> </a:t>
            </a:r>
            <a:r>
              <a:rPr lang="cs-CZ" sz="2000" dirty="0">
                <a:sym typeface="Symbol" panose="05050102010706020507" pitchFamily="18" charset="2"/>
              </a:rPr>
              <a:t> 10</a:t>
            </a:r>
            <a:r>
              <a:rPr lang="cs-CZ" sz="2000" baseline="30000" dirty="0">
                <a:sym typeface="Symbol" panose="05050102010706020507" pitchFamily="18" charset="2"/>
              </a:rPr>
              <a:t>12</a:t>
            </a:r>
            <a:r>
              <a:rPr lang="cs-CZ" sz="2000" dirty="0">
                <a:sym typeface="Symbol" panose="05050102010706020507" pitchFamily="18" charset="2"/>
              </a:rPr>
              <a:t> Hz)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- relaxační doba </a:t>
            </a:r>
            <a:r>
              <a:rPr lang="cs-CZ" sz="2000" i="1" dirty="0">
                <a:sym typeface="Symbol" panose="05050102010706020507" pitchFamily="18" charset="2"/>
              </a:rPr>
              <a:t></a:t>
            </a:r>
            <a:r>
              <a:rPr lang="cs-CZ" sz="2000" dirty="0">
                <a:sym typeface="Symbol" panose="05050102010706020507" pitchFamily="18" charset="2"/>
              </a:rPr>
              <a:t> - průměrná doba po které se molekula přemístí 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z jedné dočasné rovnovážné polohy do druhé (liší se pro různé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kapaliny, exponenciálně klesá s rostoucí teplotou) </a:t>
            </a:r>
            <a:r>
              <a:rPr lang="cs-CZ" sz="2000" i="1" dirty="0">
                <a:sym typeface="Symbol" panose="05050102010706020507" pitchFamily="18" charset="2"/>
              </a:rPr>
              <a:t> </a:t>
            </a:r>
            <a:r>
              <a:rPr lang="cs-CZ" sz="2000" dirty="0">
                <a:sym typeface="Symbol" panose="05050102010706020507" pitchFamily="18" charset="2"/>
              </a:rPr>
              <a:t> 1/</a:t>
            </a:r>
            <a:r>
              <a:rPr lang="cs-CZ" sz="2000" i="1" dirty="0">
                <a:sym typeface="Symbol" panose="05050102010706020507" pitchFamily="18" charset="2"/>
              </a:rPr>
              <a:t>f</a:t>
            </a:r>
            <a:r>
              <a:rPr lang="cs-CZ" sz="2000" baseline="-25000" dirty="0">
                <a:sym typeface="Symbol" panose="05050102010706020507" pitchFamily="18" charset="2"/>
              </a:rPr>
              <a:t>0</a:t>
            </a:r>
            <a:r>
              <a:rPr lang="cs-CZ" sz="2000" dirty="0">
                <a:sym typeface="Symbol" panose="05050102010706020507" pitchFamily="18" charset="2"/>
              </a:rPr>
              <a:t/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(u silně viskózních kapalin i několik hodin, u skel může být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>   „neomezeně velká“)</a:t>
            </a:r>
            <a:br>
              <a:rPr lang="cs-CZ" sz="2000" dirty="0">
                <a:sym typeface="Symbol" panose="05050102010706020507" pitchFamily="18" charset="2"/>
              </a:rPr>
            </a:br>
            <a:r>
              <a:rPr lang="cs-CZ" sz="2000" dirty="0">
                <a:sym typeface="Symbol" panose="05050102010706020507" pitchFamily="18" charset="2"/>
              </a:rPr>
              <a:t/>
            </a:r>
            <a:br>
              <a:rPr lang="cs-CZ" sz="2000" dirty="0">
                <a:sym typeface="Symbol" panose="05050102010706020507" pitchFamily="18" charset="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5834</TotalTime>
  <Words>830</Words>
  <Application>Microsoft Office PowerPoint</Application>
  <PresentationFormat>Předvádění na obrazovce (4:3)</PresentationFormat>
  <Paragraphs>204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Kruhy na vodě</vt:lpstr>
      <vt:lpstr>Molekulová fyzika</vt:lpstr>
      <vt:lpstr>Zastoupení molekul v (izotermické) atmosféře</vt:lpstr>
      <vt:lpstr>Maxwellovo rozdělení rychlostí molekul</vt:lpstr>
      <vt:lpstr>Rozdělení rychlostí</vt:lpstr>
      <vt:lpstr>Princip experimentálního ověření Maxwellova rozdělení</vt:lpstr>
      <vt:lpstr>Rozdělení rychlostí</vt:lpstr>
      <vt:lpstr>Rozdělení rychlostí molekul dusíku</vt:lpstr>
      <vt:lpstr>Brownův pohyb</vt:lpstr>
      <vt:lpstr>Kapaliny</vt:lpstr>
      <vt:lpstr>Struktura ledu a vody</vt:lpstr>
      <vt:lpstr>Anomálie vody</vt:lpstr>
      <vt:lpstr>Transportní děje v kapalinách</vt:lpstr>
      <vt:lpstr>Příklady difúzních součinitelů</vt:lpstr>
      <vt:lpstr>Roztoky</vt:lpstr>
      <vt:lpstr>KONCENTRACE KAPALNÝCH ROZTOKŮ</vt:lpstr>
      <vt:lpstr>Henryho zákon (1803)</vt:lpstr>
      <vt:lpstr>Prezentace aplikace PowerPoint</vt:lpstr>
      <vt:lpstr>Rozpustnost běžných plynů ve vodě</vt:lpstr>
      <vt:lpstr>Rozpouštění vzduchu ve vodě</vt:lpstr>
      <vt:lpstr>Křivky rozpustnosti čtyř druhů solí ve vodě (m = 100 g)</vt:lpstr>
      <vt:lpstr>NEPRAVÉ ROZTOKY</vt:lpstr>
      <vt:lpstr>NEPRAVÉ ROZTOKY</vt:lpstr>
      <vt:lpstr>SILNĚ ZŘEDĚNÉ ROZTOKY</vt:lpstr>
      <vt:lpstr>Raoultovy zákony</vt:lpstr>
      <vt:lpstr>Osmotický tlak</vt:lpstr>
      <vt:lpstr>Povrchové napětí</vt:lpstr>
      <vt:lpstr>Povrchové napětí</vt:lpstr>
    </vt:vector>
  </TitlesOfParts>
  <Company>KDF MFF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546</cp:revision>
  <dcterms:created xsi:type="dcterms:W3CDTF">2007-02-24T17:18:26Z</dcterms:created>
  <dcterms:modified xsi:type="dcterms:W3CDTF">2026-05-21T07:13:06Z</dcterms:modified>
</cp:coreProperties>
</file>