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sldIdLst>
    <p:sldId id="265" r:id="rId2"/>
    <p:sldId id="496" r:id="rId3"/>
    <p:sldId id="492" r:id="rId4"/>
    <p:sldId id="493" r:id="rId5"/>
    <p:sldId id="497" r:id="rId6"/>
    <p:sldId id="494" r:id="rId7"/>
    <p:sldId id="256" r:id="rId8"/>
    <p:sldId id="257" r:id="rId9"/>
    <p:sldId id="258" r:id="rId1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C113A"/>
    <a:srgbClr val="FFF901"/>
    <a:srgbClr val="FFFC89"/>
    <a:srgbClr val="003300"/>
    <a:srgbClr val="4355D9"/>
    <a:srgbClr val="C0C0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17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739CCC10-7D02-44A6-A9B4-B706A882BB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431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9C69C98-9503-48BB-8854-CD68811CC515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  <p:sp>
        <p:nvSpPr>
          <p:cNvPr id="717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C699E75-CECC-40D8-8246-33CAE9A90563}" type="slidenum">
              <a:rPr lang="cs-CZ" altLang="cs-CZ" b="0"/>
              <a:pPr/>
              <a:t>2</a:t>
            </a:fld>
            <a:endParaRPr lang="cs-CZ" altLang="cs-CZ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2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21 w 5740"/>
                <a:gd name="T7" fmla="*/ 0 h 4316"/>
                <a:gd name="T8" fmla="*/ 5921 w 5740"/>
                <a:gd name="T9" fmla="*/ 0 h 4316"/>
                <a:gd name="T10" fmla="*/ 592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9 w 382"/>
                  <a:gd name="T19" fmla="*/ 96 h 96"/>
                  <a:gd name="T20" fmla="*/ 273 w 382"/>
                  <a:gd name="T21" fmla="*/ 90 h 96"/>
                  <a:gd name="T22" fmla="*/ 321 w 382"/>
                  <a:gd name="T23" fmla="*/ 84 h 96"/>
                  <a:gd name="T24" fmla="*/ 362 w 382"/>
                  <a:gd name="T25" fmla="*/ 66 h 96"/>
                  <a:gd name="T26" fmla="*/ 392 w 382"/>
                  <a:gd name="T27" fmla="*/ 42 h 96"/>
                  <a:gd name="T28" fmla="*/ 386 w 382"/>
                  <a:gd name="T29" fmla="*/ 42 h 96"/>
                  <a:gd name="T30" fmla="*/ 356 w 382"/>
                  <a:gd name="T31" fmla="*/ 66 h 96"/>
                  <a:gd name="T32" fmla="*/ 315 w 382"/>
                  <a:gd name="T33" fmla="*/ 78 h 96"/>
                  <a:gd name="T34" fmla="*/ 273 w 382"/>
                  <a:gd name="T35" fmla="*/ 90 h 96"/>
                  <a:gd name="T36" fmla="*/ 219 w 382"/>
                  <a:gd name="T37" fmla="*/ 96 h 96"/>
                  <a:gd name="T38" fmla="*/ 21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9 w 185"/>
                  <a:gd name="T5" fmla="*/ 36 h 210"/>
                  <a:gd name="T6" fmla="*/ 165 w 185"/>
                  <a:gd name="T7" fmla="*/ 72 h 210"/>
                  <a:gd name="T8" fmla="*/ 171 w 185"/>
                  <a:gd name="T9" fmla="*/ 90 h 210"/>
                  <a:gd name="T10" fmla="*/ 177 w 185"/>
                  <a:gd name="T11" fmla="*/ 114 h 210"/>
                  <a:gd name="T12" fmla="*/ 171 w 185"/>
                  <a:gd name="T13" fmla="*/ 138 h 210"/>
                  <a:gd name="T14" fmla="*/ 159 w 185"/>
                  <a:gd name="T15" fmla="*/ 162 h 210"/>
                  <a:gd name="T16" fmla="*/ 129 w 185"/>
                  <a:gd name="T17" fmla="*/ 180 h 210"/>
                  <a:gd name="T18" fmla="*/ 90 w 185"/>
                  <a:gd name="T19" fmla="*/ 198 h 210"/>
                  <a:gd name="T20" fmla="*/ 106 w 185"/>
                  <a:gd name="T21" fmla="*/ 210 h 210"/>
                  <a:gd name="T22" fmla="*/ 141 w 185"/>
                  <a:gd name="T23" fmla="*/ 192 h 210"/>
                  <a:gd name="T24" fmla="*/ 171 w 185"/>
                  <a:gd name="T25" fmla="*/ 168 h 210"/>
                  <a:gd name="T26" fmla="*/ 189 w 185"/>
                  <a:gd name="T27" fmla="*/ 144 h 210"/>
                  <a:gd name="T28" fmla="*/ 195 w 185"/>
                  <a:gd name="T29" fmla="*/ 114 h 210"/>
                  <a:gd name="T30" fmla="*/ 189 w 185"/>
                  <a:gd name="T31" fmla="*/ 90 h 210"/>
                  <a:gd name="T32" fmla="*/ 183 w 185"/>
                  <a:gd name="T33" fmla="*/ 66 h 210"/>
                  <a:gd name="T34" fmla="*/ 165 w 185"/>
                  <a:gd name="T35" fmla="*/ 48 h 210"/>
                  <a:gd name="T36" fmla="*/ 14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</p:grpSp>
        </p:grpSp>
      </p:grpSp>
      <p:sp>
        <p:nvSpPr>
          <p:cNvPr id="246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6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F502C9-DF3C-412E-8CAC-6231DA4ACD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837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A7F3E-0822-4612-85BF-09D1A657E5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089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A696B-16CA-410E-BAF4-951D0A3E44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526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D306F-DCFA-4332-AF54-F12B684F66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154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4DA5E-5377-4CCB-8778-93668C6565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984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7256C-9D1B-4097-8FF8-FD50F335F5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902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97F14-5669-4E7B-AF5E-E6799EFF48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478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95F4E-D84C-4F45-8493-5B3B60C44C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477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4829D-8016-4FE3-9BED-E5266F54E0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460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80757-0E78-416F-8F35-CC40350AF6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510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BF7BA-E6D5-4394-848B-2CB5CE80AC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158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2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21 w 5740"/>
                <a:gd name="T7" fmla="*/ 0 h 4316"/>
                <a:gd name="T8" fmla="*/ 5921 w 5740"/>
                <a:gd name="T9" fmla="*/ 0 h 4316"/>
                <a:gd name="T10" fmla="*/ 592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5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5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5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5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6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6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6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6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6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236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9 w 382"/>
                  <a:gd name="T19" fmla="*/ 96 h 96"/>
                  <a:gd name="T20" fmla="*/ 273 w 382"/>
                  <a:gd name="T21" fmla="*/ 90 h 96"/>
                  <a:gd name="T22" fmla="*/ 321 w 382"/>
                  <a:gd name="T23" fmla="*/ 84 h 96"/>
                  <a:gd name="T24" fmla="*/ 362 w 382"/>
                  <a:gd name="T25" fmla="*/ 66 h 96"/>
                  <a:gd name="T26" fmla="*/ 392 w 382"/>
                  <a:gd name="T27" fmla="*/ 42 h 96"/>
                  <a:gd name="T28" fmla="*/ 386 w 382"/>
                  <a:gd name="T29" fmla="*/ 42 h 96"/>
                  <a:gd name="T30" fmla="*/ 356 w 382"/>
                  <a:gd name="T31" fmla="*/ 66 h 96"/>
                  <a:gd name="T32" fmla="*/ 315 w 382"/>
                  <a:gd name="T33" fmla="*/ 78 h 96"/>
                  <a:gd name="T34" fmla="*/ 273 w 382"/>
                  <a:gd name="T35" fmla="*/ 90 h 96"/>
                  <a:gd name="T36" fmla="*/ 219 w 382"/>
                  <a:gd name="T37" fmla="*/ 96 h 96"/>
                  <a:gd name="T38" fmla="*/ 21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9 w 185"/>
                  <a:gd name="T5" fmla="*/ 36 h 210"/>
                  <a:gd name="T6" fmla="*/ 165 w 185"/>
                  <a:gd name="T7" fmla="*/ 72 h 210"/>
                  <a:gd name="T8" fmla="*/ 171 w 185"/>
                  <a:gd name="T9" fmla="*/ 90 h 210"/>
                  <a:gd name="T10" fmla="*/ 177 w 185"/>
                  <a:gd name="T11" fmla="*/ 114 h 210"/>
                  <a:gd name="T12" fmla="*/ 171 w 185"/>
                  <a:gd name="T13" fmla="*/ 138 h 210"/>
                  <a:gd name="T14" fmla="*/ 159 w 185"/>
                  <a:gd name="T15" fmla="*/ 162 h 210"/>
                  <a:gd name="T16" fmla="*/ 129 w 185"/>
                  <a:gd name="T17" fmla="*/ 180 h 210"/>
                  <a:gd name="T18" fmla="*/ 90 w 185"/>
                  <a:gd name="T19" fmla="*/ 198 h 210"/>
                  <a:gd name="T20" fmla="*/ 106 w 185"/>
                  <a:gd name="T21" fmla="*/ 210 h 210"/>
                  <a:gd name="T22" fmla="*/ 141 w 185"/>
                  <a:gd name="T23" fmla="*/ 192 h 210"/>
                  <a:gd name="T24" fmla="*/ 171 w 185"/>
                  <a:gd name="T25" fmla="*/ 168 h 210"/>
                  <a:gd name="T26" fmla="*/ 189 w 185"/>
                  <a:gd name="T27" fmla="*/ 144 h 210"/>
                  <a:gd name="T28" fmla="*/ 195 w 185"/>
                  <a:gd name="T29" fmla="*/ 114 h 210"/>
                  <a:gd name="T30" fmla="*/ 189 w 185"/>
                  <a:gd name="T31" fmla="*/ 90 h 210"/>
                  <a:gd name="T32" fmla="*/ 183 w 185"/>
                  <a:gd name="T33" fmla="*/ 66 h 210"/>
                  <a:gd name="T34" fmla="*/ 165 w 185"/>
                  <a:gd name="T35" fmla="*/ 48 h 210"/>
                  <a:gd name="T36" fmla="*/ 14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</p:grpSp>
        </p:grpSp>
      </p:grpSp>
      <p:sp>
        <p:nvSpPr>
          <p:cNvPr id="236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36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6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B776FAD-F5C2-4A8C-A134-3166C9ED160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2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Molekulová fyzika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7450" y="4797425"/>
            <a:ext cx="66976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cs-CZ" altLang="cs-CZ" b="1">
                <a:solidFill>
                  <a:srgbClr val="000000"/>
                </a:solidFill>
                <a:effectLst/>
              </a:rPr>
              <a:t>2. prezentace</a:t>
            </a:r>
          </a:p>
        </p:txBody>
      </p:sp>
      <p:pic>
        <p:nvPicPr>
          <p:cNvPr id="4100" name="Picture 4" descr="LogoM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287972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31913" y="620713"/>
            <a:ext cx="6696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4000"/>
          </a:p>
        </p:txBody>
      </p:sp>
      <p:sp>
        <p:nvSpPr>
          <p:cNvPr id="6" name="TextovéPole 5"/>
          <p:cNvSpPr txBox="1"/>
          <p:nvPr/>
        </p:nvSpPr>
        <p:spPr>
          <a:xfrm>
            <a:off x="468313" y="5589588"/>
            <a:ext cx="8135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bg2">
                    <a:lumMod val="50000"/>
                  </a:schemeClr>
                </a:solidFill>
                <a:cs typeface="+mn-cs"/>
              </a:rPr>
              <a:t>„Teplota“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Teplota a stav termodynamické rovnováhy</a:t>
            </a:r>
            <a:endParaRPr lang="en-US" sz="3200" dirty="0"/>
          </a:p>
        </p:txBody>
      </p:sp>
      <p:sp>
        <p:nvSpPr>
          <p:cNvPr id="4" name="Zástupný obsah 3"/>
          <p:cNvSpPr>
            <a:spLocks noGrp="1"/>
          </p:cNvSpPr>
          <p:nvPr>
            <p:ph idx="1"/>
          </p:nvPr>
        </p:nvSpPr>
        <p:spPr>
          <a:xfrm>
            <a:off x="463550" y="1412875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  <a:buFont typeface="Symbol" panose="05050102010706020507" pitchFamily="18" charset="2"/>
              <a:buChar char="®"/>
              <a:defRPr/>
            </a:pPr>
            <a:r>
              <a:rPr lang="cs-CZ" sz="2400" dirty="0">
                <a:solidFill>
                  <a:srgbClr val="FFFF00"/>
                </a:solidFill>
              </a:rPr>
              <a:t>teplota</a:t>
            </a:r>
            <a:r>
              <a:rPr lang="cs-CZ" sz="2400" dirty="0"/>
              <a:t> – základní stavová veličina, která charakterizuje stav termodynamické rovnováhy</a:t>
            </a:r>
          </a:p>
          <a:p>
            <a:pPr>
              <a:buClr>
                <a:schemeClr val="tx1"/>
              </a:buClr>
              <a:buFont typeface="Symbol" panose="05050102010706020507" pitchFamily="18" charset="2"/>
              <a:buChar char="®"/>
              <a:defRPr/>
            </a:pPr>
            <a:r>
              <a:rPr lang="cs-CZ" sz="2400" dirty="0">
                <a:solidFill>
                  <a:srgbClr val="FFFF00"/>
                </a:solidFill>
              </a:rPr>
              <a:t>termodynamická rovnováha</a:t>
            </a:r>
            <a:r>
              <a:rPr lang="cs-CZ" sz="2400" dirty="0"/>
              <a:t> – takový stav soustavy, </a:t>
            </a:r>
            <a:br>
              <a:rPr lang="cs-CZ" sz="2400" dirty="0"/>
            </a:br>
            <a:r>
              <a:rPr lang="cs-CZ" sz="2400" dirty="0"/>
              <a:t>v němž současně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000" dirty="0"/>
              <a:t>všechny její veličiny zůstávají s časem neproměnné</a:t>
            </a:r>
            <a:br>
              <a:rPr lang="cs-CZ" sz="2000" dirty="0"/>
            </a:br>
            <a:r>
              <a:rPr lang="cs-CZ" sz="2000" dirty="0"/>
              <a:t>- neexistují žádné toky (energie, hmoty, elektrického náboje,…)</a:t>
            </a:r>
          </a:p>
          <a:p>
            <a:pPr>
              <a:buClr>
                <a:schemeClr val="tx1"/>
              </a:buClr>
              <a:buFont typeface="Symbol" panose="05050102010706020507" pitchFamily="18" charset="2"/>
              <a:buChar char="®"/>
              <a:defRPr/>
            </a:pPr>
            <a:r>
              <a:rPr lang="cs-CZ" sz="2000" dirty="0"/>
              <a:t>O teplotě lze uvažovat v každé termodynamické soustavě, ale jen </a:t>
            </a:r>
            <a:br>
              <a:rPr lang="cs-CZ" sz="2000" dirty="0"/>
            </a:br>
            <a:r>
              <a:rPr lang="cs-CZ" sz="2000" dirty="0"/>
              <a:t>v soustavě, která je ve stavu termodynamické rovnováhy má přesný fyzikální smysl.</a:t>
            </a:r>
          </a:p>
          <a:p>
            <a:pPr>
              <a:buClr>
                <a:schemeClr val="tx1"/>
              </a:buClr>
              <a:buFont typeface="Symbol" panose="05050102010706020507" pitchFamily="18" charset="2"/>
              <a:buChar char="®"/>
              <a:defRPr/>
            </a:pPr>
            <a:r>
              <a:rPr lang="cs-CZ" sz="2000" dirty="0"/>
              <a:t>Každá izolovaná soustava dospěje po uplynutí určité </a:t>
            </a:r>
            <a:r>
              <a:rPr lang="cs-CZ" sz="2000"/>
              <a:t>doby </a:t>
            </a:r>
            <a:br>
              <a:rPr lang="cs-CZ" sz="2000"/>
            </a:br>
            <a:r>
              <a:rPr lang="cs-CZ" sz="2000"/>
              <a:t>do </a:t>
            </a:r>
            <a:r>
              <a:rPr lang="cs-CZ" sz="2000" dirty="0"/>
              <a:t>rovnovážného stavu a samovolně z něj již nevyjde.</a:t>
            </a:r>
          </a:p>
          <a:p>
            <a:pPr>
              <a:buClr>
                <a:schemeClr val="tx1"/>
              </a:buClr>
              <a:buFont typeface="Symbol" panose="05050102010706020507" pitchFamily="18" charset="2"/>
              <a:buChar char="®"/>
              <a:defRPr/>
            </a:pPr>
            <a:r>
              <a:rPr lang="cs-CZ" sz="2000" dirty="0"/>
              <a:t>Se změnou teploty se mění prakticky všechny fyzikální veličiny.</a:t>
            </a:r>
            <a:endParaRPr lang="cs-CZ" sz="24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Plynový teploměr</a:t>
            </a:r>
          </a:p>
        </p:txBody>
      </p:sp>
      <p:pic>
        <p:nvPicPr>
          <p:cNvPr id="8195" name="Zástupný symbol pro obsah 4" descr="plynovy_teplom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89138"/>
            <a:ext cx="3013075" cy="4038600"/>
          </a:xfrm>
        </p:spPr>
      </p:pic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4859338" y="2852738"/>
          <a:ext cx="30972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977900" imgH="228600" progId="Equation.3">
                  <p:embed/>
                </p:oleObj>
              </mc:Choice>
              <mc:Fallback>
                <p:oleObj name="Rovnice" r:id="rId3" imgW="9779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852738"/>
                        <a:ext cx="309721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"/>
          <p:cNvGraphicFramePr>
            <a:graphicFrameLocks noChangeAspect="1"/>
          </p:cNvGraphicFramePr>
          <p:nvPr/>
        </p:nvGraphicFramePr>
        <p:xfrm>
          <a:off x="4859338" y="3789363"/>
          <a:ext cx="31686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952087" imgH="241195" progId="Equation.3">
                  <p:embed/>
                </p:oleObj>
              </mc:Choice>
              <mc:Fallback>
                <p:oleObj name="Rovnice" r:id="rId5" imgW="952087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789363"/>
                        <a:ext cx="316865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ovéPole 10"/>
          <p:cNvSpPr txBox="1">
            <a:spLocks noChangeArrowheads="1"/>
          </p:cNvSpPr>
          <p:nvPr/>
        </p:nvSpPr>
        <p:spPr bwMode="auto">
          <a:xfrm>
            <a:off x="5364163" y="5373688"/>
            <a:ext cx="244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(ideální plyn)</a:t>
            </a:r>
          </a:p>
        </p:txBody>
      </p:sp>
      <p:graphicFrame>
        <p:nvGraphicFramePr>
          <p:cNvPr id="8199" name="Object 5"/>
          <p:cNvGraphicFramePr>
            <a:graphicFrameLocks noChangeAspect="1"/>
          </p:cNvGraphicFramePr>
          <p:nvPr/>
        </p:nvGraphicFramePr>
        <p:xfrm>
          <a:off x="4284663" y="4797425"/>
          <a:ext cx="3887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739900" imgH="241300" progId="Equation.3">
                  <p:embed/>
                </p:oleObj>
              </mc:Choice>
              <mc:Fallback>
                <p:oleObj name="Rovnice" r:id="rId7" imgW="17399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797425"/>
                        <a:ext cx="38877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ovéPole 13"/>
          <p:cNvSpPr txBox="1">
            <a:spLocks noChangeArrowheads="1"/>
          </p:cNvSpPr>
          <p:nvPr/>
        </p:nvSpPr>
        <p:spPr bwMode="auto">
          <a:xfrm>
            <a:off x="8101013" y="47974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°C</a:t>
            </a:r>
            <a:r>
              <a:rPr lang="cs-CZ" altLang="cs-CZ" sz="2400" b="0" baseline="30000"/>
              <a:t>-1</a:t>
            </a:r>
            <a:endParaRPr lang="cs-CZ" altLang="cs-CZ" sz="2400" b="0"/>
          </a:p>
        </p:txBody>
      </p:sp>
      <p:sp>
        <p:nvSpPr>
          <p:cNvPr id="8201" name="TextovéPole 14"/>
          <p:cNvSpPr txBox="1">
            <a:spLocks noChangeArrowheads="1"/>
          </p:cNvSpPr>
          <p:nvPr/>
        </p:nvSpPr>
        <p:spPr bwMode="auto">
          <a:xfrm>
            <a:off x="5076825" y="2205038"/>
            <a:ext cx="2735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rgbClr val="FFFF00"/>
                </a:solidFill>
              </a:rPr>
              <a:t>Gay-Lussac</a:t>
            </a:r>
            <a:r>
              <a:rPr lang="cs-CZ" altLang="cs-CZ" sz="2400">
                <a:solidFill>
                  <a:srgbClr val="FFFF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cs-CZ" sz="3600" dirty="0"/>
              <a:t>Součinitelé rozpínavosti a roztažnosti pro reálné plyny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23850" y="1916113"/>
          <a:ext cx="82296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plyn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vodík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dusík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vzduch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helium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neon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</a:t>
                      </a:r>
                      <a:r>
                        <a:rPr lang="cs-CZ" sz="1800" baseline="-25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p </a:t>
                      </a:r>
                      <a:r>
                        <a:rPr lang="cs-CZ" sz="18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10</a:t>
                      </a:r>
                      <a:r>
                        <a:rPr lang="cs-CZ" sz="1800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3</a:t>
                      </a:r>
                      <a:r>
                        <a:rPr lang="cs-CZ" sz="18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 °C</a:t>
                      </a:r>
                      <a:r>
                        <a:rPr lang="cs-CZ" sz="1800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-1</a:t>
                      </a:r>
                      <a:endParaRPr lang="cs-CZ" sz="18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3,659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3,673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3,673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3,658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3,660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</a:t>
                      </a:r>
                      <a:r>
                        <a:rPr lang="cs-CZ" sz="1800" baseline="-25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V </a:t>
                      </a:r>
                      <a:r>
                        <a:rPr lang="cs-CZ" sz="18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10</a:t>
                      </a:r>
                      <a:r>
                        <a:rPr lang="cs-CZ" sz="1800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3</a:t>
                      </a:r>
                      <a:r>
                        <a:rPr lang="cs-CZ" sz="18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 °C</a:t>
                      </a:r>
                      <a:r>
                        <a:rPr lang="cs-CZ" sz="1800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-1</a:t>
                      </a:r>
                      <a:endParaRPr lang="cs-CZ" sz="1800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3,662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3,674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3,674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3,661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3,662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hnutý roh 4"/>
          <p:cNvSpPr/>
          <p:nvPr/>
        </p:nvSpPr>
        <p:spPr bwMode="auto">
          <a:xfrm>
            <a:off x="5364163" y="2997200"/>
            <a:ext cx="2952750" cy="719138"/>
          </a:xfrm>
          <a:prstGeom prst="foldedCorner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108000" rIns="108000"/>
          <a:lstStyle/>
          <a:p>
            <a:pPr eaLnBrk="1" hangingPunct="1">
              <a:defRPr/>
            </a:pPr>
            <a:r>
              <a:rPr lang="cs-CZ" sz="1600" b="0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</a:t>
            </a:r>
            <a:r>
              <a:rPr lang="cs-CZ" sz="1600" b="0" baseline="-25000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p </a:t>
            </a:r>
            <a:r>
              <a:rPr lang="cs-CZ" sz="1600" b="0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– součinitel roztažnosti</a:t>
            </a:r>
            <a:br>
              <a:rPr lang="cs-CZ" sz="1600" b="0" baseline="-25000" dirty="0">
                <a:solidFill>
                  <a:schemeClr val="accent4">
                    <a:lumMod val="10000"/>
                  </a:schemeClr>
                </a:solidFill>
                <a:sym typeface="Symbol"/>
              </a:rPr>
            </a:br>
            <a:r>
              <a:rPr lang="cs-CZ" sz="1600" b="0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</a:t>
            </a:r>
            <a:r>
              <a:rPr lang="cs-CZ" sz="1600" b="0" baseline="-25000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V </a:t>
            </a:r>
            <a:r>
              <a:rPr lang="cs-CZ" sz="1600" b="0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– součinitel rozpínavosti</a:t>
            </a:r>
            <a:endParaRPr lang="cs-CZ" sz="1600" b="0" dirty="0"/>
          </a:p>
        </p:txBody>
      </p:sp>
      <p:pic>
        <p:nvPicPr>
          <p:cNvPr id="9250" name="Obrázek 5" descr="gama_extrapola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35020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0825" y="1412875"/>
            <a:ext cx="1751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p=130 </a:t>
            </a:r>
            <a:r>
              <a:rPr lang="cs-CZ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kPa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8313" y="6237288"/>
            <a:ext cx="3743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extrapolace k nulovému tlaku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43438" y="5732463"/>
            <a:ext cx="41767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(Bakule R., Brož. J: </a:t>
            </a:r>
            <a:r>
              <a:rPr lang="cs-CZ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Molekulová fyzika.</a:t>
            </a:r>
            <a:br>
              <a:rPr lang="cs-CZ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Skriptum MFF UK</a:t>
            </a:r>
            <a:r>
              <a:rPr lang="cs-CZ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</a:t>
            </a:r>
            <a:r>
              <a:rPr lang="cs-CZ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03800" y="4437063"/>
            <a:ext cx="3024188" cy="830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  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= 3,661010</a:t>
            </a:r>
            <a:r>
              <a:rPr lang="cs-CZ" sz="2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-3 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°C</a:t>
            </a:r>
            <a:r>
              <a:rPr lang="cs-CZ" sz="2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-1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b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</a:b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(pro ideální </a:t>
            </a:r>
            <a:r>
              <a:rPr lang="cs-CZ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pl</a:t>
            </a:r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yn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  </a:t>
            </a:r>
            <a:endParaRPr lang="cs-CZ" sz="2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Některé teplotní stupnice</a:t>
            </a:r>
            <a:endParaRPr lang="en-US" sz="320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99113"/>
          </a:xfrm>
        </p:spPr>
        <p:txBody>
          <a:bodyPr/>
          <a:lstStyle/>
          <a:p>
            <a:pPr>
              <a:defRPr/>
            </a:pPr>
            <a:r>
              <a:rPr lang="cs-CZ" sz="2000" dirty="0">
                <a:solidFill>
                  <a:srgbClr val="FFFF00"/>
                </a:solidFill>
              </a:rPr>
              <a:t>Fahrenheit</a:t>
            </a:r>
            <a:br>
              <a:rPr lang="cs-CZ" sz="2400" dirty="0">
                <a:solidFill>
                  <a:srgbClr val="FFFF00"/>
                </a:solidFill>
              </a:rPr>
            </a:br>
            <a:r>
              <a:rPr lang="cs-CZ" sz="1400" dirty="0"/>
              <a:t>0 °C = 32 °F</a:t>
            </a:r>
            <a:br>
              <a:rPr lang="cs-CZ" sz="1400" dirty="0"/>
            </a:br>
            <a:r>
              <a:rPr lang="cs-CZ" sz="1400" dirty="0"/>
              <a:t>100 °C = 212 °F</a:t>
            </a:r>
            <a:br>
              <a:rPr lang="cs-CZ" sz="1400" dirty="0"/>
            </a:br>
            <a:r>
              <a:rPr lang="cs-CZ" sz="1400" dirty="0">
                <a:sym typeface="Symbol" panose="05050102010706020507" pitchFamily="18" charset="2"/>
              </a:rPr>
              <a:t></a:t>
            </a:r>
            <a:r>
              <a:rPr lang="cs-CZ" sz="1400" i="1" dirty="0">
                <a:sym typeface="Symbol" panose="05050102010706020507" pitchFamily="18" charset="2"/>
              </a:rPr>
              <a:t>t</a:t>
            </a:r>
            <a:r>
              <a:rPr lang="cs-CZ" sz="1400" dirty="0">
                <a:sym typeface="Symbol" panose="05050102010706020507" pitchFamily="18" charset="2"/>
              </a:rPr>
              <a:t> = 100 °C  </a:t>
            </a:r>
            <a:r>
              <a:rPr lang="cs-CZ" sz="1400" i="1" dirty="0">
                <a:sym typeface="Symbol" panose="05050102010706020507" pitchFamily="18" charset="2"/>
              </a:rPr>
              <a:t>t</a:t>
            </a:r>
            <a:r>
              <a:rPr lang="cs-CZ" sz="1400" dirty="0">
                <a:sym typeface="Symbol" panose="05050102010706020507" pitchFamily="18" charset="2"/>
              </a:rPr>
              <a:t> = 180 °F</a:t>
            </a:r>
            <a:br>
              <a:rPr lang="cs-CZ" sz="1400" dirty="0"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0 °F – nejnižší teplota, které roku 1724 Fahrenheit dosáhl smícháním chloridu amonného a vody </a:t>
            </a:r>
            <a:br>
              <a:rPr lang="cs-CZ" sz="1400" dirty="0"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           s ledem</a:t>
            </a:r>
            <a:br>
              <a:rPr lang="cs-CZ" sz="1400" dirty="0">
                <a:sym typeface="Symbol" panose="05050102010706020507" pitchFamily="18" charset="2"/>
              </a:rPr>
            </a:br>
            <a:endParaRPr lang="cs-CZ" sz="1400" dirty="0">
              <a:sym typeface="Symbol" panose="05050102010706020507" pitchFamily="18" charset="2"/>
            </a:endParaRPr>
          </a:p>
          <a:p>
            <a:pPr>
              <a:defRPr/>
            </a:pPr>
            <a:r>
              <a:rPr lang="cs-CZ" sz="2000" dirty="0">
                <a:solidFill>
                  <a:srgbClr val="FFFF00"/>
                </a:solidFill>
                <a:sym typeface="Symbol" panose="05050102010706020507" pitchFamily="18" charset="2"/>
              </a:rPr>
              <a:t>Celsius</a:t>
            </a:r>
            <a:br>
              <a:rPr lang="cs-CZ" sz="2000" dirty="0">
                <a:solidFill>
                  <a:srgbClr val="FFFF00"/>
                </a:solidFill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1742 – Andreas Celsius  100 °C ... teplota tání ledu</a:t>
            </a:r>
            <a:br>
              <a:rPr lang="cs-CZ" sz="1400" dirty="0"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		           0 °C ...... teplota varu vody</a:t>
            </a:r>
            <a:br>
              <a:rPr lang="cs-CZ" sz="1400" dirty="0"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- Carl Linné stupnici „otočil“ do dnešní podoby</a:t>
            </a:r>
            <a:br>
              <a:rPr lang="cs-CZ" sz="1400" dirty="0">
                <a:sym typeface="Symbol" panose="05050102010706020507" pitchFamily="18" charset="2"/>
              </a:rPr>
            </a:br>
            <a:endParaRPr lang="cs-CZ" sz="1400" dirty="0">
              <a:sym typeface="Symbol" panose="05050102010706020507" pitchFamily="18" charset="2"/>
            </a:endParaRPr>
          </a:p>
          <a:p>
            <a:pPr>
              <a:defRPr/>
            </a:pPr>
            <a:r>
              <a:rPr lang="cs-CZ" sz="2000" dirty="0" err="1">
                <a:solidFill>
                  <a:srgbClr val="FFFF00"/>
                </a:solidFill>
                <a:sym typeface="Symbol" panose="05050102010706020507" pitchFamily="18" charset="2"/>
              </a:rPr>
              <a:t>Réaumur</a:t>
            </a:r>
            <a:br>
              <a:rPr lang="cs-CZ" sz="2000" dirty="0">
                <a:solidFill>
                  <a:srgbClr val="FFFF00"/>
                </a:solidFill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1730</a:t>
            </a:r>
            <a:br>
              <a:rPr lang="cs-CZ" sz="1400" dirty="0"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0 °</a:t>
            </a:r>
            <a:r>
              <a:rPr lang="cs-CZ" sz="1400" dirty="0" err="1">
                <a:sym typeface="Symbol" panose="05050102010706020507" pitchFamily="18" charset="2"/>
              </a:rPr>
              <a:t>Ré</a:t>
            </a:r>
            <a:r>
              <a:rPr lang="cs-CZ" sz="1400" dirty="0">
                <a:sym typeface="Symbol" panose="05050102010706020507" pitchFamily="18" charset="2"/>
              </a:rPr>
              <a:t> (resp. 0 °R) ... teplota tuhnutí vody</a:t>
            </a:r>
            <a:br>
              <a:rPr lang="cs-CZ" sz="1400" dirty="0"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80 °</a:t>
            </a:r>
            <a:r>
              <a:rPr lang="cs-CZ" sz="1400" dirty="0" err="1">
                <a:sym typeface="Symbol" panose="05050102010706020507" pitchFamily="18" charset="2"/>
              </a:rPr>
              <a:t>Ré</a:t>
            </a:r>
            <a:r>
              <a:rPr lang="cs-CZ" sz="1400" dirty="0">
                <a:sym typeface="Symbol" panose="05050102010706020507" pitchFamily="18" charset="2"/>
              </a:rPr>
              <a:t> ... teplota varu vody</a:t>
            </a:r>
            <a:br>
              <a:rPr lang="cs-CZ" sz="1400" dirty="0"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</a:t>
            </a:r>
            <a:r>
              <a:rPr lang="cs-CZ" sz="1400" i="1" dirty="0">
                <a:sym typeface="Symbol" panose="05050102010706020507" pitchFamily="18" charset="2"/>
              </a:rPr>
              <a:t>t</a:t>
            </a:r>
            <a:r>
              <a:rPr lang="cs-CZ" sz="1400" dirty="0">
                <a:sym typeface="Symbol" panose="05050102010706020507" pitchFamily="18" charset="2"/>
              </a:rPr>
              <a:t> = 1 °</a:t>
            </a:r>
            <a:r>
              <a:rPr lang="cs-CZ" sz="1400" dirty="0" err="1">
                <a:sym typeface="Symbol" panose="05050102010706020507" pitchFamily="18" charset="2"/>
              </a:rPr>
              <a:t>Ré</a:t>
            </a:r>
            <a:r>
              <a:rPr lang="cs-CZ" sz="1400" dirty="0">
                <a:sym typeface="Symbol" panose="05050102010706020507" pitchFamily="18" charset="2"/>
              </a:rPr>
              <a:t> odpovídá zvětšení objemu 80% lihu v lihovém teploměru o 1/1000</a:t>
            </a:r>
            <a:br>
              <a:rPr lang="cs-CZ" sz="1400" dirty="0">
                <a:sym typeface="Symbol" panose="05050102010706020507" pitchFamily="18" charset="2"/>
              </a:rPr>
            </a:br>
            <a:endParaRPr lang="cs-CZ" sz="1400" dirty="0">
              <a:sym typeface="Symbol" panose="05050102010706020507" pitchFamily="18" charset="2"/>
            </a:endParaRPr>
          </a:p>
          <a:p>
            <a:pPr>
              <a:defRPr/>
            </a:pPr>
            <a:r>
              <a:rPr lang="cs-CZ" sz="2000" dirty="0" err="1">
                <a:solidFill>
                  <a:srgbClr val="FFFF00"/>
                </a:solidFill>
                <a:sym typeface="Symbol" panose="05050102010706020507" pitchFamily="18" charset="2"/>
              </a:rPr>
              <a:t>Rankine</a:t>
            </a:r>
            <a:br>
              <a:rPr lang="cs-CZ" sz="2000" dirty="0">
                <a:solidFill>
                  <a:srgbClr val="FFFF00"/>
                </a:solidFill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1859 – William John </a:t>
            </a:r>
            <a:r>
              <a:rPr lang="cs-CZ" sz="1400" dirty="0" err="1">
                <a:sym typeface="Symbol" panose="05050102010706020507" pitchFamily="18" charset="2"/>
              </a:rPr>
              <a:t>Macquoru</a:t>
            </a:r>
            <a:r>
              <a:rPr lang="cs-CZ" sz="1400" dirty="0">
                <a:sym typeface="Symbol" panose="05050102010706020507" pitchFamily="18" charset="2"/>
              </a:rPr>
              <a:t> </a:t>
            </a:r>
            <a:r>
              <a:rPr lang="cs-CZ" sz="1400" dirty="0" err="1">
                <a:sym typeface="Symbol" panose="05050102010706020507" pitchFamily="18" charset="2"/>
              </a:rPr>
              <a:t>Rankine</a:t>
            </a:r>
            <a:br>
              <a:rPr lang="cs-CZ" sz="1400" dirty="0"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0 °Rank ... absolutní nula</a:t>
            </a:r>
            <a:br>
              <a:rPr lang="cs-CZ" sz="1400" b="1" dirty="0"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teplota trojného bodu vody ... 491,68 °Rank</a:t>
            </a:r>
            <a:br>
              <a:rPr lang="cs-CZ" sz="1400" dirty="0">
                <a:sym typeface="Symbol" panose="05050102010706020507" pitchFamily="18" charset="2"/>
              </a:rPr>
            </a:br>
            <a:r>
              <a:rPr lang="cs-CZ" sz="1400" dirty="0">
                <a:sym typeface="Symbol" panose="05050102010706020507" pitchFamily="18" charset="2"/>
              </a:rPr>
              <a:t>teplota varu vody ... 671,67 °Rank</a:t>
            </a:r>
            <a:br>
              <a:rPr lang="cs-CZ" sz="2000" dirty="0">
                <a:sym typeface="Symbol" panose="05050102010706020507" pitchFamily="18" charset="2"/>
              </a:rPr>
            </a:br>
            <a:endParaRPr lang="en-US" sz="2000" dirty="0"/>
          </a:p>
        </p:txBody>
      </p:sp>
      <p:sp>
        <p:nvSpPr>
          <p:cNvPr id="10244" name="Pravá složená závorka 3"/>
          <p:cNvSpPr>
            <a:spLocks/>
          </p:cNvSpPr>
          <p:nvPr/>
        </p:nvSpPr>
        <p:spPr bwMode="auto">
          <a:xfrm>
            <a:off x="4437063" y="5876925"/>
            <a:ext cx="144462" cy="576263"/>
          </a:xfrm>
          <a:prstGeom prst="rightBrace">
            <a:avLst>
              <a:gd name="adj1" fmla="val 8310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/>
          </a:p>
        </p:txBody>
      </p:sp>
      <p:sp>
        <p:nvSpPr>
          <p:cNvPr id="7" name="TextovéPole 6"/>
          <p:cNvSpPr txBox="1"/>
          <p:nvPr/>
        </p:nvSpPr>
        <p:spPr>
          <a:xfrm>
            <a:off x="4581525" y="6011863"/>
            <a:ext cx="35274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absolutní stupnice, ale ve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fahrenheitech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Teplota z mikroskopického hlediska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95288" y="3357563"/>
            <a:ext cx="8208962" cy="2624137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Teplota je pro daný druh plynu jednoznačně určena střední hodnotou kvadrátu rychlosti molekul.</a:t>
            </a:r>
          </a:p>
          <a:p>
            <a:pPr>
              <a:defRPr/>
            </a:pPr>
            <a:r>
              <a:rPr lang="cs-CZ" sz="2400" dirty="0"/>
              <a:t>Nemá smysl mluvit o teplotě jedné izolované molekuly, ale teplota je veličina, která charakterizuje intenzitu chaotického pohybu souboru molekul.</a:t>
            </a:r>
          </a:p>
          <a:p>
            <a:pPr>
              <a:defRPr/>
            </a:pPr>
            <a:r>
              <a:rPr lang="cs-CZ" sz="2400" dirty="0"/>
              <a:t>Počet molekul v souboru musí být dostatečně velký, abychom mohli aplikovat statistický přístup.</a:t>
            </a:r>
          </a:p>
        </p:txBody>
      </p:sp>
      <p:graphicFrame>
        <p:nvGraphicFramePr>
          <p:cNvPr id="11268" name="Object 2"/>
          <p:cNvGraphicFramePr>
            <a:graphicFrameLocks noChangeAspect="1"/>
          </p:cNvGraphicFramePr>
          <p:nvPr/>
        </p:nvGraphicFramePr>
        <p:xfrm>
          <a:off x="971550" y="1628775"/>
          <a:ext cx="30194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65200" imgH="393700" progId="Equation.3">
                  <p:embed/>
                </p:oleObj>
              </mc:Choice>
              <mc:Fallback>
                <p:oleObj name="Rovnice" r:id="rId2" imgW="9652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28775"/>
                        <a:ext cx="3019425" cy="1231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hnutý roh 7"/>
          <p:cNvSpPr/>
          <p:nvPr/>
        </p:nvSpPr>
        <p:spPr bwMode="auto">
          <a:xfrm>
            <a:off x="4572000" y="1557338"/>
            <a:ext cx="4176713" cy="1655762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sz="2000" b="0" i="1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r>
              <a:rPr lang="cs-CZ" sz="2000" b="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cs-CZ" sz="2000" b="0" baseline="-25000" dirty="0" err="1">
                <a:solidFill>
                  <a:schemeClr val="accent4">
                    <a:lumMod val="10000"/>
                  </a:schemeClr>
                </a:solidFill>
              </a:rPr>
              <a:t>m</a:t>
            </a:r>
            <a:r>
              <a:rPr lang="cs-CZ" sz="2000" b="0" dirty="0">
                <a:solidFill>
                  <a:schemeClr val="accent4">
                    <a:lumMod val="10000"/>
                  </a:schemeClr>
                </a:solidFill>
              </a:rPr>
              <a:t> – molární hmotnost</a:t>
            </a:r>
            <a:br>
              <a:rPr lang="cs-CZ" sz="2000" b="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sz="2000" b="0" i="1" dirty="0">
                <a:solidFill>
                  <a:schemeClr val="accent4">
                    <a:lumMod val="10000"/>
                  </a:schemeClr>
                </a:solidFill>
              </a:rPr>
              <a:t>R – </a:t>
            </a:r>
            <a:r>
              <a:rPr lang="cs-CZ" sz="2000" b="0" dirty="0">
                <a:solidFill>
                  <a:schemeClr val="accent4">
                    <a:lumMod val="10000"/>
                  </a:schemeClr>
                </a:solidFill>
              </a:rPr>
              <a:t>univerzální plynová konstanta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sz="2000" b="0" i="1" dirty="0">
                <a:solidFill>
                  <a:schemeClr val="accent4">
                    <a:lumMod val="10000"/>
                  </a:schemeClr>
                </a:solidFill>
              </a:rPr>
              <a:t>v – </a:t>
            </a:r>
            <a:r>
              <a:rPr lang="cs-CZ" sz="2000" b="0" dirty="0">
                <a:solidFill>
                  <a:schemeClr val="accent4">
                    <a:lumMod val="10000"/>
                  </a:schemeClr>
                </a:solidFill>
              </a:rPr>
              <a:t>rychlost molekuly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684E19-1394-4F5B-E282-78A49BD2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48680"/>
            <a:ext cx="7886700" cy="611981"/>
          </a:xfrm>
        </p:spPr>
        <p:txBody>
          <a:bodyPr/>
          <a:lstStyle/>
          <a:p>
            <a:pPr algn="ctr"/>
            <a:r>
              <a:rPr lang="cs-CZ" dirty="0"/>
              <a:t>Slunce</a:t>
            </a:r>
            <a:endParaRPr lang="en-US" dirty="0"/>
          </a:p>
        </p:txBody>
      </p:sp>
      <p:pic>
        <p:nvPicPr>
          <p:cNvPr id="9" name="Zástupný obsah 8" descr="Obsah obrázku Astronomický objekt, koule, Noční nebe, Jantar&#10;&#10;Obsah vygenerovaný umělou inteligencí může být nesprávný.">
            <a:extLst>
              <a:ext uri="{FF2B5EF4-FFF2-40B4-BE49-F238E27FC236}">
                <a16:creationId xmlns:a16="http://schemas.microsoft.com/office/drawing/2014/main" id="{1BF19026-DAA0-C32F-1EBB-CDC94A20C3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2057996"/>
            <a:ext cx="3431977" cy="3431977"/>
          </a:xfrm>
        </p:spPr>
      </p:pic>
      <p:pic>
        <p:nvPicPr>
          <p:cNvPr id="11" name="Zástupný obsah 10" descr="Obsah obrázku Astronomický objekt, koule, planeta, Vesmír&#10;&#10;Obsah vygenerovaný umělou inteligencí může být nesprávný.">
            <a:extLst>
              <a:ext uri="{FF2B5EF4-FFF2-40B4-BE49-F238E27FC236}">
                <a16:creationId xmlns:a16="http://schemas.microsoft.com/office/drawing/2014/main" id="{53B7ADB6-C2CD-5EEA-817D-73A133FAED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057996"/>
            <a:ext cx="3431977" cy="3431977"/>
          </a:xfrm>
        </p:spPr>
      </p:pic>
    </p:spTree>
    <p:extLst>
      <p:ext uri="{BB962C8B-B14F-4D97-AF65-F5344CB8AC3E}">
        <p14:creationId xmlns:p14="http://schemas.microsoft.com/office/powerpoint/2010/main" val="368346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CF56A-8ACF-CA47-3585-031EAD02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886700" cy="636029"/>
          </a:xfrm>
        </p:spPr>
        <p:txBody>
          <a:bodyPr/>
          <a:lstStyle/>
          <a:p>
            <a:pPr algn="ctr"/>
            <a:r>
              <a:rPr lang="cs-CZ" dirty="0"/>
              <a:t>Slunce</a:t>
            </a:r>
            <a:endParaRPr lang="en-US" dirty="0"/>
          </a:p>
        </p:txBody>
      </p:sp>
      <p:pic>
        <p:nvPicPr>
          <p:cNvPr id="6" name="Zástupný obsah 5" descr="Obsah obrázku Astronomický objekt, kruh, žlutá, Noční nebe&#10;&#10;Obsah vygenerovaný umělou inteligencí může být nesprávný.">
            <a:extLst>
              <a:ext uri="{FF2B5EF4-FFF2-40B4-BE49-F238E27FC236}">
                <a16:creationId xmlns:a16="http://schemas.microsoft.com/office/drawing/2014/main" id="{554E1687-87B5-69F0-ACFF-34D078DCE0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2057147"/>
            <a:ext cx="3432826" cy="3432826"/>
          </a:xfrm>
        </p:spPr>
      </p:pic>
      <p:pic>
        <p:nvPicPr>
          <p:cNvPr id="8" name="Zástupný obsah 7" descr="Obsah obrázku Astronomický objekt, slunce, Vesmír, planeta&#10;&#10;Obsah vygenerovaný umělou inteligencí může být nesprávný.">
            <a:extLst>
              <a:ext uri="{FF2B5EF4-FFF2-40B4-BE49-F238E27FC236}">
                <a16:creationId xmlns:a16="http://schemas.microsoft.com/office/drawing/2014/main" id="{E73D6495-2E93-3AE9-4582-A21BA76F14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77" y="2057147"/>
            <a:ext cx="3432826" cy="3432826"/>
          </a:xfrm>
        </p:spPr>
      </p:pic>
    </p:spTree>
    <p:extLst>
      <p:ext uri="{BB962C8B-B14F-4D97-AF65-F5344CB8AC3E}">
        <p14:creationId xmlns:p14="http://schemas.microsoft.com/office/powerpoint/2010/main" val="78737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B1FC8-87C7-7913-A048-0FD2C4E0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886700" cy="540968"/>
          </a:xfrm>
        </p:spPr>
        <p:txBody>
          <a:bodyPr/>
          <a:lstStyle/>
          <a:p>
            <a:pPr algn="ctr"/>
            <a:r>
              <a:rPr lang="cs-CZ" sz="3600" dirty="0"/>
              <a:t>Schéma „rozvrstvení“ Slunce</a:t>
            </a:r>
            <a:endParaRPr lang="en-US" sz="3600" dirty="0"/>
          </a:p>
        </p:txBody>
      </p:sp>
      <p:pic>
        <p:nvPicPr>
          <p:cNvPr id="5" name="Zástupný obsah 4" descr="Obsah obrázku kreslené, snímek obrazovky, ilustrace, umění&#10;&#10;Obsah vygenerovaný umělou inteligencí může být nesprávný.">
            <a:extLst>
              <a:ext uri="{FF2B5EF4-FFF2-40B4-BE49-F238E27FC236}">
                <a16:creationId xmlns:a16="http://schemas.microsoft.com/office/drawing/2014/main" id="{4E069B97-AC22-B1ED-A538-F568EC22C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54" y="1711942"/>
            <a:ext cx="5876494" cy="3666371"/>
          </a:xfr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E25C8027-A6FF-79D1-C1FF-711053D8A196}"/>
              </a:ext>
            </a:extLst>
          </p:cNvPr>
          <p:cNvCxnSpPr/>
          <p:nvPr/>
        </p:nvCxnSpPr>
        <p:spPr bwMode="auto">
          <a:xfrm>
            <a:off x="1443038" y="3545127"/>
            <a:ext cx="295232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0BD7A4-C619-386A-38B8-C3642CB7CA7B}"/>
              </a:ext>
            </a:extLst>
          </p:cNvPr>
          <p:cNvSpPr txBox="1"/>
          <p:nvPr/>
        </p:nvSpPr>
        <p:spPr>
          <a:xfrm>
            <a:off x="179002" y="3388895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15,7 x 10</a:t>
            </a:r>
            <a:r>
              <a:rPr lang="cs-CZ" sz="1600" b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cs-CZ" sz="1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endParaRPr lang="en-US" sz="16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71F4447-A00B-7863-5019-61B13C6FCEFB}"/>
              </a:ext>
            </a:extLst>
          </p:cNvPr>
          <p:cNvCxnSpPr>
            <a:cxnSpLocks/>
          </p:cNvCxnSpPr>
          <p:nvPr/>
        </p:nvCxnSpPr>
        <p:spPr bwMode="auto">
          <a:xfrm>
            <a:off x="1443038" y="3284984"/>
            <a:ext cx="233687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A686D7B-F1CD-C2A2-2B1D-7E98493CCA59}"/>
              </a:ext>
            </a:extLst>
          </p:cNvPr>
          <p:cNvCxnSpPr>
            <a:cxnSpLocks/>
          </p:cNvCxnSpPr>
          <p:nvPr/>
        </p:nvCxnSpPr>
        <p:spPr bwMode="auto">
          <a:xfrm>
            <a:off x="1443038" y="2210196"/>
            <a:ext cx="251224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BE9375A-9AC2-2B4F-BB07-109F6B1D7381}"/>
              </a:ext>
            </a:extLst>
          </p:cNvPr>
          <p:cNvSpPr txBox="1"/>
          <p:nvPr/>
        </p:nvSpPr>
        <p:spPr>
          <a:xfrm>
            <a:off x="581701" y="3121686"/>
            <a:ext cx="975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6 000 K</a:t>
            </a:r>
            <a:endParaRPr lang="en-US" sz="16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E1C795D-C4A2-2086-7728-1E5B364A152E}"/>
              </a:ext>
            </a:extLst>
          </p:cNvPr>
          <p:cNvCxnSpPr>
            <a:cxnSpLocks/>
          </p:cNvCxnSpPr>
          <p:nvPr/>
        </p:nvCxnSpPr>
        <p:spPr bwMode="auto">
          <a:xfrm>
            <a:off x="1443038" y="3015733"/>
            <a:ext cx="215346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8BDAE34-B2B9-6BE2-37D0-692A2B8A9349}"/>
              </a:ext>
            </a:extLst>
          </p:cNvPr>
          <p:cNvSpPr txBox="1"/>
          <p:nvPr/>
        </p:nvSpPr>
        <p:spPr>
          <a:xfrm>
            <a:off x="457769" y="2849670"/>
            <a:ext cx="1223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10 000 K</a:t>
            </a:r>
            <a:endParaRPr lang="en-US" sz="16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779D30F-3595-023C-3DE2-450A117BB916}"/>
              </a:ext>
            </a:extLst>
          </p:cNvPr>
          <p:cNvSpPr txBox="1"/>
          <p:nvPr/>
        </p:nvSpPr>
        <p:spPr>
          <a:xfrm>
            <a:off x="457769" y="2035817"/>
            <a:ext cx="1162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x 10</a:t>
            </a:r>
            <a:r>
              <a:rPr lang="cs-CZ" sz="1600" b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cs-CZ" sz="1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endParaRPr lang="en-US" sz="16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délník: ohnutý roh 15">
            <a:extLst>
              <a:ext uri="{FF2B5EF4-FFF2-40B4-BE49-F238E27FC236}">
                <a16:creationId xmlns:a16="http://schemas.microsoft.com/office/drawing/2014/main" id="{C881291E-5631-8B12-7AEB-2F86EA099B5D}"/>
              </a:ext>
            </a:extLst>
          </p:cNvPr>
          <p:cNvSpPr/>
          <p:nvPr/>
        </p:nvSpPr>
        <p:spPr bwMode="auto">
          <a:xfrm>
            <a:off x="662287" y="5551442"/>
            <a:ext cx="7886700" cy="757875"/>
          </a:xfrm>
          <a:prstGeom prst="foldedCorner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charset="0"/>
              </a:rPr>
              <a:t>Vysoká teplota v koróně je hodnotou značně zavádějící...</a:t>
            </a:r>
            <a:b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charset="0"/>
              </a:rPr>
            </a:b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charset="0"/>
              </a:rPr>
              <a:t>Spíše než „pocit tepla“ charakterizuje rychlost částic a vysoký stupeň ionizace koróny.</a:t>
            </a:r>
            <a:b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charset="0"/>
              </a:rPr>
            </a:b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charset="0"/>
              </a:rPr>
              <a:t>Koróna (ani chromosféra) nejsou ve stavu termodynamické rovnováhy.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6B671E1-1BAF-1F0B-C76E-964C7A57B564}"/>
              </a:ext>
            </a:extLst>
          </p:cNvPr>
          <p:cNvSpPr txBox="1"/>
          <p:nvPr/>
        </p:nvSpPr>
        <p:spPr>
          <a:xfrm>
            <a:off x="2679135" y="6436244"/>
            <a:ext cx="3405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Švanda, M.: </a:t>
            </a:r>
            <a:r>
              <a:rPr lang="cs-CZ" sz="1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Slunce.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AVENTINUM, s.r.o., 2012. </a:t>
            </a:r>
            <a:endParaRPr lang="en-US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5168</TotalTime>
  <Words>535</Words>
  <Application>Microsoft Office PowerPoint</Application>
  <PresentationFormat>Předvádění na obrazovce (4:3)</PresentationFormat>
  <Paragraphs>60</Paragraphs>
  <Slides>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Symbol</vt:lpstr>
      <vt:lpstr>Wingdings</vt:lpstr>
      <vt:lpstr>Kruhy na vodě</vt:lpstr>
      <vt:lpstr>Rovnice</vt:lpstr>
      <vt:lpstr>Molekulová fyzika</vt:lpstr>
      <vt:lpstr>Teplota a stav termodynamické rovnováhy</vt:lpstr>
      <vt:lpstr>Plynový teploměr</vt:lpstr>
      <vt:lpstr>Součinitelé rozpínavosti a roztažnosti pro reálné plyny </vt:lpstr>
      <vt:lpstr>Některé teplotní stupnice</vt:lpstr>
      <vt:lpstr>Teplota z mikroskopického hlediska</vt:lpstr>
      <vt:lpstr>Slunce</vt:lpstr>
      <vt:lpstr>Slunce</vt:lpstr>
      <vt:lpstr>Schéma „rozvrstvení“ Slunce</vt:lpstr>
    </vt:vector>
  </TitlesOfParts>
  <Company>KDF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Zdeněk Drozd</dc:creator>
  <cp:lastModifiedBy>Zdeněk Drozd</cp:lastModifiedBy>
  <cp:revision>454</cp:revision>
  <dcterms:created xsi:type="dcterms:W3CDTF">2007-02-24T17:18:26Z</dcterms:created>
  <dcterms:modified xsi:type="dcterms:W3CDTF">2025-03-08T09:25:00Z</dcterms:modified>
</cp:coreProperties>
</file>