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5"/>
  </p:notesMasterIdLst>
  <p:sldIdLst>
    <p:sldId id="265" r:id="rId2"/>
    <p:sldId id="491" r:id="rId3"/>
    <p:sldId id="509" r:id="rId4"/>
    <p:sldId id="510" r:id="rId5"/>
    <p:sldId id="511" r:id="rId6"/>
    <p:sldId id="507" r:id="rId7"/>
    <p:sldId id="488" r:id="rId8"/>
    <p:sldId id="508" r:id="rId9"/>
    <p:sldId id="492" r:id="rId10"/>
    <p:sldId id="489" r:id="rId11"/>
    <p:sldId id="490" r:id="rId12"/>
    <p:sldId id="505" r:id="rId13"/>
    <p:sldId id="494" r:id="rId14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113A"/>
    <a:srgbClr val="000000"/>
    <a:srgbClr val="FFFC89"/>
    <a:srgbClr val="FFF901"/>
    <a:srgbClr val="003300"/>
    <a:srgbClr val="4355D9"/>
    <a:srgbClr val="C0C0C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4" autoAdjust="0"/>
    <p:restoredTop sz="94576" autoAdjust="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7F4410FE-DBC2-4343-B6E0-B0B6CF79FDE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42360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AEA2C7-1F00-4633-8384-2D05F0626B62}" type="slidenum">
              <a:rPr lang="cs-CZ" altLang="cs-CZ"/>
              <a:pPr>
                <a:spcBef>
                  <a:spcPct val="0"/>
                </a:spcBef>
              </a:pPr>
              <a:t>1</a:t>
            </a:fld>
            <a:endParaRPr lang="cs-CZ" altLang="cs-CZ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921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5921 w 5740"/>
                <a:gd name="T7" fmla="*/ 0 h 4316"/>
                <a:gd name="T8" fmla="*/ 5921 w 5740"/>
                <a:gd name="T9" fmla="*/ 0 h 4316"/>
                <a:gd name="T10" fmla="*/ 5921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9 w 382"/>
                  <a:gd name="T19" fmla="*/ 96 h 96"/>
                  <a:gd name="T20" fmla="*/ 273 w 382"/>
                  <a:gd name="T21" fmla="*/ 90 h 96"/>
                  <a:gd name="T22" fmla="*/ 321 w 382"/>
                  <a:gd name="T23" fmla="*/ 84 h 96"/>
                  <a:gd name="T24" fmla="*/ 362 w 382"/>
                  <a:gd name="T25" fmla="*/ 66 h 96"/>
                  <a:gd name="T26" fmla="*/ 392 w 382"/>
                  <a:gd name="T27" fmla="*/ 42 h 96"/>
                  <a:gd name="T28" fmla="*/ 386 w 382"/>
                  <a:gd name="T29" fmla="*/ 42 h 96"/>
                  <a:gd name="T30" fmla="*/ 356 w 382"/>
                  <a:gd name="T31" fmla="*/ 66 h 96"/>
                  <a:gd name="T32" fmla="*/ 315 w 382"/>
                  <a:gd name="T33" fmla="*/ 78 h 96"/>
                  <a:gd name="T34" fmla="*/ 273 w 382"/>
                  <a:gd name="T35" fmla="*/ 90 h 96"/>
                  <a:gd name="T36" fmla="*/ 219 w 382"/>
                  <a:gd name="T37" fmla="*/ 96 h 96"/>
                  <a:gd name="T38" fmla="*/ 21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9 w 185"/>
                  <a:gd name="T5" fmla="*/ 36 h 210"/>
                  <a:gd name="T6" fmla="*/ 165 w 185"/>
                  <a:gd name="T7" fmla="*/ 72 h 210"/>
                  <a:gd name="T8" fmla="*/ 171 w 185"/>
                  <a:gd name="T9" fmla="*/ 90 h 210"/>
                  <a:gd name="T10" fmla="*/ 177 w 185"/>
                  <a:gd name="T11" fmla="*/ 114 h 210"/>
                  <a:gd name="T12" fmla="*/ 171 w 185"/>
                  <a:gd name="T13" fmla="*/ 138 h 210"/>
                  <a:gd name="T14" fmla="*/ 159 w 185"/>
                  <a:gd name="T15" fmla="*/ 162 h 210"/>
                  <a:gd name="T16" fmla="*/ 129 w 185"/>
                  <a:gd name="T17" fmla="*/ 180 h 210"/>
                  <a:gd name="T18" fmla="*/ 90 w 185"/>
                  <a:gd name="T19" fmla="*/ 198 h 210"/>
                  <a:gd name="T20" fmla="*/ 106 w 185"/>
                  <a:gd name="T21" fmla="*/ 210 h 210"/>
                  <a:gd name="T22" fmla="*/ 141 w 185"/>
                  <a:gd name="T23" fmla="*/ 192 h 210"/>
                  <a:gd name="T24" fmla="*/ 171 w 185"/>
                  <a:gd name="T25" fmla="*/ 168 h 210"/>
                  <a:gd name="T26" fmla="*/ 189 w 185"/>
                  <a:gd name="T27" fmla="*/ 144 h 210"/>
                  <a:gd name="T28" fmla="*/ 195 w 185"/>
                  <a:gd name="T29" fmla="*/ 114 h 210"/>
                  <a:gd name="T30" fmla="*/ 189 w 185"/>
                  <a:gd name="T31" fmla="*/ 90 h 210"/>
                  <a:gd name="T32" fmla="*/ 183 w 185"/>
                  <a:gd name="T33" fmla="*/ 66 h 210"/>
                  <a:gd name="T34" fmla="*/ 165 w 185"/>
                  <a:gd name="T35" fmla="*/ 48 h 210"/>
                  <a:gd name="T36" fmla="*/ 14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cs-CZ" altLang="cs-CZ">
                    <a:cs typeface="+mn-cs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cs-CZ" altLang="cs-CZ">
                    <a:cs typeface="+mn-cs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cs-CZ" altLang="cs-CZ">
                    <a:cs typeface="+mn-cs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cs-CZ" altLang="cs-CZ">
                    <a:cs typeface="+mn-cs"/>
                  </a:endParaRPr>
                </a:p>
              </p:txBody>
            </p:sp>
          </p:grpSp>
        </p:grpSp>
      </p:grpSp>
      <p:sp>
        <p:nvSpPr>
          <p:cNvPr id="2464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464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46398DD-55FE-4BFB-8ADE-D6F7348E1A3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7561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4E8F83-AD32-439C-928A-CC5CDF3B0F5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03962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314306-D3B9-4556-B470-BDD43527784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6645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272346-A8BB-42BE-9307-BFB657D93D8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6889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1B0E9-F027-4560-BD42-2D4122ACF93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00612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D9CEA1-1778-46EC-85CC-C7625674E1D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2830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14519E-97AC-4323-93A3-A2F188ED126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2900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F8C58-6AA6-4CF9-894C-2D949A0BAC9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81133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13B205-34B2-4CCA-9F83-1E089B642FB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3054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75E67-DA9A-49C2-A465-1FBC9FE1E5A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4594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F974BE-0359-492F-AA56-948164A2CCC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0422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cs-CZ">
              <a:latin typeface="Arial" charset="0"/>
              <a:cs typeface="+mn-cs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921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5921 w 5740"/>
                <a:gd name="T7" fmla="*/ 0 h 4316"/>
                <a:gd name="T8" fmla="*/ 5921 w 5740"/>
                <a:gd name="T9" fmla="*/ 0 h 4316"/>
                <a:gd name="T10" fmla="*/ 5921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3558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59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0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1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2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3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4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5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6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7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68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3570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1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2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3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4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5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6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7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8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79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80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81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84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85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86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3589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90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91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92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93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94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95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97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98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599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600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601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602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603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604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  <p:sp>
            <p:nvSpPr>
              <p:cNvPr id="23605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cs-CZ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9 w 382"/>
                  <a:gd name="T19" fmla="*/ 96 h 96"/>
                  <a:gd name="T20" fmla="*/ 273 w 382"/>
                  <a:gd name="T21" fmla="*/ 90 h 96"/>
                  <a:gd name="T22" fmla="*/ 321 w 382"/>
                  <a:gd name="T23" fmla="*/ 84 h 96"/>
                  <a:gd name="T24" fmla="*/ 362 w 382"/>
                  <a:gd name="T25" fmla="*/ 66 h 96"/>
                  <a:gd name="T26" fmla="*/ 392 w 382"/>
                  <a:gd name="T27" fmla="*/ 42 h 96"/>
                  <a:gd name="T28" fmla="*/ 386 w 382"/>
                  <a:gd name="T29" fmla="*/ 42 h 96"/>
                  <a:gd name="T30" fmla="*/ 356 w 382"/>
                  <a:gd name="T31" fmla="*/ 66 h 96"/>
                  <a:gd name="T32" fmla="*/ 315 w 382"/>
                  <a:gd name="T33" fmla="*/ 78 h 96"/>
                  <a:gd name="T34" fmla="*/ 273 w 382"/>
                  <a:gd name="T35" fmla="*/ 90 h 96"/>
                  <a:gd name="T36" fmla="*/ 219 w 382"/>
                  <a:gd name="T37" fmla="*/ 96 h 96"/>
                  <a:gd name="T38" fmla="*/ 21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9 w 185"/>
                  <a:gd name="T5" fmla="*/ 36 h 210"/>
                  <a:gd name="T6" fmla="*/ 165 w 185"/>
                  <a:gd name="T7" fmla="*/ 72 h 210"/>
                  <a:gd name="T8" fmla="*/ 171 w 185"/>
                  <a:gd name="T9" fmla="*/ 90 h 210"/>
                  <a:gd name="T10" fmla="*/ 177 w 185"/>
                  <a:gd name="T11" fmla="*/ 114 h 210"/>
                  <a:gd name="T12" fmla="*/ 171 w 185"/>
                  <a:gd name="T13" fmla="*/ 138 h 210"/>
                  <a:gd name="T14" fmla="*/ 159 w 185"/>
                  <a:gd name="T15" fmla="*/ 162 h 210"/>
                  <a:gd name="T16" fmla="*/ 129 w 185"/>
                  <a:gd name="T17" fmla="*/ 180 h 210"/>
                  <a:gd name="T18" fmla="*/ 90 w 185"/>
                  <a:gd name="T19" fmla="*/ 198 h 210"/>
                  <a:gd name="T20" fmla="*/ 106 w 185"/>
                  <a:gd name="T21" fmla="*/ 210 h 210"/>
                  <a:gd name="T22" fmla="*/ 141 w 185"/>
                  <a:gd name="T23" fmla="*/ 192 h 210"/>
                  <a:gd name="T24" fmla="*/ 171 w 185"/>
                  <a:gd name="T25" fmla="*/ 168 h 210"/>
                  <a:gd name="T26" fmla="*/ 189 w 185"/>
                  <a:gd name="T27" fmla="*/ 144 h 210"/>
                  <a:gd name="T28" fmla="*/ 195 w 185"/>
                  <a:gd name="T29" fmla="*/ 114 h 210"/>
                  <a:gd name="T30" fmla="*/ 189 w 185"/>
                  <a:gd name="T31" fmla="*/ 90 h 210"/>
                  <a:gd name="T32" fmla="*/ 183 w 185"/>
                  <a:gd name="T33" fmla="*/ 66 h 210"/>
                  <a:gd name="T34" fmla="*/ 165 w 185"/>
                  <a:gd name="T35" fmla="*/ 48 h 210"/>
                  <a:gd name="T36" fmla="*/ 14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cs-CZ" altLang="cs-CZ">
                    <a:cs typeface="+mn-cs"/>
                  </a:endParaRPr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cs-CZ" altLang="cs-CZ">
                    <a:cs typeface="+mn-cs"/>
                  </a:endParaRPr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cs-CZ" altLang="cs-CZ">
                    <a:cs typeface="+mn-cs"/>
                  </a:endParaRPr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cs-CZ" altLang="cs-CZ">
                    <a:cs typeface="+mn-cs"/>
                  </a:endParaRPr>
                </a:p>
              </p:txBody>
            </p:sp>
          </p:grpSp>
        </p:grpSp>
      </p:grpSp>
      <p:sp>
        <p:nvSpPr>
          <p:cNvPr id="2361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2362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23621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622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62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F809944-5090-4DB4-905B-B71A2FAD3B3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56" r:id="rId1"/>
    <p:sldLayoutId id="2147484146" r:id="rId2"/>
    <p:sldLayoutId id="2147484147" r:id="rId3"/>
    <p:sldLayoutId id="2147484148" r:id="rId4"/>
    <p:sldLayoutId id="2147484149" r:id="rId5"/>
    <p:sldLayoutId id="2147484150" r:id="rId6"/>
    <p:sldLayoutId id="2147484151" r:id="rId7"/>
    <p:sldLayoutId id="2147484152" r:id="rId8"/>
    <p:sldLayoutId id="2147484153" r:id="rId9"/>
    <p:sldLayoutId id="2147484154" r:id="rId10"/>
    <p:sldLayoutId id="21474841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Molekulová fyzika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87450" y="4797425"/>
            <a:ext cx="6697663" cy="64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cs-CZ" altLang="cs-CZ" b="1">
                <a:solidFill>
                  <a:srgbClr val="000000"/>
                </a:solidFill>
                <a:effectLst/>
              </a:rPr>
              <a:t>1. prezentace</a:t>
            </a:r>
          </a:p>
        </p:txBody>
      </p:sp>
      <p:pic>
        <p:nvPicPr>
          <p:cNvPr id="3076" name="Picture 4" descr="LogoMF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916113"/>
            <a:ext cx="2879725" cy="268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331913" y="620713"/>
            <a:ext cx="66960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cs-CZ" altLang="cs-CZ" sz="4000"/>
          </a:p>
        </p:txBody>
      </p:sp>
      <p:sp>
        <p:nvSpPr>
          <p:cNvPr id="6" name="TextovéPole 5"/>
          <p:cNvSpPr txBox="1"/>
          <p:nvPr/>
        </p:nvSpPr>
        <p:spPr>
          <a:xfrm>
            <a:off x="468313" y="5589588"/>
            <a:ext cx="81359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cs-CZ" sz="3200" dirty="0">
                <a:solidFill>
                  <a:schemeClr val="bg2">
                    <a:lumMod val="50000"/>
                  </a:schemeClr>
                </a:solidFill>
                <a:latin typeface="Arial" charset="0"/>
                <a:cs typeface="+mn-cs"/>
              </a:rPr>
              <a:t>„Svět se skládá z atomů“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850" y="692150"/>
            <a:ext cx="6119813" cy="1139825"/>
          </a:xfrm>
        </p:spPr>
        <p:txBody>
          <a:bodyPr/>
          <a:lstStyle/>
          <a:p>
            <a:pPr>
              <a:defRPr/>
            </a:pPr>
            <a:r>
              <a:rPr lang="cs-CZ" sz="3600" dirty="0" err="1"/>
              <a:t>Joseph</a:t>
            </a:r>
            <a:r>
              <a:rPr lang="cs-CZ" sz="3600" dirty="0"/>
              <a:t> Louis Gay-</a:t>
            </a:r>
            <a:r>
              <a:rPr lang="cs-CZ" sz="3600" dirty="0" err="1"/>
              <a:t>Lussac</a:t>
            </a:r>
            <a:r>
              <a:rPr lang="cs-CZ" sz="3600" dirty="0"/>
              <a:t> </a:t>
            </a:r>
            <a:br>
              <a:rPr lang="cs-CZ" sz="3600" dirty="0"/>
            </a:br>
            <a:r>
              <a:rPr lang="cs-CZ" sz="3600" dirty="0"/>
              <a:t>(1778-1850)</a:t>
            </a:r>
          </a:p>
        </p:txBody>
      </p:sp>
      <p:pic>
        <p:nvPicPr>
          <p:cNvPr id="9219" name="Obrázek 2" descr="Gay-Lussa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836613"/>
            <a:ext cx="18573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Ohnutý roh 3"/>
          <p:cNvSpPr>
            <a:spLocks noChangeArrowheads="1"/>
          </p:cNvSpPr>
          <p:nvPr/>
        </p:nvSpPr>
        <p:spPr bwMode="auto">
          <a:xfrm>
            <a:off x="611188" y="2060575"/>
            <a:ext cx="5473700" cy="2089150"/>
          </a:xfrm>
          <a:prstGeom prst="foldedCorner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>
                <a:solidFill>
                  <a:srgbClr val="000000"/>
                </a:solidFill>
              </a:rPr>
              <a:t>Zákon stálých objemových poměrů při slučování plynů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0">
                <a:solidFill>
                  <a:srgbClr val="000000"/>
                </a:solidFill>
              </a:rPr>
              <a:t>- slučují-li se dva nebo více plynů, jsou jejich objemy při téže teplotě a tlaku </a:t>
            </a:r>
            <a:br>
              <a:rPr lang="cs-CZ" altLang="cs-CZ" sz="2400" b="0">
                <a:solidFill>
                  <a:srgbClr val="000000"/>
                </a:solidFill>
              </a:rPr>
            </a:br>
            <a:r>
              <a:rPr lang="cs-CZ" altLang="cs-CZ" sz="2400" b="0">
                <a:solidFill>
                  <a:srgbClr val="000000"/>
                </a:solidFill>
              </a:rPr>
              <a:t>v poměru malých celých čísel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b="0">
              <a:solidFill>
                <a:srgbClr val="00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750" y="4437063"/>
            <a:ext cx="8208963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1 objem kyslíku + 2 objemy vodíku </a:t>
            </a:r>
            <a:r>
              <a:rPr lang="cs-CZ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  <a:sym typeface="Symbol"/>
              </a:rPr>
              <a:t> </a:t>
            </a:r>
            <a:r>
              <a:rPr lang="cs-CZ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2 objemy vodní páry</a:t>
            </a:r>
            <a:br>
              <a:rPr lang="cs-CZ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</a:br>
            <a:r>
              <a:rPr lang="cs-CZ" sz="2400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Proč ze tří stejných objemů vodíku a kyslíku vzniknou dvě objemové jednotky vodní páry???</a:t>
            </a:r>
            <a:endParaRPr lang="cs-CZ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7" name="Vodorovný svitek 6"/>
          <p:cNvSpPr/>
          <p:nvPr/>
        </p:nvSpPr>
        <p:spPr bwMode="auto">
          <a:xfrm>
            <a:off x="5391150" y="5326063"/>
            <a:ext cx="3529013" cy="935037"/>
          </a:xfrm>
          <a:prstGeom prst="horizontalScroll">
            <a:avLst/>
          </a:prstGeom>
          <a:solidFill>
            <a:srgbClr val="FFFC8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52000" tIns="288000" anchor="ctr"/>
          <a:lstStyle/>
          <a:p>
            <a:pPr eaLnBrk="1" hangingPunct="1">
              <a:defRPr/>
            </a:pPr>
            <a:r>
              <a:rPr lang="cs-CZ" sz="2400" b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  <a:sym typeface="Symbol"/>
              </a:rPr>
              <a:t> existují molekuly</a:t>
            </a:r>
            <a:endParaRPr lang="cs-CZ" sz="2400" b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  <a:p>
            <a:pPr eaLnBrk="1" hangingPunct="1">
              <a:defRPr/>
            </a:pPr>
            <a:endParaRPr lang="cs-CZ" dirty="0">
              <a:latin typeface="Arial" charset="0"/>
              <a:cs typeface="+mn-cs"/>
            </a:endParaRPr>
          </a:p>
        </p:txBody>
      </p:sp>
      <p:sp>
        <p:nvSpPr>
          <p:cNvPr id="9223" name="Ohnutý roh 7"/>
          <p:cNvSpPr>
            <a:spLocks noChangeArrowheads="1"/>
          </p:cNvSpPr>
          <p:nvPr/>
        </p:nvSpPr>
        <p:spPr bwMode="auto">
          <a:xfrm>
            <a:off x="6292850" y="6008688"/>
            <a:ext cx="2447925" cy="504825"/>
          </a:xfrm>
          <a:prstGeom prst="foldedCorner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0">
                <a:solidFill>
                  <a:srgbClr val="000000"/>
                </a:solidFill>
              </a:rPr>
              <a:t>Amadeo Avogadro</a:t>
            </a:r>
          </a:p>
        </p:txBody>
      </p:sp>
      <p:cxnSp>
        <p:nvCxnSpPr>
          <p:cNvPr id="9224" name="Přímá spojovací čára 8"/>
          <p:cNvCxnSpPr>
            <a:cxnSpLocks noChangeShapeType="1"/>
          </p:cNvCxnSpPr>
          <p:nvPr/>
        </p:nvCxnSpPr>
        <p:spPr bwMode="auto">
          <a:xfrm>
            <a:off x="468313" y="4365625"/>
            <a:ext cx="8280400" cy="0"/>
          </a:xfrm>
          <a:prstGeom prst="line">
            <a:avLst/>
          </a:prstGeom>
          <a:noFill/>
          <a:ln w="254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5" name="Přímá spojovací čára 10"/>
          <p:cNvCxnSpPr>
            <a:cxnSpLocks noChangeShapeType="1"/>
          </p:cNvCxnSpPr>
          <p:nvPr/>
        </p:nvCxnSpPr>
        <p:spPr bwMode="auto">
          <a:xfrm>
            <a:off x="468313" y="4365625"/>
            <a:ext cx="0" cy="2232025"/>
          </a:xfrm>
          <a:prstGeom prst="line">
            <a:avLst/>
          </a:prstGeom>
          <a:noFill/>
          <a:ln w="254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Vývojový diagram: děrná páska 11"/>
          <p:cNvSpPr/>
          <p:nvPr/>
        </p:nvSpPr>
        <p:spPr bwMode="auto">
          <a:xfrm>
            <a:off x="468313" y="5805488"/>
            <a:ext cx="1366837" cy="792162"/>
          </a:xfrm>
          <a:prstGeom prst="flowChartPunchedTape">
            <a:avLst/>
          </a:prstGeom>
          <a:noFill/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cs-CZ" sz="24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problém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6048375" cy="2016125"/>
          </a:xfrm>
        </p:spPr>
        <p:txBody>
          <a:bodyPr/>
          <a:lstStyle/>
          <a:p>
            <a:pPr>
              <a:defRPr/>
            </a:pPr>
            <a:r>
              <a:rPr lang="cs-CZ" sz="3200" dirty="0" err="1"/>
              <a:t>Lorenzo</a:t>
            </a:r>
            <a:r>
              <a:rPr lang="cs-CZ" sz="3200" dirty="0"/>
              <a:t> Romano </a:t>
            </a:r>
            <a:r>
              <a:rPr lang="cs-CZ" sz="3200" dirty="0" err="1">
                <a:solidFill>
                  <a:srgbClr val="FFFF00"/>
                </a:solidFill>
              </a:rPr>
              <a:t>Amedeo</a:t>
            </a:r>
            <a:r>
              <a:rPr lang="cs-CZ" sz="3200" dirty="0"/>
              <a:t>  </a:t>
            </a:r>
            <a:r>
              <a:rPr lang="cs-CZ" sz="3200" dirty="0" err="1"/>
              <a:t>Carlo</a:t>
            </a:r>
            <a:r>
              <a:rPr lang="cs-CZ" sz="3200" dirty="0"/>
              <a:t> </a:t>
            </a:r>
            <a:r>
              <a:rPr lang="cs-CZ" sz="3200" dirty="0" err="1">
                <a:solidFill>
                  <a:srgbClr val="FFFF00"/>
                </a:solidFill>
              </a:rPr>
              <a:t>Avogadro</a:t>
            </a:r>
            <a:r>
              <a:rPr lang="cs-CZ" sz="3200" dirty="0"/>
              <a:t>, </a:t>
            </a:r>
            <a:r>
              <a:rPr lang="cs-CZ" sz="3200" dirty="0" err="1"/>
              <a:t>Conte</a:t>
            </a:r>
            <a:r>
              <a:rPr lang="cs-CZ" sz="3200" dirty="0"/>
              <a:t> </a:t>
            </a:r>
            <a:r>
              <a:rPr lang="cs-CZ" sz="3200" dirty="0" err="1"/>
              <a:t>di</a:t>
            </a:r>
            <a:r>
              <a:rPr lang="cs-CZ" sz="3200" dirty="0"/>
              <a:t> </a:t>
            </a:r>
            <a:r>
              <a:rPr lang="cs-CZ" sz="3200" dirty="0" err="1"/>
              <a:t>Quaregna</a:t>
            </a:r>
            <a:r>
              <a:rPr lang="cs-CZ" sz="3200" dirty="0"/>
              <a:t> e </a:t>
            </a:r>
            <a:r>
              <a:rPr lang="cs-CZ" sz="3200" dirty="0" err="1"/>
              <a:t>Cerreto</a:t>
            </a:r>
            <a:r>
              <a:rPr lang="cs-CZ" sz="3200" dirty="0"/>
              <a:t> </a:t>
            </a:r>
            <a:br>
              <a:rPr lang="cs-CZ" sz="3200" dirty="0"/>
            </a:br>
            <a:r>
              <a:rPr lang="cs-CZ" sz="3200" dirty="0"/>
              <a:t>(1776-1856)</a:t>
            </a:r>
          </a:p>
        </p:txBody>
      </p:sp>
      <p:pic>
        <p:nvPicPr>
          <p:cNvPr id="10243" name="Obrázek 2" descr="Avogadro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20713"/>
            <a:ext cx="1524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Ohnutý roh 5"/>
          <p:cNvSpPr>
            <a:spLocks noChangeArrowheads="1"/>
          </p:cNvSpPr>
          <p:nvPr/>
        </p:nvSpPr>
        <p:spPr bwMode="auto">
          <a:xfrm>
            <a:off x="1116013" y="2636838"/>
            <a:ext cx="7021512" cy="3600450"/>
          </a:xfrm>
          <a:prstGeom prst="foldedCorner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tIns="468000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Symbol" panose="05050102010706020507" pitchFamily="18" charset="2"/>
              <a:buChar char="®"/>
            </a:pPr>
            <a: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  <a:t> Existují molekuly.</a:t>
            </a:r>
            <a:b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</a:br>
            <a:endParaRPr lang="cs-CZ" altLang="cs-CZ" sz="2400" b="0">
              <a:solidFill>
                <a:srgbClr val="000000"/>
              </a:solidFill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Symbol" panose="05050102010706020507" pitchFamily="18" charset="2"/>
              <a:buChar char="®"/>
            </a:pPr>
            <a: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  <a:t> Molekuly prvků mohou být v plynném stavu</a:t>
            </a:r>
            <a:b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</a:br>
            <a: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  <a:t>     složeny z více atomů.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b="0">
              <a:solidFill>
                <a:srgbClr val="000000"/>
              </a:solidFill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Symbol" panose="05050102010706020507" pitchFamily="18" charset="2"/>
              <a:buChar char="®"/>
            </a:pPr>
            <a: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  <a:t> Stejné objemy plynů obsahují za stejné teploty</a:t>
            </a:r>
            <a:b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</a:br>
            <a: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  <a:t>     a tlaku stejný počet molekul. </a:t>
            </a:r>
            <a:b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</a:br>
            <a:r>
              <a:rPr lang="cs-CZ" altLang="cs-CZ" sz="2400" b="0">
                <a:solidFill>
                  <a:srgbClr val="000000"/>
                </a:solidFill>
                <a:sym typeface="Symbol" panose="05050102010706020507" pitchFamily="18" charset="2"/>
              </a:rPr>
              <a:t>     (Avogadrův zákon)</a:t>
            </a:r>
            <a:endParaRPr lang="cs-CZ" altLang="cs-CZ" sz="2400" b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dirty="0" err="1"/>
              <a:t>Amedeo</a:t>
            </a:r>
            <a:r>
              <a:rPr lang="cs-CZ" sz="3600" dirty="0"/>
              <a:t> </a:t>
            </a:r>
            <a:r>
              <a:rPr lang="cs-CZ" sz="3600" dirty="0" err="1"/>
              <a:t>Avogadro</a:t>
            </a:r>
            <a:endParaRPr lang="cs-CZ" sz="3600" dirty="0"/>
          </a:p>
        </p:txBody>
      </p:sp>
      <p:pic>
        <p:nvPicPr>
          <p:cNvPr id="11267" name="Zástupný symbol pro obsah 5" descr="Avogadro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560513"/>
            <a:ext cx="4038600" cy="3349625"/>
          </a:xfrm>
        </p:spPr>
      </p:pic>
      <p:pic>
        <p:nvPicPr>
          <p:cNvPr id="11268" name="Zástupný symbol pro obsah 6" descr="Avogadro_1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557338"/>
            <a:ext cx="4038600" cy="3341687"/>
          </a:xfrm>
        </p:spPr>
      </p:pic>
      <p:sp>
        <p:nvSpPr>
          <p:cNvPr id="8" name="TextovéPole 7"/>
          <p:cNvSpPr txBox="1"/>
          <p:nvPr/>
        </p:nvSpPr>
        <p:spPr>
          <a:xfrm>
            <a:off x="1403350" y="5013325"/>
            <a:ext cx="2592388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cs-CZ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???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500563" y="5157788"/>
            <a:ext cx="41751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cs-CZ" sz="4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2H</a:t>
            </a:r>
            <a:r>
              <a:rPr lang="cs-CZ" sz="4000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2 </a:t>
            </a:r>
            <a:r>
              <a:rPr lang="cs-CZ" sz="4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+ O</a:t>
            </a:r>
            <a:r>
              <a:rPr lang="cs-CZ" sz="4000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2 </a:t>
            </a:r>
            <a:r>
              <a:rPr lang="cs-CZ" sz="4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→ 2H</a:t>
            </a:r>
            <a:r>
              <a:rPr lang="cs-CZ" sz="4000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2</a:t>
            </a:r>
            <a:r>
              <a:rPr lang="cs-CZ" sz="4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58148"/>
            <a:ext cx="8229600" cy="1139825"/>
          </a:xfrm>
        </p:spPr>
        <p:txBody>
          <a:bodyPr/>
          <a:lstStyle/>
          <a:p>
            <a:pPr>
              <a:defRPr/>
            </a:pPr>
            <a:r>
              <a:rPr lang="cs-CZ" dirty="0" err="1"/>
              <a:t>Avogadrova</a:t>
            </a:r>
            <a:r>
              <a:rPr lang="cs-CZ" dirty="0"/>
              <a:t> konstanta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ástupný symbol pro obsah 11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600200"/>
                <a:ext cx="8435280" cy="4525963"/>
              </a:xfrm>
            </p:spPr>
            <p:txBody>
              <a:bodyPr/>
              <a:lstStyle/>
              <a:p>
                <a:r>
                  <a:rPr lang="cs-CZ" sz="2400" dirty="0"/>
                  <a:t>značení </a:t>
                </a:r>
                <a:r>
                  <a:rPr lang="cs-CZ" sz="2400" i="1" dirty="0"/>
                  <a:t>N</a:t>
                </a:r>
                <a:r>
                  <a:rPr lang="cs-CZ" sz="2400" baseline="-25000" dirty="0"/>
                  <a:t>A</a:t>
                </a:r>
                <a:r>
                  <a:rPr lang="cs-CZ" sz="2400" dirty="0"/>
                  <a:t>, případně </a:t>
                </a:r>
                <a:r>
                  <a:rPr lang="cs-CZ" sz="2400" i="1" dirty="0"/>
                  <a:t>L, </a:t>
                </a:r>
                <a:r>
                  <a:rPr lang="cs-CZ" sz="2400" dirty="0"/>
                  <a:t>jednotka mol</a:t>
                </a:r>
                <a:r>
                  <a:rPr lang="cs-CZ" sz="2400" baseline="30000" dirty="0"/>
                  <a:t>-1</a:t>
                </a:r>
                <a:r>
                  <a:rPr lang="cs-CZ" sz="2400" dirty="0"/>
                  <a:t> </a:t>
                </a:r>
              </a:p>
              <a:p>
                <a:r>
                  <a:rPr lang="cs-CZ" sz="2400" dirty="0"/>
                  <a:t>původně definovaná jako počet atomů ve 12 g nuklidu uhlíku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sz="2400" i="1" smtClean="0">
                            <a:latin typeface="Cambria Math"/>
                          </a:rPr>
                        </m:ctrlPr>
                      </m:sPrePr>
                      <m:sub>
                        <m:r>
                          <a:rPr lang="cs-CZ" sz="2400" b="0" i="0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cs-CZ" sz="24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sPre>
                    <m:r>
                      <a:rPr lang="cs-CZ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cs-CZ" sz="2400" dirty="0"/>
              </a:p>
              <a:p>
                <a:r>
                  <a:rPr lang="cs-CZ" sz="2400" dirty="0"/>
                  <a:t>od roku 2019: </a:t>
                </a:r>
                <a:r>
                  <a:rPr lang="cs-CZ" sz="2400" i="1" dirty="0"/>
                  <a:t>N</a:t>
                </a:r>
                <a:r>
                  <a:rPr lang="cs-CZ" sz="2400" baseline="-25000" dirty="0"/>
                  <a:t>A</a:t>
                </a:r>
                <a:r>
                  <a:rPr lang="cs-CZ" sz="2400" dirty="0"/>
                  <a:t> = 6,02214076</a:t>
                </a:r>
                <a:r>
                  <a:rPr lang="cs-CZ" sz="2400" dirty="0">
                    <a:sym typeface="Symbol" panose="05050102010706020507" pitchFamily="18" charset="2"/>
                  </a:rPr>
                  <a:t>10</a:t>
                </a:r>
                <a:r>
                  <a:rPr lang="cs-CZ" sz="2400" baseline="30000" dirty="0">
                    <a:sym typeface="Symbol" panose="05050102010706020507" pitchFamily="18" charset="2"/>
                  </a:rPr>
                  <a:t>23</a:t>
                </a:r>
                <a:r>
                  <a:rPr lang="cs-CZ" sz="2400" dirty="0">
                    <a:sym typeface="Symbol" panose="05050102010706020507" pitchFamily="18" charset="2"/>
                  </a:rPr>
                  <a:t> mol</a:t>
                </a:r>
                <a:r>
                  <a:rPr lang="cs-CZ" sz="2400" baseline="30000" dirty="0">
                    <a:sym typeface="Symbol" panose="05050102010706020507" pitchFamily="18" charset="2"/>
                  </a:rPr>
                  <a:t>-1</a:t>
                </a:r>
                <a:r>
                  <a:rPr lang="cs-CZ" sz="2400" dirty="0">
                    <a:sym typeface="Symbol" panose="05050102010706020507" pitchFamily="18" charset="2"/>
                  </a:rPr>
                  <a:t> (přesně)</a:t>
                </a:r>
              </a:p>
              <a:p>
                <a:r>
                  <a:rPr lang="cs-CZ" sz="2400" dirty="0"/>
                  <a:t>byla zvolena tak, aby s přesností dostupnou v době redefinice odpovídala původní definici</a:t>
                </a:r>
              </a:p>
              <a:p>
                <a:r>
                  <a:rPr lang="cs-CZ" sz="2400" dirty="0"/>
                  <a:t>hmotnost jednoho molu uhlíku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sz="2400" i="1" smtClean="0">
                            <a:latin typeface="Cambria Math"/>
                          </a:rPr>
                        </m:ctrlPr>
                      </m:sPrePr>
                      <m:sub>
                        <m:r>
                          <a:rPr lang="cs-CZ" sz="2400" b="0" i="0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cs-CZ" sz="24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sPre>
                  </m:oMath>
                </a14:m>
                <a:r>
                  <a:rPr lang="cs-CZ" sz="2400" dirty="0"/>
                  <a:t> už není 12 gramů zcela přesně, ale pouze téměř přesně </a:t>
                </a:r>
                <a:r>
                  <a:rPr lang="pl-PL" sz="2400" dirty="0"/>
                  <a:t>a je třeba ji určit měřením</a:t>
                </a:r>
                <a:endParaRPr lang="cs-CZ" sz="2400" dirty="0"/>
              </a:p>
            </p:txBody>
          </p:sp>
        </mc:Choice>
        <mc:Fallback xmlns="">
          <p:sp>
            <p:nvSpPr>
              <p:cNvPr id="12" name="Zástupný symbol pro obsah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600200"/>
                <a:ext cx="8435280" cy="4525963"/>
              </a:xfrm>
              <a:blipFill rotWithShape="1">
                <a:blip r:embed="rId2"/>
                <a:stretch>
                  <a:fillRect l="-578" t="-1078" r="-17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dirty="0"/>
              <a:t>Starověcí atomisté</a:t>
            </a:r>
          </a:p>
        </p:txBody>
      </p:sp>
      <p:pic>
        <p:nvPicPr>
          <p:cNvPr id="4099" name="Obrázek 2" descr="Leukipo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700213"/>
            <a:ext cx="14287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Obrázek 3" descr="DEMOKRITO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700213"/>
            <a:ext cx="1693862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Obrázek 4" descr="Epikuro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349500"/>
            <a:ext cx="13716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ovéPole 5"/>
          <p:cNvSpPr txBox="1">
            <a:spLocks noChangeArrowheads="1"/>
          </p:cNvSpPr>
          <p:nvPr/>
        </p:nvSpPr>
        <p:spPr bwMode="auto">
          <a:xfrm>
            <a:off x="1187450" y="3500438"/>
            <a:ext cx="1655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/>
              <a:t>Leukippos</a:t>
            </a:r>
            <a:br>
              <a:rPr lang="cs-CZ" altLang="cs-CZ" sz="2000"/>
            </a:br>
            <a:r>
              <a:rPr lang="cs-CZ" altLang="cs-CZ" sz="2000"/>
              <a:t>(</a:t>
            </a:r>
            <a:r>
              <a:rPr lang="cs-CZ" altLang="cs-CZ" sz="2000" b="0">
                <a:sym typeface="Symbol" panose="05050102010706020507" pitchFamily="18" charset="2"/>
              </a:rPr>
              <a:t>450 př.n.l.)</a:t>
            </a:r>
            <a:endParaRPr lang="cs-CZ" altLang="cs-CZ" sz="2000" b="0"/>
          </a:p>
        </p:txBody>
      </p:sp>
      <p:sp>
        <p:nvSpPr>
          <p:cNvPr id="4103" name="TextovéPole 6"/>
          <p:cNvSpPr txBox="1">
            <a:spLocks noChangeArrowheads="1"/>
          </p:cNvSpPr>
          <p:nvPr/>
        </p:nvSpPr>
        <p:spPr bwMode="auto">
          <a:xfrm>
            <a:off x="3059113" y="4221163"/>
            <a:ext cx="2736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/>
              <a:t>Demokritos z Abdér</a:t>
            </a:r>
            <a:br>
              <a:rPr lang="cs-CZ" altLang="cs-CZ" sz="2000"/>
            </a:br>
            <a:r>
              <a:rPr lang="cs-CZ" altLang="cs-CZ" sz="2000" b="0"/>
              <a:t>(460-371)</a:t>
            </a:r>
            <a:endParaRPr lang="cs-CZ" altLang="cs-CZ" sz="2000"/>
          </a:p>
        </p:txBody>
      </p:sp>
      <p:sp>
        <p:nvSpPr>
          <p:cNvPr id="8" name="TextovéPole 7"/>
          <p:cNvSpPr txBox="1"/>
          <p:nvPr/>
        </p:nvSpPr>
        <p:spPr>
          <a:xfrm>
            <a:off x="6083300" y="4221163"/>
            <a:ext cx="13684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Epikuros</a:t>
            </a:r>
            <a:b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</a:br>
            <a:r>
              <a:rPr lang="cs-CZ" sz="2000" b="0" dirty="0">
                <a:latin typeface="Arial" charset="0"/>
                <a:cs typeface="+mn-cs"/>
              </a:rPr>
              <a:t>(341-270)</a:t>
            </a: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755650" y="5157788"/>
            <a:ext cx="7488238" cy="147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Tx/>
              <a:buChar char="-"/>
              <a:defRPr/>
            </a:pP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nezachovala se žádná jejich práce, pouze tři Epikurovy dopisy</a:t>
            </a:r>
            <a:b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 (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Herodotovi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Pythokleiovi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a 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Menoikeovi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) a zmínky o jejich myšlenkách</a:t>
            </a:r>
            <a:b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  v jiných dílech)</a:t>
            </a:r>
          </a:p>
          <a:p>
            <a:pPr eaLnBrk="1" hangingPunct="1">
              <a:buFontTx/>
              <a:buChar char="-"/>
              <a:defRPr/>
            </a:pP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z Epikurova díla čerpal 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Titus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Lucretius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Carus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– O přírodě</a:t>
            </a:r>
            <a:b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 (1417 – nalezen opis  „De 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Rerum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Natura“)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="" xmlns:a16="http://schemas.microsoft.com/office/drawing/2014/main" id="{AB9F5AA4-DA3B-B2A7-7002-7F45D7007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 sz="3600" dirty="0" err="1"/>
              <a:t>Leukippos</a:t>
            </a:r>
            <a:r>
              <a:rPr lang="cs-CZ" sz="3600" dirty="0"/>
              <a:t> (někdy okolo 450 př.n.l.)</a:t>
            </a:r>
            <a:endParaRPr lang="en-US" sz="3600" dirty="0"/>
          </a:p>
        </p:txBody>
      </p:sp>
      <p:pic>
        <p:nvPicPr>
          <p:cNvPr id="5" name="Obrázek 2" descr="Leukipos.jpg">
            <a:extLst>
              <a:ext uri="{FF2B5EF4-FFF2-40B4-BE49-F238E27FC236}">
                <a16:creationId xmlns="" xmlns:a16="http://schemas.microsoft.com/office/drawing/2014/main" id="{367D2470-C7F0-E925-90EB-60E2C11318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23"/>
          <a:stretch/>
        </p:blipFill>
        <p:spPr bwMode="auto">
          <a:xfrm>
            <a:off x="457200" y="1600201"/>
            <a:ext cx="1882552" cy="210973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3">
            <a:extLst>
              <a:ext uri="{FF2B5EF4-FFF2-40B4-BE49-F238E27FC236}">
                <a16:creationId xmlns="" xmlns:a16="http://schemas.microsoft.com/office/drawing/2014/main" id="{637BFC75-741F-B556-2F41-719C02981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99792" y="1848679"/>
            <a:ext cx="5987008" cy="1612776"/>
          </a:xfrm>
        </p:spPr>
        <p:txBody>
          <a:bodyPr/>
          <a:lstStyle/>
          <a:p>
            <a:r>
              <a:rPr lang="cs-CZ" sz="2000" dirty="0"/>
              <a:t>pocházel z Eleje (Athén?, </a:t>
            </a:r>
            <a:r>
              <a:rPr lang="cs-CZ" sz="2000" dirty="0" err="1"/>
              <a:t>Milétu</a:t>
            </a:r>
            <a:r>
              <a:rPr lang="cs-CZ" sz="2000" dirty="0"/>
              <a:t>?)</a:t>
            </a:r>
          </a:p>
          <a:p>
            <a:r>
              <a:rPr lang="cs-CZ" sz="2000" dirty="0"/>
              <a:t>atomy ... částečky hmoty</a:t>
            </a:r>
          </a:p>
          <a:p>
            <a:r>
              <a:rPr lang="cs-CZ" sz="2000" dirty="0" err="1"/>
              <a:t>amery</a:t>
            </a:r>
            <a:r>
              <a:rPr lang="cs-CZ" sz="2000" dirty="0"/>
              <a:t> ... částečky prostoru</a:t>
            </a:r>
          </a:p>
          <a:p>
            <a:r>
              <a:rPr lang="cs-CZ" sz="2000" dirty="0"/>
              <a:t>vakuum ... prázdno mezi atomy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3030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33F2B08-2501-A90B-A83F-F3F0117B2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 wrap="square" anchor="ctr">
            <a:normAutofit/>
          </a:bodyPr>
          <a:lstStyle/>
          <a:p>
            <a:r>
              <a:rPr lang="cs-CZ" sz="3600" dirty="0"/>
              <a:t>Demokritos z Abdér (460 - 371)</a:t>
            </a:r>
            <a:endParaRPr lang="en-US" sz="3600" dirty="0"/>
          </a:p>
        </p:txBody>
      </p:sp>
      <p:pic>
        <p:nvPicPr>
          <p:cNvPr id="3" name="Obrázek 3" descr="DEMOKRITOS.jpg">
            <a:extLst>
              <a:ext uri="{FF2B5EF4-FFF2-40B4-BE49-F238E27FC236}">
                <a16:creationId xmlns="" xmlns:a16="http://schemas.microsoft.com/office/drawing/2014/main" id="{8510428D-311A-13AA-2B11-B84D164AC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37" r="-2" b="16779"/>
          <a:stretch/>
        </p:blipFill>
        <p:spPr bwMode="auto">
          <a:xfrm>
            <a:off x="457200" y="1700808"/>
            <a:ext cx="1810544" cy="20290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C23C906E-B92F-2A07-5355-2676D06402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83768" y="1600201"/>
            <a:ext cx="6203032" cy="3340968"/>
          </a:xfrm>
        </p:spPr>
        <p:txBody>
          <a:bodyPr/>
          <a:lstStyle/>
          <a:p>
            <a:r>
              <a:rPr lang="cs-CZ" sz="2000" dirty="0"/>
              <a:t>pocházel z Abdér (řecký Kocourkov)</a:t>
            </a:r>
          </a:p>
          <a:p>
            <a:r>
              <a:rPr lang="cs-CZ" sz="2000" dirty="0"/>
              <a:t>učil se od chaldejských mágů</a:t>
            </a:r>
          </a:p>
          <a:p>
            <a:r>
              <a:rPr lang="cs-CZ" sz="2000" dirty="0"/>
              <a:t>hodně cestoval (Egypt, Babylon, Persie)</a:t>
            </a:r>
          </a:p>
          <a:p>
            <a:r>
              <a:rPr lang="cs-CZ" sz="2000" dirty="0"/>
              <a:t>70 spisů</a:t>
            </a:r>
          </a:p>
          <a:p>
            <a:r>
              <a:rPr lang="cs-CZ" sz="2000" dirty="0"/>
              <a:t>atomy jsou různě těžké a jsou nekonečně tvrdé</a:t>
            </a:r>
          </a:p>
          <a:p>
            <a:r>
              <a:rPr lang="cs-CZ" sz="2000" dirty="0"/>
              <a:t>existuje mnoho světů</a:t>
            </a:r>
          </a:p>
          <a:p>
            <a:r>
              <a:rPr lang="cs-CZ" sz="2000" dirty="0"/>
              <a:t>Mléčná dráha je tvořena mnoha malými hustě uspořádanými hvězdami</a:t>
            </a:r>
          </a:p>
          <a:p>
            <a:r>
              <a:rPr lang="cs-CZ" sz="2000" dirty="0"/>
              <a:t>bohové jsou výplodem lidské fantazie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528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05D2989-3DA8-E9F2-87D0-75DAA55EE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 wrap="square" anchor="ctr">
            <a:normAutofit/>
          </a:bodyPr>
          <a:lstStyle/>
          <a:p>
            <a:r>
              <a:rPr lang="cs-CZ" sz="3600" dirty="0"/>
              <a:t>Epikuros (341 - 270)</a:t>
            </a:r>
            <a:endParaRPr lang="en-US" sz="3600" dirty="0"/>
          </a:p>
        </p:txBody>
      </p:sp>
      <p:pic>
        <p:nvPicPr>
          <p:cNvPr id="3" name="Obrázek 4" descr="Epikuros.jpg">
            <a:extLst>
              <a:ext uri="{FF2B5EF4-FFF2-40B4-BE49-F238E27FC236}">
                <a16:creationId xmlns="" xmlns:a16="http://schemas.microsoft.com/office/drawing/2014/main" id="{B2B6E9C5-0F08-1B1A-72AE-CE3A06D01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4514" y="1600201"/>
            <a:ext cx="1304349" cy="168478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F1414AAB-9FE6-6901-1945-A4FA390E8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7744" y="1600201"/>
            <a:ext cx="6419056" cy="1972816"/>
          </a:xfrm>
        </p:spPr>
        <p:txBody>
          <a:bodyPr/>
          <a:lstStyle/>
          <a:p>
            <a:r>
              <a:rPr lang="cs-CZ" sz="2000" dirty="0"/>
              <a:t>Samos</a:t>
            </a:r>
          </a:p>
          <a:p>
            <a:r>
              <a:rPr lang="cs-CZ" sz="2000" dirty="0"/>
              <a:t>athénské občanství</a:t>
            </a:r>
          </a:p>
          <a:p>
            <a:r>
              <a:rPr lang="cs-CZ" sz="2000" dirty="0"/>
              <a:t>v Athénách založil školu </a:t>
            </a:r>
            <a:r>
              <a:rPr lang="cs-CZ" sz="2000" dirty="0" err="1"/>
              <a:t>Képos</a:t>
            </a:r>
            <a:r>
              <a:rPr lang="cs-CZ" sz="2000" dirty="0"/>
              <a:t> (Zahrada)</a:t>
            </a:r>
          </a:p>
          <a:p>
            <a:r>
              <a:rPr lang="cs-CZ" sz="2000" dirty="0"/>
              <a:t>odmítal mytologii a astrologii</a:t>
            </a:r>
          </a:p>
          <a:p>
            <a:r>
              <a:rPr lang="cs-CZ" sz="2000" dirty="0"/>
              <a:t>300 spisů! (zachovaly se jen tři dopisy...)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962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dirty="0" err="1"/>
              <a:t>Pierre</a:t>
            </a:r>
            <a:r>
              <a:rPr lang="cs-CZ" sz="4000" dirty="0"/>
              <a:t> </a:t>
            </a:r>
            <a:r>
              <a:rPr lang="cs-CZ" sz="4000" dirty="0" err="1"/>
              <a:t>Gassendi</a:t>
            </a:r>
            <a:r>
              <a:rPr lang="cs-CZ" sz="4000" dirty="0"/>
              <a:t> (1592-1655)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60600"/>
          </a:xfrm>
        </p:spPr>
        <p:txBody>
          <a:bodyPr/>
          <a:lstStyle/>
          <a:p>
            <a:pPr>
              <a:defRPr/>
            </a:pPr>
            <a:r>
              <a:rPr lang="cs-CZ" sz="2800" dirty="0"/>
              <a:t>zpopularizoval atomismus</a:t>
            </a:r>
          </a:p>
          <a:p>
            <a:pPr>
              <a:defRPr/>
            </a:pPr>
            <a:r>
              <a:rPr lang="cs-CZ" sz="2800" dirty="0"/>
              <a:t>zdůraznil (a vysvětlil) rozdíl mezi atomismem </a:t>
            </a:r>
            <a:br>
              <a:rPr lang="cs-CZ" sz="2800" dirty="0"/>
            </a:br>
            <a:r>
              <a:rPr lang="cs-CZ" sz="2800" dirty="0"/>
              <a:t>a ateismem</a:t>
            </a:r>
          </a:p>
          <a:p>
            <a:pPr>
              <a:defRPr/>
            </a:pPr>
            <a:r>
              <a:rPr lang="cs-CZ" sz="2800" dirty="0"/>
              <a:t>umožnil tím „svobodný rozvoj“ těchto myšlenek</a:t>
            </a:r>
          </a:p>
        </p:txBody>
      </p:sp>
      <p:pic>
        <p:nvPicPr>
          <p:cNvPr id="5124" name="Picture 2" descr="Výsledek obrázku pro Pierre Gassend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860800"/>
            <a:ext cx="23495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4" descr="Výsledek obrázku pro kráter Gassend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600" y="3860800"/>
            <a:ext cx="24479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Obrázek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3860800"/>
            <a:ext cx="1966913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127" name="Přímá spojnice se šipkou 8"/>
          <p:cNvCxnSpPr>
            <a:cxnSpLocks/>
          </p:cNvCxnSpPr>
          <p:nvPr/>
        </p:nvCxnSpPr>
        <p:spPr bwMode="auto">
          <a:xfrm>
            <a:off x="5076825" y="5073650"/>
            <a:ext cx="1223963" cy="442913"/>
          </a:xfrm>
          <a:prstGeom prst="straightConnector1">
            <a:avLst/>
          </a:prstGeom>
          <a:noFill/>
          <a:ln w="25400" algn="ctr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250825" y="277813"/>
            <a:ext cx="6337300" cy="1139825"/>
          </a:xfrm>
        </p:spPr>
        <p:txBody>
          <a:bodyPr/>
          <a:lstStyle/>
          <a:p>
            <a:pPr>
              <a:defRPr/>
            </a:pPr>
            <a:r>
              <a:rPr lang="cs-CZ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Dalton (1776-1844)</a:t>
            </a:r>
          </a:p>
        </p:txBody>
      </p:sp>
      <p:pic>
        <p:nvPicPr>
          <p:cNvPr id="6147" name="Zástupný symbol pro obsah 9" descr="Dalton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1557338"/>
            <a:ext cx="1924050" cy="2371725"/>
          </a:xfrm>
        </p:spPr>
      </p:pic>
      <p:sp>
        <p:nvSpPr>
          <p:cNvPr id="6148" name="Ohnutý roh 13"/>
          <p:cNvSpPr>
            <a:spLocks noChangeArrowheads="1"/>
          </p:cNvSpPr>
          <p:nvPr/>
        </p:nvSpPr>
        <p:spPr bwMode="auto">
          <a:xfrm>
            <a:off x="250825" y="1571524"/>
            <a:ext cx="6481763" cy="4248150"/>
          </a:xfrm>
          <a:prstGeom prst="foldedCorner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dirty="0">
                <a:solidFill>
                  <a:srgbClr val="000000"/>
                </a:solidFill>
              </a:rPr>
              <a:t>1. </a:t>
            </a:r>
            <a:r>
              <a:rPr lang="cs-CZ" altLang="cs-CZ" sz="2000" dirty="0">
                <a:solidFill>
                  <a:srgbClr val="000000"/>
                </a:solidFill>
              </a:rPr>
              <a:t>Daltonův zákon </a:t>
            </a:r>
            <a:r>
              <a:rPr lang="cs-CZ" altLang="cs-CZ" sz="2000" b="0" dirty="0">
                <a:solidFill>
                  <a:srgbClr val="000000"/>
                </a:solidFill>
              </a:rPr>
              <a:t/>
            </a:r>
            <a:br>
              <a:rPr lang="cs-CZ" altLang="cs-CZ" sz="2000" b="0" dirty="0">
                <a:solidFill>
                  <a:srgbClr val="000000"/>
                </a:solidFill>
              </a:rPr>
            </a:br>
            <a:r>
              <a:rPr lang="cs-CZ" altLang="cs-CZ" sz="2000" b="0" dirty="0">
                <a:solidFill>
                  <a:srgbClr val="000000"/>
                </a:solidFill>
              </a:rPr>
              <a:t>    (zákon stálých poměrů slučovacích)</a:t>
            </a:r>
            <a:br>
              <a:rPr lang="cs-CZ" altLang="cs-CZ" sz="2000" b="0" dirty="0">
                <a:solidFill>
                  <a:srgbClr val="000000"/>
                </a:solidFill>
              </a:rPr>
            </a:br>
            <a:r>
              <a:rPr lang="cs-CZ" altLang="cs-CZ" sz="2000" b="0" dirty="0">
                <a:solidFill>
                  <a:srgbClr val="000000"/>
                </a:solidFill>
              </a:rPr>
              <a:t>- prvky se slučují ve sloučeninu v pevných</a:t>
            </a:r>
            <a:br>
              <a:rPr lang="cs-CZ" altLang="cs-CZ" sz="2000" b="0" dirty="0">
                <a:solidFill>
                  <a:srgbClr val="000000"/>
                </a:solidFill>
              </a:rPr>
            </a:br>
            <a:r>
              <a:rPr lang="cs-CZ" altLang="cs-CZ" sz="2000" b="0" dirty="0">
                <a:solidFill>
                  <a:srgbClr val="000000"/>
                </a:solidFill>
              </a:rPr>
              <a:t>  (neproměnných) poměrech hmotností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0" dirty="0">
                <a:solidFill>
                  <a:srgbClr val="000000"/>
                </a:solidFill>
              </a:rPr>
              <a:t>  (J. L. </a:t>
            </a:r>
            <a:r>
              <a:rPr lang="cs-CZ" altLang="cs-CZ" sz="2000" b="0" dirty="0" err="1">
                <a:solidFill>
                  <a:srgbClr val="000000"/>
                </a:solidFill>
              </a:rPr>
              <a:t>Proust</a:t>
            </a:r>
            <a:r>
              <a:rPr lang="cs-CZ" altLang="cs-CZ" sz="2000" b="0" dirty="0">
                <a:solidFill>
                  <a:srgbClr val="000000"/>
                </a:solidFill>
              </a:rPr>
              <a:t> 1799...)</a:t>
            </a:r>
            <a:br>
              <a:rPr lang="cs-CZ" altLang="cs-CZ" sz="2000" b="0" dirty="0">
                <a:solidFill>
                  <a:srgbClr val="000000"/>
                </a:solidFill>
              </a:rPr>
            </a:br>
            <a:endParaRPr lang="cs-CZ" altLang="cs-CZ" sz="2000" b="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000" b="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dirty="0">
                <a:solidFill>
                  <a:srgbClr val="000000"/>
                </a:solidFill>
              </a:rPr>
              <a:t>2. Daltonův zákon</a:t>
            </a:r>
            <a:br>
              <a:rPr lang="cs-CZ" altLang="cs-CZ" sz="2000" dirty="0">
                <a:solidFill>
                  <a:srgbClr val="000000"/>
                </a:solidFill>
              </a:rPr>
            </a:br>
            <a:r>
              <a:rPr lang="cs-CZ" altLang="cs-CZ" sz="2000" b="0" dirty="0">
                <a:solidFill>
                  <a:srgbClr val="000000"/>
                </a:solidFill>
              </a:rPr>
              <a:t>    (zákon násobných poměrů slučovacích)</a:t>
            </a:r>
            <a:br>
              <a:rPr lang="cs-CZ" altLang="cs-CZ" sz="2000" b="0" dirty="0">
                <a:solidFill>
                  <a:srgbClr val="000000"/>
                </a:solidFill>
              </a:rPr>
            </a:br>
            <a:r>
              <a:rPr lang="cs-CZ" altLang="cs-CZ" sz="2000" b="0" dirty="0">
                <a:solidFill>
                  <a:srgbClr val="000000"/>
                </a:solidFill>
              </a:rPr>
              <a:t>- tvoří-li dva prvky několik druhů sloučenin,</a:t>
            </a:r>
            <a:br>
              <a:rPr lang="cs-CZ" altLang="cs-CZ" sz="2000" b="0" dirty="0">
                <a:solidFill>
                  <a:srgbClr val="000000"/>
                </a:solidFill>
              </a:rPr>
            </a:br>
            <a:r>
              <a:rPr lang="cs-CZ" altLang="cs-CZ" sz="2000" b="0" dirty="0">
                <a:solidFill>
                  <a:srgbClr val="000000"/>
                </a:solidFill>
              </a:rPr>
              <a:t>  potom jejich hmotnosti ve sloučeninách jsou </a:t>
            </a:r>
            <a:br>
              <a:rPr lang="cs-CZ" altLang="cs-CZ" sz="2000" b="0" dirty="0">
                <a:solidFill>
                  <a:srgbClr val="000000"/>
                </a:solidFill>
              </a:rPr>
            </a:br>
            <a:r>
              <a:rPr lang="cs-CZ" altLang="cs-CZ" sz="2000" b="0" dirty="0">
                <a:solidFill>
                  <a:srgbClr val="000000"/>
                </a:solidFill>
              </a:rPr>
              <a:t>  v poměrech, které lze vyjádřit malými celými čísly</a:t>
            </a:r>
            <a:endParaRPr lang="cs-CZ" altLang="cs-CZ" sz="20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b="0" dirty="0">
              <a:solidFill>
                <a:srgbClr val="00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50825" y="6021388"/>
            <a:ext cx="417671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  <a:sym typeface="Symbol"/>
              </a:rPr>
              <a:t> Daltonova atomová teorie</a:t>
            </a:r>
            <a:endParaRPr lang="cs-CZ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9" name="Šipka ohnutá nahoru 8"/>
          <p:cNvSpPr/>
          <p:nvPr/>
        </p:nvSpPr>
        <p:spPr bwMode="auto">
          <a:xfrm rot="10800000" flipH="1">
            <a:off x="5364163" y="4365625"/>
            <a:ext cx="1944687" cy="1295400"/>
          </a:xfrm>
          <a:prstGeom prst="bentUpArrow">
            <a:avLst/>
          </a:prstGeom>
          <a:solidFill>
            <a:schemeClr val="tx1">
              <a:lumMod val="75000"/>
            </a:schemeClr>
          </a:solidFill>
          <a:ln w="9525" cap="flat" cmpd="sng" algn="ctr">
            <a:solidFill>
              <a:schemeClr val="accent4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13" name="Ohnutý roh 12"/>
          <p:cNvSpPr/>
          <p:nvPr/>
        </p:nvSpPr>
        <p:spPr bwMode="auto">
          <a:xfrm>
            <a:off x="5004433" y="5681743"/>
            <a:ext cx="4032573" cy="919162"/>
          </a:xfrm>
          <a:prstGeom prst="foldedCorner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tIns="108000" anchor="ctr"/>
          <a:lstStyle/>
          <a:p>
            <a:pPr algn="ctr" eaLnBrk="1" hangingPunct="1">
              <a:defRPr/>
            </a:pPr>
            <a:r>
              <a:rPr lang="cs-CZ" sz="1600" b="0" dirty="0">
                <a:solidFill>
                  <a:srgbClr val="000000"/>
                </a:solidFill>
                <a:latin typeface="Arial" charset="0"/>
                <a:cs typeface="+mn-cs"/>
              </a:rPr>
              <a:t>Např. vodík + kyslík:</a:t>
            </a:r>
          </a:p>
          <a:p>
            <a:pPr eaLnBrk="1" hangingPunct="1">
              <a:defRPr/>
            </a:pPr>
            <a:r>
              <a:rPr lang="cs-CZ" sz="1600" b="0" dirty="0">
                <a:solidFill>
                  <a:srgbClr val="000000"/>
                </a:solidFill>
                <a:latin typeface="Arial" charset="0"/>
                <a:cs typeface="+mn-cs"/>
              </a:rPr>
              <a:t> 1 g vodíku +  8 g kyslíku (voda)</a:t>
            </a:r>
          </a:p>
          <a:p>
            <a:pPr algn="ctr" eaLnBrk="1" hangingPunct="1">
              <a:defRPr/>
            </a:pPr>
            <a:r>
              <a:rPr lang="cs-CZ" sz="1600" b="0" dirty="0">
                <a:solidFill>
                  <a:srgbClr val="000000"/>
                </a:solidFill>
                <a:latin typeface="Arial" charset="0"/>
                <a:cs typeface="+mn-cs"/>
              </a:rPr>
              <a:t>1 g vodíku + 16 g kyslíku (peroxid vodíku)</a:t>
            </a:r>
          </a:p>
        </p:txBody>
      </p:sp>
      <p:sp>
        <p:nvSpPr>
          <p:cNvPr id="10" name="Ohnutý roh 9"/>
          <p:cNvSpPr/>
          <p:nvPr/>
        </p:nvSpPr>
        <p:spPr bwMode="auto">
          <a:xfrm>
            <a:off x="5148064" y="3407752"/>
            <a:ext cx="3580011" cy="648717"/>
          </a:xfrm>
          <a:prstGeom prst="foldedCorner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tIns="108000" anchor="ctr"/>
          <a:lstStyle/>
          <a:p>
            <a:pPr algn="ctr" eaLnBrk="1" hangingPunct="1">
              <a:defRPr/>
            </a:pPr>
            <a:r>
              <a:rPr lang="cs-CZ" sz="1600" b="0" dirty="0">
                <a:solidFill>
                  <a:srgbClr val="000000"/>
                </a:solidFill>
                <a:latin typeface="Arial" charset="0"/>
                <a:cs typeface="+mn-cs"/>
              </a:rPr>
              <a:t>100 g vody vždy obsahuje 11,19 g vodíku a 88,81 g kyslíku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211889"/>
              </p:ext>
            </p:extLst>
          </p:nvPr>
        </p:nvGraphicFramePr>
        <p:xfrm>
          <a:off x="1200125" y="2183175"/>
          <a:ext cx="6096000" cy="1112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prvek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cs-CZ" sz="1800" i="0" dirty="0"/>
                        <a:t>m (g)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/>
                        <a:t>m (g)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/>
                        <a:t>m (g)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/>
                        <a:t>m (g)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/>
                        <a:t>m (g)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err="1"/>
                        <a:t>Mn</a:t>
                      </a:r>
                      <a:endParaRPr lang="cs-CZ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1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1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1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1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1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O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0,291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0,388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0,436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0,582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1,019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691680" y="1654825"/>
            <a:ext cx="4968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Hmotnosti manganu a kyslíku ve sloučeninách:</a:t>
            </a:r>
          </a:p>
        </p:txBody>
      </p:sp>
      <p:sp>
        <p:nvSpPr>
          <p:cNvPr id="9" name="Ohnutý roh 8"/>
          <p:cNvSpPr/>
          <p:nvPr/>
        </p:nvSpPr>
        <p:spPr bwMode="auto">
          <a:xfrm>
            <a:off x="1763687" y="5517232"/>
            <a:ext cx="4968875" cy="720725"/>
          </a:xfrm>
          <a:prstGeom prst="foldedCorner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accent4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cs-CZ" dirty="0">
                <a:solidFill>
                  <a:schemeClr val="tx2">
                    <a:lumMod val="10000"/>
                  </a:schemeClr>
                </a:solidFill>
                <a:latin typeface="Arial" charset="0"/>
                <a:cs typeface="Arial" charset="0"/>
              </a:rPr>
              <a:t>To by mohlo znamenat, že existují atomy...</a:t>
            </a:r>
          </a:p>
        </p:txBody>
      </p:sp>
      <p:sp>
        <p:nvSpPr>
          <p:cNvPr id="4" name="Nadpis 3">
            <a:extLst>
              <a:ext uri="{FF2B5EF4-FFF2-40B4-BE49-F238E27FC236}">
                <a16:creationId xmlns="" xmlns:a16="http://schemas.microsoft.com/office/drawing/2014/main" id="{E6F9C7D6-BC6A-FB20-EFC2-0CB6D366C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2" y="476672"/>
            <a:ext cx="8229600" cy="720303"/>
          </a:xfrm>
        </p:spPr>
        <p:txBody>
          <a:bodyPr/>
          <a:lstStyle/>
          <a:p>
            <a:r>
              <a:rPr lang="cs-CZ" sz="3600" dirty="0"/>
              <a:t>Zákon násobných poměrů slučovacích</a:t>
            </a:r>
            <a:endParaRPr lang="en-US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="" xmlns:a16="http://schemas.microsoft.com/office/drawing/2014/main" id="{B262993C-3867-89C8-720B-8A70A01FD7E1}"/>
              </a:ext>
            </a:extLst>
          </p:cNvPr>
          <p:cNvSpPr txBox="1"/>
          <p:nvPr/>
        </p:nvSpPr>
        <p:spPr>
          <a:xfrm>
            <a:off x="1043768" y="3717032"/>
            <a:ext cx="6408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MnO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  oxid </a:t>
            </a:r>
            <a:r>
              <a:rPr lang="cs-CZ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manganatý</a:t>
            </a:r>
            <a:endParaRPr lang="cs-CZ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MnO</a:t>
            </a:r>
            <a:r>
              <a:rPr lang="cs-CZ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 oxid manganičitý</a:t>
            </a:r>
          </a:p>
          <a:p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</a:t>
            </a:r>
            <a:r>
              <a:rPr lang="cs-CZ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cs-CZ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oxid 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manganitý</a:t>
            </a:r>
            <a:endParaRPr lang="cs-CZ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</a:t>
            </a:r>
            <a:r>
              <a:rPr lang="cs-CZ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cs-CZ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oxid </a:t>
            </a:r>
            <a:r>
              <a:rPr lang="cs-CZ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manganatodimanganitý</a:t>
            </a:r>
            <a:endParaRPr lang="cs-CZ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</a:t>
            </a:r>
            <a:r>
              <a:rPr lang="cs-CZ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cs-CZ" b="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cs-CZ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oxid manganistý</a:t>
            </a:r>
            <a:endParaRPr lang="en-US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11760" y="3336785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0" dirty="0" smtClean="0">
                <a:solidFill>
                  <a:srgbClr val="FFFF00"/>
                </a:solidFill>
              </a:rPr>
              <a:t>(</a:t>
            </a:r>
            <a:r>
              <a:rPr lang="cs-CZ" sz="1200" b="0" dirty="0" err="1" smtClean="0">
                <a:solidFill>
                  <a:srgbClr val="FFFF00"/>
                </a:solidFill>
              </a:rPr>
              <a:t>MnO</a:t>
            </a:r>
            <a:r>
              <a:rPr lang="cs-CZ" sz="1200" b="0" dirty="0" smtClean="0">
                <a:solidFill>
                  <a:srgbClr val="FFFF00"/>
                </a:solidFill>
              </a:rPr>
              <a:t>)</a:t>
            </a:r>
            <a:endParaRPr lang="cs-CZ" sz="1200" b="0" dirty="0">
              <a:solidFill>
                <a:srgbClr val="FFFF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347864" y="333678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0" dirty="0" smtClean="0">
                <a:solidFill>
                  <a:srgbClr val="FFFF00"/>
                </a:solidFill>
              </a:rPr>
              <a:t>(Mn</a:t>
            </a:r>
            <a:r>
              <a:rPr lang="cs-CZ" sz="1200" b="0" baseline="-25000" dirty="0" smtClean="0">
                <a:solidFill>
                  <a:srgbClr val="FFFF00"/>
                </a:solidFill>
              </a:rPr>
              <a:t>3</a:t>
            </a:r>
            <a:r>
              <a:rPr lang="cs-CZ" sz="1200" b="0" dirty="0" smtClean="0">
                <a:solidFill>
                  <a:srgbClr val="FFFF00"/>
                </a:solidFill>
              </a:rPr>
              <a:t>O</a:t>
            </a:r>
            <a:r>
              <a:rPr lang="cs-CZ" sz="1200" b="0" baseline="-25000" dirty="0" smtClean="0">
                <a:solidFill>
                  <a:srgbClr val="FFFF00"/>
                </a:solidFill>
              </a:rPr>
              <a:t>4</a:t>
            </a:r>
            <a:r>
              <a:rPr lang="cs-CZ" sz="1200" b="0" dirty="0" smtClean="0">
                <a:solidFill>
                  <a:srgbClr val="FFFF00"/>
                </a:solidFill>
              </a:rPr>
              <a:t>)</a:t>
            </a:r>
            <a:endParaRPr lang="cs-CZ" sz="1200" b="0" dirty="0">
              <a:solidFill>
                <a:srgbClr val="FFFF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4414455" y="3336783"/>
            <a:ext cx="827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0" dirty="0" smtClean="0">
                <a:solidFill>
                  <a:srgbClr val="FFFF00"/>
                </a:solidFill>
              </a:rPr>
              <a:t>(Mn</a:t>
            </a:r>
            <a:r>
              <a:rPr lang="cs-CZ" sz="1200" b="0" baseline="-25000" dirty="0" smtClean="0">
                <a:solidFill>
                  <a:srgbClr val="FFFF00"/>
                </a:solidFill>
              </a:rPr>
              <a:t>2</a:t>
            </a:r>
            <a:r>
              <a:rPr lang="cs-CZ" sz="1200" b="0" dirty="0" smtClean="0">
                <a:solidFill>
                  <a:srgbClr val="FFFF00"/>
                </a:solidFill>
              </a:rPr>
              <a:t>O</a:t>
            </a:r>
            <a:r>
              <a:rPr lang="cs-CZ" sz="1200" b="0" baseline="-25000" dirty="0" smtClean="0">
                <a:solidFill>
                  <a:srgbClr val="FFFF00"/>
                </a:solidFill>
              </a:rPr>
              <a:t>3</a:t>
            </a:r>
            <a:r>
              <a:rPr lang="cs-CZ" sz="1200" b="0" dirty="0" smtClean="0">
                <a:solidFill>
                  <a:srgbClr val="FFFF00"/>
                </a:solidFill>
              </a:rPr>
              <a:t>)</a:t>
            </a:r>
            <a:endParaRPr lang="cs-CZ" sz="1200" b="0" dirty="0">
              <a:solidFill>
                <a:srgbClr val="FFFF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5436096" y="3336785"/>
            <a:ext cx="827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0" dirty="0" smtClean="0">
                <a:solidFill>
                  <a:srgbClr val="FFFF00"/>
                </a:solidFill>
              </a:rPr>
              <a:t>(MnO</a:t>
            </a:r>
            <a:r>
              <a:rPr lang="cs-CZ" sz="1200" b="0" baseline="-25000" dirty="0" smtClean="0">
                <a:solidFill>
                  <a:srgbClr val="FFFF00"/>
                </a:solidFill>
              </a:rPr>
              <a:t>2</a:t>
            </a:r>
            <a:r>
              <a:rPr lang="cs-CZ" sz="1200" b="0" dirty="0" smtClean="0">
                <a:solidFill>
                  <a:srgbClr val="FFFF00"/>
                </a:solidFill>
              </a:rPr>
              <a:t>)</a:t>
            </a:r>
            <a:endParaRPr lang="cs-CZ" sz="1200" b="0" dirty="0">
              <a:solidFill>
                <a:srgbClr val="FFFF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372200" y="3336785"/>
            <a:ext cx="827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0" dirty="0" smtClean="0">
                <a:solidFill>
                  <a:srgbClr val="FFFF00"/>
                </a:solidFill>
              </a:rPr>
              <a:t>(Mn</a:t>
            </a:r>
            <a:r>
              <a:rPr lang="cs-CZ" sz="1200" b="0" baseline="-25000" dirty="0" smtClean="0">
                <a:solidFill>
                  <a:srgbClr val="FFFF00"/>
                </a:solidFill>
              </a:rPr>
              <a:t>2</a:t>
            </a:r>
            <a:r>
              <a:rPr lang="cs-CZ" sz="1200" b="0" dirty="0" smtClean="0">
                <a:solidFill>
                  <a:srgbClr val="FFFF00"/>
                </a:solidFill>
              </a:rPr>
              <a:t>O</a:t>
            </a:r>
            <a:r>
              <a:rPr lang="cs-CZ" sz="1200" b="0" baseline="-25000" dirty="0" smtClean="0">
                <a:solidFill>
                  <a:srgbClr val="FFFF00"/>
                </a:solidFill>
              </a:rPr>
              <a:t>7</a:t>
            </a:r>
            <a:r>
              <a:rPr lang="cs-CZ" sz="1200" b="0" dirty="0" smtClean="0">
                <a:solidFill>
                  <a:srgbClr val="FFFF00"/>
                </a:solidFill>
              </a:rPr>
              <a:t>)</a:t>
            </a:r>
            <a:endParaRPr lang="cs-CZ" sz="1200" b="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dirty="0"/>
              <a:t>Daltonova atomová teorie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sz="2800" dirty="0"/>
              <a:t>atomy jsou velmi malé, dále nedělitelné částice</a:t>
            </a:r>
          </a:p>
          <a:p>
            <a:pPr>
              <a:defRPr/>
            </a:pPr>
            <a:r>
              <a:rPr lang="cs-CZ" sz="2800" dirty="0"/>
              <a:t>prvky představují určité třídy atomů takové, že chemické vlastnosti všech atomů daného prvku jsou stejné</a:t>
            </a:r>
          </a:p>
          <a:p>
            <a:pPr>
              <a:defRPr/>
            </a:pPr>
            <a:r>
              <a:rPr lang="cs-CZ" sz="2800" dirty="0"/>
              <a:t>atomy různých prvků se liší hmotností, velikostí a dalšími vlastnostmi</a:t>
            </a:r>
          </a:p>
          <a:p>
            <a:pPr>
              <a:defRPr/>
            </a:pPr>
            <a:r>
              <a:rPr lang="cs-CZ" sz="2800" dirty="0"/>
              <a:t>v průběhu chemických dějů se atomy spojují, oddělují nebo přeskupují – nemohou však vzniknout nebo zaniknout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ruhy na vodě">
  <a:themeElements>
    <a:clrScheme name="Kruhy na vodě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Kruhy na vodě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ruhy na vodě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ruhy na vodě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5067</TotalTime>
  <Words>491</Words>
  <Application>Microsoft Office PowerPoint</Application>
  <PresentationFormat>Předvádění na obrazovce (4:3)</PresentationFormat>
  <Paragraphs>101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Kruhy na vodě</vt:lpstr>
      <vt:lpstr>Molekulová fyzika</vt:lpstr>
      <vt:lpstr>Starověcí atomisté</vt:lpstr>
      <vt:lpstr>Leukippos (někdy okolo 450 př.n.l.)</vt:lpstr>
      <vt:lpstr>Demokritos z Abdér (460 - 371)</vt:lpstr>
      <vt:lpstr>Epikuros (341 - 270)</vt:lpstr>
      <vt:lpstr>Pierre Gassendi (1592-1655)</vt:lpstr>
      <vt:lpstr>John Dalton (1776-1844)</vt:lpstr>
      <vt:lpstr>Zákon násobných poměrů slučovacích</vt:lpstr>
      <vt:lpstr>Daltonova atomová teorie</vt:lpstr>
      <vt:lpstr>Joseph Louis Gay-Lussac  (1778-1850)</vt:lpstr>
      <vt:lpstr>Lorenzo Romano Amedeo  Carlo Avogadro, Conte di Quaregna e Cerreto  (1776-1856)</vt:lpstr>
      <vt:lpstr>Amedeo Avogadro</vt:lpstr>
      <vt:lpstr>Avogadrova konstanta</vt:lpstr>
    </vt:vector>
  </TitlesOfParts>
  <Company>KDF MFF 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Zdeněk Drozd</dc:creator>
  <cp:lastModifiedBy>Zdeněk Drozd</cp:lastModifiedBy>
  <cp:revision>433</cp:revision>
  <dcterms:created xsi:type="dcterms:W3CDTF">2007-02-24T17:18:26Z</dcterms:created>
  <dcterms:modified xsi:type="dcterms:W3CDTF">2026-02-16T09:22:08Z</dcterms:modified>
</cp:coreProperties>
</file>