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sldIdLst>
    <p:sldId id="265" r:id="rId2"/>
    <p:sldId id="498" r:id="rId3"/>
    <p:sldId id="499" r:id="rId4"/>
    <p:sldId id="500" r:id="rId5"/>
    <p:sldId id="501" r:id="rId6"/>
    <p:sldId id="517" r:id="rId7"/>
    <p:sldId id="502" r:id="rId8"/>
    <p:sldId id="503" r:id="rId9"/>
    <p:sldId id="504" r:id="rId10"/>
    <p:sldId id="505" r:id="rId11"/>
    <p:sldId id="506" r:id="rId12"/>
    <p:sldId id="507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C113A"/>
    <a:srgbClr val="FFF901"/>
    <a:srgbClr val="FFFC89"/>
    <a:srgbClr val="003300"/>
    <a:srgbClr val="4355D9"/>
    <a:srgbClr val="C0C0C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576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39CCC10-7D02-44A6-A9B4-B706A882BB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4313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9C69C98-9503-48BB-8854-CD68811CC515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>
            <a:extLst>
              <a:ext uri="{FF2B5EF4-FFF2-40B4-BE49-F238E27FC236}">
                <a16:creationId xmlns:a16="http://schemas.microsoft.com/office/drawing/2014/main" id="{302D8B98-DF48-476D-B83D-E54F32EB5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Zástupný symbol pro poznámky 2">
            <a:extLst>
              <a:ext uri="{FF2B5EF4-FFF2-40B4-BE49-F238E27FC236}">
                <a16:creationId xmlns:a16="http://schemas.microsoft.com/office/drawing/2014/main" id="{8B5796E9-EC1B-4C81-8A55-D37DF84B1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87B2CBDF-D904-4615-B17A-3FF3F2F79A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0B0D4FF-795C-461D-B430-608B3BAB8ACD}" type="slidenum">
              <a:rPr lang="cs-CZ" altLang="cs-CZ" b="0" smtClean="0"/>
              <a:pPr/>
              <a:t>8</a:t>
            </a:fld>
            <a:endParaRPr lang="cs-CZ" altLang="cs-CZ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21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5921 w 5740"/>
                <a:gd name="T7" fmla="*/ 0 h 4316"/>
                <a:gd name="T8" fmla="*/ 5921 w 5740"/>
                <a:gd name="T9" fmla="*/ 0 h 4316"/>
                <a:gd name="T10" fmla="*/ 5921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9 w 382"/>
                  <a:gd name="T19" fmla="*/ 96 h 96"/>
                  <a:gd name="T20" fmla="*/ 273 w 382"/>
                  <a:gd name="T21" fmla="*/ 90 h 96"/>
                  <a:gd name="T22" fmla="*/ 321 w 382"/>
                  <a:gd name="T23" fmla="*/ 84 h 96"/>
                  <a:gd name="T24" fmla="*/ 362 w 382"/>
                  <a:gd name="T25" fmla="*/ 66 h 96"/>
                  <a:gd name="T26" fmla="*/ 392 w 382"/>
                  <a:gd name="T27" fmla="*/ 42 h 96"/>
                  <a:gd name="T28" fmla="*/ 386 w 382"/>
                  <a:gd name="T29" fmla="*/ 42 h 96"/>
                  <a:gd name="T30" fmla="*/ 356 w 382"/>
                  <a:gd name="T31" fmla="*/ 66 h 96"/>
                  <a:gd name="T32" fmla="*/ 315 w 382"/>
                  <a:gd name="T33" fmla="*/ 78 h 96"/>
                  <a:gd name="T34" fmla="*/ 273 w 382"/>
                  <a:gd name="T35" fmla="*/ 90 h 96"/>
                  <a:gd name="T36" fmla="*/ 219 w 382"/>
                  <a:gd name="T37" fmla="*/ 96 h 96"/>
                  <a:gd name="T38" fmla="*/ 21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9 w 185"/>
                  <a:gd name="T5" fmla="*/ 36 h 210"/>
                  <a:gd name="T6" fmla="*/ 165 w 185"/>
                  <a:gd name="T7" fmla="*/ 72 h 210"/>
                  <a:gd name="T8" fmla="*/ 171 w 185"/>
                  <a:gd name="T9" fmla="*/ 90 h 210"/>
                  <a:gd name="T10" fmla="*/ 177 w 185"/>
                  <a:gd name="T11" fmla="*/ 114 h 210"/>
                  <a:gd name="T12" fmla="*/ 171 w 185"/>
                  <a:gd name="T13" fmla="*/ 138 h 210"/>
                  <a:gd name="T14" fmla="*/ 159 w 185"/>
                  <a:gd name="T15" fmla="*/ 162 h 210"/>
                  <a:gd name="T16" fmla="*/ 129 w 185"/>
                  <a:gd name="T17" fmla="*/ 180 h 210"/>
                  <a:gd name="T18" fmla="*/ 90 w 185"/>
                  <a:gd name="T19" fmla="*/ 198 h 210"/>
                  <a:gd name="T20" fmla="*/ 106 w 185"/>
                  <a:gd name="T21" fmla="*/ 210 h 210"/>
                  <a:gd name="T22" fmla="*/ 141 w 185"/>
                  <a:gd name="T23" fmla="*/ 192 h 210"/>
                  <a:gd name="T24" fmla="*/ 171 w 185"/>
                  <a:gd name="T25" fmla="*/ 168 h 210"/>
                  <a:gd name="T26" fmla="*/ 189 w 185"/>
                  <a:gd name="T27" fmla="*/ 144 h 210"/>
                  <a:gd name="T28" fmla="*/ 195 w 185"/>
                  <a:gd name="T29" fmla="*/ 114 h 210"/>
                  <a:gd name="T30" fmla="*/ 189 w 185"/>
                  <a:gd name="T31" fmla="*/ 90 h 210"/>
                  <a:gd name="T32" fmla="*/ 183 w 185"/>
                  <a:gd name="T33" fmla="*/ 66 h 210"/>
                  <a:gd name="T34" fmla="*/ 165 w 185"/>
                  <a:gd name="T35" fmla="*/ 48 h 210"/>
                  <a:gd name="T36" fmla="*/ 14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</p:grpSp>
        </p:grpSp>
      </p:grpSp>
      <p:sp>
        <p:nvSpPr>
          <p:cNvPr id="2464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64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F502C9-DF3C-412E-8CAC-6231DA4AC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837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A7F3E-0822-4612-85BF-09D1A657E5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089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A696B-16CA-410E-BAF4-951D0A3E44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526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D306F-DCFA-4332-AF54-F12B684F66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54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4DA5E-5377-4CCB-8778-93668C6565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84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7256C-9D1B-4097-8FF8-FD50F335F5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02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97F14-5669-4E7B-AF5E-E6799EFF48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78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95F4E-D84C-4F45-8493-5B3B60C44C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477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4829D-8016-4FE3-9BED-E5266F54E0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460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780757-0E78-416F-8F35-CC40350AF6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510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BF7BA-E6D5-4394-848B-2CB5CE80AC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158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21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5921 w 5740"/>
                <a:gd name="T7" fmla="*/ 0 h 4316"/>
                <a:gd name="T8" fmla="*/ 5921 w 5740"/>
                <a:gd name="T9" fmla="*/ 0 h 4316"/>
                <a:gd name="T10" fmla="*/ 5921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355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5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6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357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7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8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8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8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8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8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358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9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59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60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60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60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60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60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  <p:sp>
            <p:nvSpPr>
              <p:cNvPr id="2360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cs typeface="+mn-cs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9 w 382"/>
                  <a:gd name="T19" fmla="*/ 96 h 96"/>
                  <a:gd name="T20" fmla="*/ 273 w 382"/>
                  <a:gd name="T21" fmla="*/ 90 h 96"/>
                  <a:gd name="T22" fmla="*/ 321 w 382"/>
                  <a:gd name="T23" fmla="*/ 84 h 96"/>
                  <a:gd name="T24" fmla="*/ 362 w 382"/>
                  <a:gd name="T25" fmla="*/ 66 h 96"/>
                  <a:gd name="T26" fmla="*/ 392 w 382"/>
                  <a:gd name="T27" fmla="*/ 42 h 96"/>
                  <a:gd name="T28" fmla="*/ 386 w 382"/>
                  <a:gd name="T29" fmla="*/ 42 h 96"/>
                  <a:gd name="T30" fmla="*/ 356 w 382"/>
                  <a:gd name="T31" fmla="*/ 66 h 96"/>
                  <a:gd name="T32" fmla="*/ 315 w 382"/>
                  <a:gd name="T33" fmla="*/ 78 h 96"/>
                  <a:gd name="T34" fmla="*/ 273 w 382"/>
                  <a:gd name="T35" fmla="*/ 90 h 96"/>
                  <a:gd name="T36" fmla="*/ 219 w 382"/>
                  <a:gd name="T37" fmla="*/ 96 h 96"/>
                  <a:gd name="T38" fmla="*/ 21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9 w 185"/>
                  <a:gd name="T5" fmla="*/ 36 h 210"/>
                  <a:gd name="T6" fmla="*/ 165 w 185"/>
                  <a:gd name="T7" fmla="*/ 72 h 210"/>
                  <a:gd name="T8" fmla="*/ 171 w 185"/>
                  <a:gd name="T9" fmla="*/ 90 h 210"/>
                  <a:gd name="T10" fmla="*/ 177 w 185"/>
                  <a:gd name="T11" fmla="*/ 114 h 210"/>
                  <a:gd name="T12" fmla="*/ 171 w 185"/>
                  <a:gd name="T13" fmla="*/ 138 h 210"/>
                  <a:gd name="T14" fmla="*/ 159 w 185"/>
                  <a:gd name="T15" fmla="*/ 162 h 210"/>
                  <a:gd name="T16" fmla="*/ 129 w 185"/>
                  <a:gd name="T17" fmla="*/ 180 h 210"/>
                  <a:gd name="T18" fmla="*/ 90 w 185"/>
                  <a:gd name="T19" fmla="*/ 198 h 210"/>
                  <a:gd name="T20" fmla="*/ 106 w 185"/>
                  <a:gd name="T21" fmla="*/ 210 h 210"/>
                  <a:gd name="T22" fmla="*/ 141 w 185"/>
                  <a:gd name="T23" fmla="*/ 192 h 210"/>
                  <a:gd name="T24" fmla="*/ 171 w 185"/>
                  <a:gd name="T25" fmla="*/ 168 h 210"/>
                  <a:gd name="T26" fmla="*/ 189 w 185"/>
                  <a:gd name="T27" fmla="*/ 144 h 210"/>
                  <a:gd name="T28" fmla="*/ 195 w 185"/>
                  <a:gd name="T29" fmla="*/ 114 h 210"/>
                  <a:gd name="T30" fmla="*/ 189 w 185"/>
                  <a:gd name="T31" fmla="*/ 90 h 210"/>
                  <a:gd name="T32" fmla="*/ 183 w 185"/>
                  <a:gd name="T33" fmla="*/ 66 h 210"/>
                  <a:gd name="T34" fmla="*/ 165 w 185"/>
                  <a:gd name="T35" fmla="*/ 48 h 210"/>
                  <a:gd name="T36" fmla="*/ 14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</p:grpSp>
        </p:grpSp>
      </p:grpSp>
      <p:sp>
        <p:nvSpPr>
          <p:cNvPr id="2361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362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362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B776FAD-F5C2-4A8C-A134-3166C9ED160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52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Molekulová fyzika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23168" y="4941168"/>
            <a:ext cx="6697663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effectLst/>
              </a:rPr>
              <a:t>„Slovník pojmů k přednášce“</a:t>
            </a:r>
          </a:p>
        </p:txBody>
      </p:sp>
      <p:pic>
        <p:nvPicPr>
          <p:cNvPr id="4100" name="Picture 4" descr="LogoM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16113"/>
            <a:ext cx="2879725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331913" y="620713"/>
            <a:ext cx="6696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A364B-231A-4652-AF89-55E8EFD5E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Neslučitelné výsledky </a:t>
            </a:r>
            <a:r>
              <a:rPr lang="cs-CZ" sz="3200" i="1" dirty="0"/>
              <a:t>a</a:t>
            </a:r>
            <a:r>
              <a:rPr lang="cs-CZ" sz="3200" baseline="-25000" dirty="0"/>
              <a:t>1</a:t>
            </a:r>
            <a:r>
              <a:rPr lang="cs-CZ" sz="3200" dirty="0"/>
              <a:t>, </a:t>
            </a:r>
            <a:r>
              <a:rPr lang="cs-CZ" sz="3200" i="1" dirty="0"/>
              <a:t>a</a:t>
            </a:r>
            <a:r>
              <a:rPr lang="cs-CZ" sz="3200" baseline="-25000" dirty="0"/>
              <a:t>2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72A4B2-4A0D-4F39-B1F3-D68760445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 opakování pokusu</a:t>
            </a:r>
          </a:p>
          <a:p>
            <a:pPr>
              <a:defRPr/>
            </a:pPr>
            <a:r>
              <a:rPr lang="cs-CZ" dirty="0"/>
              <a:t>N</a:t>
            </a:r>
            <a:r>
              <a:rPr lang="cs-CZ" baseline="-25000" dirty="0"/>
              <a:t>1</a:t>
            </a:r>
            <a:r>
              <a:rPr lang="cs-CZ" dirty="0"/>
              <a:t> krát výsledek </a:t>
            </a:r>
            <a:r>
              <a:rPr lang="cs-CZ" i="1" dirty="0"/>
              <a:t>a</a:t>
            </a:r>
            <a:r>
              <a:rPr lang="cs-CZ" baseline="-25000" dirty="0"/>
              <a:t>1</a:t>
            </a:r>
            <a:endParaRPr lang="cs-CZ" dirty="0"/>
          </a:p>
          <a:p>
            <a:pPr>
              <a:defRPr/>
            </a:pPr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 krát výsledek </a:t>
            </a:r>
            <a:r>
              <a:rPr lang="cs-CZ" i="1" dirty="0"/>
              <a:t>a</a:t>
            </a:r>
            <a:r>
              <a:rPr lang="cs-CZ" baseline="-25000" dirty="0"/>
              <a:t>2</a:t>
            </a:r>
          </a:p>
          <a:p>
            <a:pPr>
              <a:defRPr/>
            </a:pPr>
            <a:r>
              <a:rPr lang="cs-CZ" dirty="0"/>
              <a:t>počet příznivých výsledků: N</a:t>
            </a:r>
            <a:r>
              <a:rPr lang="cs-CZ" baseline="-25000" dirty="0"/>
              <a:t>1</a:t>
            </a:r>
            <a:r>
              <a:rPr lang="cs-CZ" dirty="0"/>
              <a:t>+N</a:t>
            </a:r>
            <a:r>
              <a:rPr lang="cs-CZ" baseline="-25000" dirty="0"/>
              <a:t>2</a:t>
            </a:r>
          </a:p>
          <a:p>
            <a:pPr>
              <a:defRPr/>
            </a:pPr>
            <a:r>
              <a:rPr lang="cs-CZ" dirty="0"/>
              <a:t>Pravděpodobnost výskytu aspoň jednoho z výsledků </a:t>
            </a:r>
            <a:r>
              <a:rPr lang="cs-CZ" i="1" dirty="0"/>
              <a:t>a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a</a:t>
            </a:r>
            <a:r>
              <a:rPr lang="cs-CZ" baseline="-25000" dirty="0"/>
              <a:t>2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5AC424BD-6595-4E7D-9696-7B4FD1CDF1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5300663"/>
          <a:ext cx="82550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873500" imgH="393700" progId="Equation.3">
                  <p:embed/>
                </p:oleObj>
              </mc:Choice>
              <mc:Fallback>
                <p:oleObj name="Rovnice" r:id="rId2" imgW="3873500" imgH="393700" progId="Equation.3">
                  <p:embed/>
                  <p:pic>
                    <p:nvPicPr>
                      <p:cNvPr id="18436" name="Object 2">
                        <a:extLst>
                          <a:ext uri="{FF2B5EF4-FFF2-40B4-BE49-F238E27FC236}">
                            <a16:creationId xmlns:a16="http://schemas.microsoft.com/office/drawing/2014/main" id="{5AC424BD-6595-4E7D-9696-7B4FD1CDF1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300663"/>
                        <a:ext cx="8255000" cy="8413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hnutý roh 4">
            <a:extLst>
              <a:ext uri="{FF2B5EF4-FFF2-40B4-BE49-F238E27FC236}">
                <a16:creationId xmlns:a16="http://schemas.microsoft.com/office/drawing/2014/main" id="{DB24041F-59FC-4AA6-843A-7064290C14BA}"/>
              </a:ext>
            </a:extLst>
          </p:cNvPr>
          <p:cNvSpPr/>
          <p:nvPr/>
        </p:nvSpPr>
        <p:spPr bwMode="auto">
          <a:xfrm>
            <a:off x="4572000" y="6092825"/>
            <a:ext cx="4103688" cy="504825"/>
          </a:xfrm>
          <a:prstGeom prst="foldedCorner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08000"/>
          <a:lstStyle/>
          <a:p>
            <a:pPr algn="ctr" eaLnBrk="1" hangingPunct="1">
              <a:defRPr/>
            </a:pPr>
            <a:r>
              <a:rPr lang="cs-CZ" b="0" dirty="0">
                <a:solidFill>
                  <a:srgbClr val="000000"/>
                </a:solidFill>
                <a:latin typeface="Arial" charset="0"/>
                <a:cs typeface="Arial" charset="0"/>
              </a:rPr>
              <a:t>věta o součtech pravděpodobností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1DB58-C765-49E6-99CD-A9E7DC8CC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Číselné charakteristiky</a:t>
            </a:r>
          </a:p>
        </p:txBody>
      </p:sp>
      <p:graphicFrame>
        <p:nvGraphicFramePr>
          <p:cNvPr id="19459" name="Object 2">
            <a:extLst>
              <a:ext uri="{FF2B5EF4-FFF2-40B4-BE49-F238E27FC236}">
                <a16:creationId xmlns:a16="http://schemas.microsoft.com/office/drawing/2014/main" id="{66B963BA-65EC-48F4-AC51-645F21AA41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1628775"/>
          <a:ext cx="2308225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129810" imgH="583947" progId="Equation.3">
                  <p:embed/>
                </p:oleObj>
              </mc:Choice>
              <mc:Fallback>
                <p:oleObj name="Rovnice" r:id="rId2" imgW="1129810" imgH="583947" progId="Equation.3">
                  <p:embed/>
                  <p:pic>
                    <p:nvPicPr>
                      <p:cNvPr id="19459" name="Object 2">
                        <a:extLst>
                          <a:ext uri="{FF2B5EF4-FFF2-40B4-BE49-F238E27FC236}">
                            <a16:creationId xmlns:a16="http://schemas.microsoft.com/office/drawing/2014/main" id="{66B963BA-65EC-48F4-AC51-645F21AA41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628775"/>
                        <a:ext cx="2308225" cy="1193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194A10D1-E2EB-403B-99BB-CED8F6BC572B}"/>
              </a:ext>
            </a:extLst>
          </p:cNvPr>
          <p:cNvSpPr txBox="1"/>
          <p:nvPr/>
        </p:nvSpPr>
        <p:spPr>
          <a:xfrm>
            <a:off x="3276600" y="2060575"/>
            <a:ext cx="5867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četnost výskytu </a:t>
            </a:r>
            <a:r>
              <a:rPr lang="cs-CZ" sz="2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při N pozorováních</a:t>
            </a:r>
          </a:p>
        </p:txBody>
      </p:sp>
      <p:graphicFrame>
        <p:nvGraphicFramePr>
          <p:cNvPr id="19461" name="Object 4">
            <a:extLst>
              <a:ext uri="{FF2B5EF4-FFF2-40B4-BE49-F238E27FC236}">
                <a16:creationId xmlns:a16="http://schemas.microsoft.com/office/drawing/2014/main" id="{FE7584E0-DDDA-4805-83C7-F48EA250E3D0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755650" y="3213100"/>
          <a:ext cx="18589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99753" imgH="393529" progId="Equation.3">
                  <p:embed/>
                </p:oleObj>
              </mc:Choice>
              <mc:Fallback>
                <p:oleObj name="Rovnice" r:id="rId4" imgW="799753" imgH="393529" progId="Equation.3">
                  <p:embed/>
                  <p:pic>
                    <p:nvPicPr>
                      <p:cNvPr id="19461" name="Object 4">
                        <a:extLst>
                          <a:ext uri="{FF2B5EF4-FFF2-40B4-BE49-F238E27FC236}">
                            <a16:creationId xmlns:a16="http://schemas.microsoft.com/office/drawing/2014/main" id="{FE7584E0-DDDA-4805-83C7-F48EA250E3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13100"/>
                        <a:ext cx="1858963" cy="914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ovéPole 7">
            <a:extLst>
              <a:ext uri="{FF2B5EF4-FFF2-40B4-BE49-F238E27FC236}">
                <a16:creationId xmlns:a16="http://schemas.microsoft.com/office/drawing/2014/main" id="{2768793C-AF8A-4315-BF7A-6F9842BFB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3357563"/>
            <a:ext cx="720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ym typeface="Symbol" panose="05050102010706020507" pitchFamily="18" charset="2"/>
              </a:rPr>
              <a:t></a:t>
            </a:r>
            <a:endParaRPr lang="cs-CZ" altLang="cs-CZ" sz="3600"/>
          </a:p>
        </p:txBody>
      </p:sp>
      <p:graphicFrame>
        <p:nvGraphicFramePr>
          <p:cNvPr id="19463" name="Object 5">
            <a:extLst>
              <a:ext uri="{FF2B5EF4-FFF2-40B4-BE49-F238E27FC236}">
                <a16:creationId xmlns:a16="http://schemas.microsoft.com/office/drawing/2014/main" id="{C2E3C0E7-1C9A-4E15-B965-4CA577E323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213100"/>
          <a:ext cx="19304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837836" imgH="406224" progId="Equation.3">
                  <p:embed/>
                </p:oleObj>
              </mc:Choice>
              <mc:Fallback>
                <p:oleObj name="Rovnice" r:id="rId6" imgW="837836" imgH="406224" progId="Equation.3">
                  <p:embed/>
                  <p:pic>
                    <p:nvPicPr>
                      <p:cNvPr id="19463" name="Object 5">
                        <a:extLst>
                          <a:ext uri="{FF2B5EF4-FFF2-40B4-BE49-F238E27FC236}">
                            <a16:creationId xmlns:a16="http://schemas.microsoft.com/office/drawing/2014/main" id="{C2E3C0E7-1C9A-4E15-B965-4CA577E323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13100"/>
                        <a:ext cx="1930400" cy="9366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TextovéPole 9">
            <a:extLst>
              <a:ext uri="{FF2B5EF4-FFF2-40B4-BE49-F238E27FC236}">
                <a16:creationId xmlns:a16="http://schemas.microsoft.com/office/drawing/2014/main" id="{D7A8A756-0B5F-4D7E-BFA8-0715E615C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365625"/>
            <a:ext cx="5545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→ spojité rozložení (náhodné) veličiny:</a:t>
            </a:r>
          </a:p>
        </p:txBody>
      </p:sp>
      <p:graphicFrame>
        <p:nvGraphicFramePr>
          <p:cNvPr id="19465" name="Object 6">
            <a:extLst>
              <a:ext uri="{FF2B5EF4-FFF2-40B4-BE49-F238E27FC236}">
                <a16:creationId xmlns:a16="http://schemas.microsoft.com/office/drawing/2014/main" id="{6B6E95A6-81F7-4526-8945-B37336292E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4941888"/>
          <a:ext cx="37973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803400" imgH="444500" progId="Equation.3">
                  <p:embed/>
                </p:oleObj>
              </mc:Choice>
              <mc:Fallback>
                <p:oleObj name="Rovnice" r:id="rId8" imgW="1803400" imgH="444500" progId="Equation.3">
                  <p:embed/>
                  <p:pic>
                    <p:nvPicPr>
                      <p:cNvPr id="19465" name="Object 6">
                        <a:extLst>
                          <a:ext uri="{FF2B5EF4-FFF2-40B4-BE49-F238E27FC236}">
                            <a16:creationId xmlns:a16="http://schemas.microsoft.com/office/drawing/2014/main" id="{6B6E95A6-81F7-4526-8945-B37336292E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941888"/>
                        <a:ext cx="3797300" cy="9366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7">
            <a:extLst>
              <a:ext uri="{FF2B5EF4-FFF2-40B4-BE49-F238E27FC236}">
                <a16:creationId xmlns:a16="http://schemas.microsoft.com/office/drawing/2014/main" id="{1F50F6AD-F109-4CEF-AA1F-37AF256E13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9338" y="4941888"/>
          <a:ext cx="29606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422400" imgH="457200" progId="Equation.3">
                  <p:embed/>
                </p:oleObj>
              </mc:Choice>
              <mc:Fallback>
                <p:oleObj name="Rovnice" r:id="rId10" imgW="1422400" imgH="457200" progId="Equation.3">
                  <p:embed/>
                  <p:pic>
                    <p:nvPicPr>
                      <p:cNvPr id="19466" name="Object 7">
                        <a:extLst>
                          <a:ext uri="{FF2B5EF4-FFF2-40B4-BE49-F238E27FC236}">
                            <a16:creationId xmlns:a16="http://schemas.microsoft.com/office/drawing/2014/main" id="{1F50F6AD-F109-4CEF-AA1F-37AF256E13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941888"/>
                        <a:ext cx="2960687" cy="952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hnutý roh 12">
            <a:extLst>
              <a:ext uri="{FF2B5EF4-FFF2-40B4-BE49-F238E27FC236}">
                <a16:creationId xmlns:a16="http://schemas.microsoft.com/office/drawing/2014/main" id="{5BCEE326-7736-4F6C-A68A-FBA5C0304907}"/>
              </a:ext>
            </a:extLst>
          </p:cNvPr>
          <p:cNvSpPr/>
          <p:nvPr/>
        </p:nvSpPr>
        <p:spPr bwMode="auto">
          <a:xfrm>
            <a:off x="4859338" y="5876925"/>
            <a:ext cx="3457575" cy="792163"/>
          </a:xfrm>
          <a:prstGeom prst="foldedCorner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  <a:t>- střední hodnota funkční závislosti </a:t>
            </a:r>
            <a:b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  <a:t>  f(</a:t>
            </a:r>
            <a:r>
              <a:rPr lang="cs-CZ" sz="1600" b="0" i="1" dirty="0">
                <a:solidFill>
                  <a:srgbClr val="000000"/>
                </a:solidFill>
                <a:latin typeface="Arial" charset="0"/>
                <a:cs typeface="Arial" charset="0"/>
              </a:rPr>
              <a:t>x</a:t>
            </a:r>
            <a: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  <a:t>) náhodné veličiny</a:t>
            </a:r>
            <a:r>
              <a:rPr lang="cs-CZ" sz="1600" b="0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  <a:t>x, definované </a:t>
            </a:r>
            <a:b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</a:rPr>
              <a:t>  v intervalu </a:t>
            </a:r>
            <a:r>
              <a:rPr lang="cs-CZ" sz="1600" b="0" dirty="0">
                <a:solidFill>
                  <a:srgbClr val="000000"/>
                </a:solidFill>
                <a:latin typeface="Arial" charset="0"/>
                <a:cs typeface="Arial" charset="0"/>
                <a:sym typeface="Symbol"/>
              </a:rPr>
              <a:t>a,b</a:t>
            </a:r>
            <a:endParaRPr lang="cs-CZ" sz="1600" b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E541605-BE77-4BFC-A737-78046848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Rozptyl (kvadratická fluktuace)</a:t>
            </a:r>
          </a:p>
        </p:txBody>
      </p:sp>
      <p:graphicFrame>
        <p:nvGraphicFramePr>
          <p:cNvPr id="20483" name="Object 2">
            <a:extLst>
              <a:ext uri="{FF2B5EF4-FFF2-40B4-BE49-F238E27FC236}">
                <a16:creationId xmlns:a16="http://schemas.microsoft.com/office/drawing/2014/main" id="{83922A0B-83B9-4F6C-B63D-518AABF536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925" y="1916113"/>
          <a:ext cx="76390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403600" imgH="330200" progId="Equation.3">
                  <p:embed/>
                </p:oleObj>
              </mc:Choice>
              <mc:Fallback>
                <p:oleObj name="Rovnice" r:id="rId2" imgW="3403600" imgH="330200" progId="Equation.3">
                  <p:embed/>
                  <p:pic>
                    <p:nvPicPr>
                      <p:cNvPr id="20483" name="Object 2">
                        <a:extLst>
                          <a:ext uri="{FF2B5EF4-FFF2-40B4-BE49-F238E27FC236}">
                            <a16:creationId xmlns:a16="http://schemas.microsoft.com/office/drawing/2014/main" id="{83922A0B-83B9-4F6C-B63D-518AABF536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916113"/>
                        <a:ext cx="7639050" cy="7413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AD103DC6-04A9-4253-9394-9177F2EE6DC9}"/>
              </a:ext>
            </a:extLst>
          </p:cNvPr>
          <p:cNvSpPr txBox="1"/>
          <p:nvPr/>
        </p:nvSpPr>
        <p:spPr>
          <a:xfrm>
            <a:off x="755650" y="3068638"/>
            <a:ext cx="7561263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Rozptyl je mírou variability náhodné veličiny 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a může charakterizovat odchylku veličiny 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od její střední hodnoty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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x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.</a:t>
            </a:r>
          </a:p>
          <a:p>
            <a:pPr eaLnBrk="1" hangingPunct="1">
              <a:defRPr/>
            </a:pPr>
            <a:endParaRPr lang="cs-CZ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  <a:sym typeface="Symbol"/>
            </a:endParaRPr>
          </a:p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Je-li rozptyl malý, potom hodnota veličiny 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x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 je při každém pozorování blízká 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x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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  <a:sym typeface="Symbol"/>
              </a:rPr>
              <a:t>a touto hodnotou můžeme dobře charakterizovat naměřené výsledky.</a:t>
            </a:r>
            <a:endParaRPr lang="cs-CZ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A00DD-64A2-B3B0-891F-27EB162C2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Termodynamická soustava</a:t>
            </a:r>
            <a:endParaRPr lang="en-US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76B085-862B-7F97-D2D2-43695AE26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79987"/>
          </a:xfrm>
        </p:spPr>
        <p:txBody>
          <a:bodyPr/>
          <a:lstStyle/>
          <a:p>
            <a:r>
              <a:rPr lang="cs-CZ" sz="2000" dirty="0"/>
              <a:t>skupina objektů, která je oddělena od okolí myšleným nebo skutečným rozhraním (např. plyn v nádobě, kapalina a její sytá pára, krystal...)</a:t>
            </a:r>
          </a:p>
          <a:p>
            <a:r>
              <a:rPr lang="cs-CZ" sz="2000" dirty="0">
                <a:solidFill>
                  <a:srgbClr val="FFFF00"/>
                </a:solidFill>
              </a:rPr>
              <a:t>IZOLOVANÁ SOUSTAVA</a:t>
            </a:r>
            <a:br>
              <a:rPr lang="cs-CZ" sz="2000" dirty="0"/>
            </a:br>
            <a:r>
              <a:rPr lang="cs-CZ" sz="2000" dirty="0"/>
              <a:t>- nedochází k výměně energie ani k výměně částic s okolím</a:t>
            </a:r>
          </a:p>
          <a:p>
            <a:r>
              <a:rPr lang="cs-CZ" sz="2000" dirty="0">
                <a:solidFill>
                  <a:srgbClr val="FFFF00"/>
                </a:solidFill>
              </a:rPr>
              <a:t>NEIZOLOVANÁ SOUSTAVA</a:t>
            </a:r>
            <a:br>
              <a:rPr lang="cs-CZ" sz="2000" dirty="0"/>
            </a:br>
            <a:r>
              <a:rPr lang="cs-CZ" sz="2000" dirty="0"/>
              <a:t>- dochází k výměně energie nebo částic s okolím konáním práce nebo tepelnou výměnou</a:t>
            </a:r>
          </a:p>
          <a:p>
            <a:r>
              <a:rPr lang="cs-CZ" sz="2000" dirty="0">
                <a:solidFill>
                  <a:srgbClr val="FFFF00"/>
                </a:solidFill>
              </a:rPr>
              <a:t>UZAVŘENÁ SOUSTAVA</a:t>
            </a:r>
            <a:br>
              <a:rPr lang="cs-CZ" sz="2000" dirty="0"/>
            </a:br>
            <a:r>
              <a:rPr lang="cs-CZ" sz="2000" dirty="0"/>
              <a:t>- nevyměňuje si částice s okolím</a:t>
            </a:r>
          </a:p>
          <a:p>
            <a:r>
              <a:rPr lang="cs-CZ" sz="2000" dirty="0">
                <a:solidFill>
                  <a:srgbClr val="FFFF00"/>
                </a:solidFill>
              </a:rPr>
              <a:t>OTEVŘENÁ SOUSTAVA</a:t>
            </a:r>
            <a:br>
              <a:rPr lang="cs-CZ" sz="2000" dirty="0"/>
            </a:br>
            <a:r>
              <a:rPr lang="cs-CZ" sz="2000" dirty="0"/>
              <a:t>- vyměňuj si částice s okolím</a:t>
            </a:r>
          </a:p>
          <a:p>
            <a:r>
              <a:rPr lang="cs-CZ" sz="2000" dirty="0">
                <a:solidFill>
                  <a:srgbClr val="FFFF00"/>
                </a:solidFill>
              </a:rPr>
              <a:t>ADIABATICKY IZOLOVANÁ SOUSTAVA</a:t>
            </a:r>
            <a:br>
              <a:rPr lang="cs-CZ" sz="2000" dirty="0"/>
            </a:br>
            <a:r>
              <a:rPr lang="cs-CZ" sz="2000" dirty="0"/>
              <a:t>- nedochází k tepelné výměně s okolím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4993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9B7E4-7E3C-F57E-750B-7BD13C421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Termodynamické děje</a:t>
            </a:r>
            <a:endParaRPr lang="en-US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8741B-26C4-19D0-A100-71A99079B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11" y="1268760"/>
            <a:ext cx="8229600" cy="5184576"/>
          </a:xfrm>
        </p:spPr>
        <p:txBody>
          <a:bodyPr/>
          <a:lstStyle/>
          <a:p>
            <a:r>
              <a:rPr lang="cs-CZ" sz="2000" dirty="0">
                <a:solidFill>
                  <a:srgbClr val="FFFF00"/>
                </a:solidFill>
              </a:rPr>
              <a:t>ROVNOVÁŽNÝ STAV</a:t>
            </a:r>
            <a:br>
              <a:rPr lang="cs-CZ" sz="2000" dirty="0"/>
            </a:br>
            <a:r>
              <a:rPr lang="cs-CZ" sz="2000" dirty="0"/>
              <a:t>- všechny stavové veličiny mají časově konstantní hodnoty. Po vzniku tohoto stavu je jakákoli další změna stavu soustavy možná pouze následkem vnějšího zásahu do soustavy</a:t>
            </a:r>
          </a:p>
          <a:p>
            <a:r>
              <a:rPr lang="cs-CZ" sz="2000" dirty="0">
                <a:solidFill>
                  <a:srgbClr val="FFFF00"/>
                </a:solidFill>
              </a:rPr>
              <a:t>TERMODYNAMICKÝ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FF00"/>
                </a:solidFill>
              </a:rPr>
              <a:t>VRATNÝ DĚJ</a:t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/>
              <a:t>- Může probíhat v obou směrech, přičemž soustava přejde při obráceném ději postupně všemi stavy jako při přímém ději, avšak v obráceném pořadí. Přitom okolí soustavy se vrátí do původního stavu. (V přírodě se nevyskytuje, ale dá se k němu přiblížit.)</a:t>
            </a:r>
          </a:p>
          <a:p>
            <a:r>
              <a:rPr lang="cs-CZ" sz="2000" dirty="0">
                <a:solidFill>
                  <a:srgbClr val="FFFF00"/>
                </a:solidFill>
              </a:rPr>
              <a:t>TERMODYNAMICKÝ NEVRATNÝ DĚJ</a:t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/>
              <a:t>- děj, který není vratný (v přírodě existují pouze takové děje – tepelná výměna mezi dvěma tělesy, rozpuštění látky v kapalině...)</a:t>
            </a:r>
          </a:p>
          <a:p>
            <a:r>
              <a:rPr lang="cs-CZ" sz="2000" dirty="0">
                <a:solidFill>
                  <a:srgbClr val="FFFF00"/>
                </a:solidFill>
              </a:rPr>
              <a:t>ROVNOVÁŽNÝ DĚJ (kvazistatický děj)</a:t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/>
              <a:t>- Soustava prochází spojitou řadou rovnovážných stavů, v každém okamžiku je ve stavu termodynamické rovnováhy.</a:t>
            </a:r>
            <a:br>
              <a:rPr lang="cs-CZ" sz="2000" dirty="0"/>
            </a:br>
            <a:r>
              <a:rPr lang="cs-CZ" sz="2000" dirty="0"/>
              <a:t>rovnovážný děj = vratný děj</a:t>
            </a:r>
            <a:br>
              <a:rPr lang="cs-CZ" sz="2000" dirty="0"/>
            </a:br>
            <a:endParaRPr lang="cs-CZ" sz="2000" dirty="0">
              <a:solidFill>
                <a:srgbClr val="FFFF00"/>
              </a:solidFill>
            </a:endParaRPr>
          </a:p>
          <a:p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9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5EE9D-D897-9421-0D8A-501026C0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Termodynamické děje</a:t>
            </a:r>
            <a:endParaRPr lang="en-US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7CBF3-2F88-5B16-53CD-99C475A90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FFFF00"/>
                </a:solidFill>
              </a:rPr>
              <a:t>NEROVNOVÁŽNÝ DĚJ (nestatický děj)</a:t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/>
              <a:t>- děj, který není rovnovážný</a:t>
            </a:r>
            <a:br>
              <a:rPr lang="cs-CZ" sz="2000" dirty="0"/>
            </a:br>
            <a:r>
              <a:rPr lang="cs-CZ" sz="2000" dirty="0"/>
              <a:t>nerovnovážný děj = nevratný děj</a:t>
            </a:r>
          </a:p>
          <a:p>
            <a:r>
              <a:rPr lang="cs-CZ" sz="2000" dirty="0">
                <a:solidFill>
                  <a:srgbClr val="FFFF00"/>
                </a:solidFill>
              </a:rPr>
              <a:t>DALŠÍ TERMODYNAMICKÉ DĚJE</a:t>
            </a:r>
            <a:br>
              <a:rPr lang="cs-CZ" sz="2000" dirty="0"/>
            </a:br>
            <a:r>
              <a:rPr lang="cs-CZ" sz="2000" dirty="0"/>
              <a:t>- izobarický (konstantní tlak)</a:t>
            </a:r>
            <a:br>
              <a:rPr lang="cs-CZ" sz="2000" dirty="0"/>
            </a:br>
            <a:r>
              <a:rPr lang="cs-CZ" sz="2000" dirty="0"/>
              <a:t>- </a:t>
            </a:r>
            <a:r>
              <a:rPr lang="cs-CZ" sz="2000" dirty="0" err="1"/>
              <a:t>izochorický</a:t>
            </a:r>
            <a:r>
              <a:rPr lang="cs-CZ" sz="2000" dirty="0"/>
              <a:t> (konstantní objem)</a:t>
            </a:r>
            <a:br>
              <a:rPr lang="cs-CZ" sz="2000" dirty="0"/>
            </a:br>
            <a:r>
              <a:rPr lang="cs-CZ" sz="2000" dirty="0"/>
              <a:t>- izotermický (konstantní teplota)</a:t>
            </a:r>
            <a:br>
              <a:rPr lang="cs-CZ" sz="2000" dirty="0"/>
            </a:br>
            <a:r>
              <a:rPr lang="cs-CZ" sz="2000" dirty="0"/>
              <a:t>- adiabatický (neprobíhá tepelná výměna s okolím)</a:t>
            </a:r>
            <a:br>
              <a:rPr lang="cs-CZ" sz="2000" dirty="0"/>
            </a:br>
            <a:r>
              <a:rPr lang="cs-CZ" sz="2000" dirty="0"/>
              <a:t>- polytropický (tepelná kapacita soustavy je konstantní)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76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59181-00ED-7BCC-8461-A7AA3399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Energie soustavy</a:t>
            </a:r>
            <a:endParaRPr lang="en-US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A9C3DE-4873-0260-A64D-09C185835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FFFF00"/>
                </a:solidFill>
              </a:rPr>
              <a:t>kinetická energie</a:t>
            </a:r>
            <a:r>
              <a:rPr lang="cs-CZ" sz="2000" dirty="0"/>
              <a:t> makroskopického pohybu soustavy jako celku</a:t>
            </a:r>
          </a:p>
          <a:p>
            <a:r>
              <a:rPr lang="cs-CZ" sz="2000" dirty="0">
                <a:solidFill>
                  <a:srgbClr val="FFFF00"/>
                </a:solidFill>
              </a:rPr>
              <a:t>potenciální energie </a:t>
            </a:r>
            <a:r>
              <a:rPr lang="cs-CZ" sz="2000" dirty="0"/>
              <a:t>vyplývající ze vzájemného silového působení těles (např. v gravitačním nebo elektrickém poli - musí jít o konzervativní silové pole)</a:t>
            </a:r>
          </a:p>
          <a:p>
            <a:r>
              <a:rPr lang="cs-CZ" sz="2000" dirty="0">
                <a:solidFill>
                  <a:srgbClr val="FFFF00"/>
                </a:solidFill>
              </a:rPr>
              <a:t>vnitřní energie</a:t>
            </a:r>
            <a:r>
              <a:rPr lang="cs-CZ" sz="2000" dirty="0"/>
              <a:t> – ta část celkové energie, která se při změně stavových parametrů neprojeví na změně polohy a rychlosti soustavy jako celku. Je to energie, která závisí pouze na termodynamickém stavu soustavy a nezávisí na tom, jak se do tohoto stavu soustava dostala. Patří mezi stavové funkce.</a:t>
            </a:r>
            <a:br>
              <a:rPr lang="cs-CZ" sz="2000" dirty="0"/>
            </a:br>
            <a:r>
              <a:rPr lang="cs-CZ" sz="2000" i="1" dirty="0" err="1">
                <a:solidFill>
                  <a:srgbClr val="FFFF00"/>
                </a:solidFill>
              </a:rPr>
              <a:t>E</a:t>
            </a:r>
            <a:r>
              <a:rPr lang="cs-CZ" sz="2000" baseline="-25000" dirty="0" err="1">
                <a:solidFill>
                  <a:srgbClr val="FFFF00"/>
                </a:solidFill>
              </a:rPr>
              <a:t>celková</a:t>
            </a:r>
            <a:r>
              <a:rPr lang="cs-CZ" sz="2000" dirty="0">
                <a:solidFill>
                  <a:srgbClr val="FFFF00"/>
                </a:solidFill>
              </a:rPr>
              <a:t> = </a:t>
            </a:r>
            <a:r>
              <a:rPr lang="cs-CZ" sz="2000" i="1" dirty="0" err="1">
                <a:solidFill>
                  <a:srgbClr val="FFFF00"/>
                </a:solidFill>
              </a:rPr>
              <a:t>E</a:t>
            </a:r>
            <a:r>
              <a:rPr lang="cs-CZ" sz="2000" baseline="-25000" dirty="0" err="1">
                <a:solidFill>
                  <a:srgbClr val="FFFF00"/>
                </a:solidFill>
              </a:rPr>
              <a:t>k</a:t>
            </a:r>
            <a:r>
              <a:rPr lang="cs-CZ" sz="2000" dirty="0">
                <a:solidFill>
                  <a:srgbClr val="FFFF00"/>
                </a:solidFill>
              </a:rPr>
              <a:t> + </a:t>
            </a:r>
            <a:r>
              <a:rPr lang="cs-CZ" sz="2000" i="1" dirty="0" err="1">
                <a:solidFill>
                  <a:srgbClr val="FFFF00"/>
                </a:solidFill>
              </a:rPr>
              <a:t>E</a:t>
            </a:r>
            <a:r>
              <a:rPr lang="cs-CZ" sz="2000" baseline="-25000" dirty="0" err="1">
                <a:solidFill>
                  <a:srgbClr val="FFFF00"/>
                </a:solidFill>
              </a:rPr>
              <a:t>p</a:t>
            </a:r>
            <a:r>
              <a:rPr lang="cs-CZ" sz="2000" dirty="0">
                <a:solidFill>
                  <a:srgbClr val="FFFF00"/>
                </a:solidFill>
              </a:rPr>
              <a:t> + </a:t>
            </a:r>
            <a:r>
              <a:rPr lang="cs-CZ" sz="2000" i="1" dirty="0">
                <a:solidFill>
                  <a:srgbClr val="FFFF00"/>
                </a:solidFill>
              </a:rPr>
              <a:t>U</a:t>
            </a:r>
          </a:p>
          <a:p>
            <a:r>
              <a:rPr lang="cs-CZ" sz="2000" dirty="0">
                <a:solidFill>
                  <a:srgbClr val="FFFF00"/>
                </a:solidFill>
              </a:rPr>
              <a:t>PRO NÁS BUDE DŮLEŽITÁ HLAVNĚ VNITŘNÍ ENERGIE</a:t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/>
              <a:t>- k jejím změnám dochází </a:t>
            </a:r>
            <a:r>
              <a:rPr lang="cs-CZ" sz="2000" dirty="0">
                <a:solidFill>
                  <a:srgbClr val="FFFF00"/>
                </a:solidFill>
              </a:rPr>
              <a:t>konáním práce </a:t>
            </a:r>
            <a:r>
              <a:rPr lang="cs-CZ" sz="2000" dirty="0"/>
              <a:t>a </a:t>
            </a:r>
            <a:r>
              <a:rPr lang="cs-CZ" sz="2000" dirty="0">
                <a:solidFill>
                  <a:srgbClr val="FFFF00"/>
                </a:solidFill>
              </a:rPr>
              <a:t>tepelnou výměnou</a:t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</a:rPr>
              <a:t> </a:t>
            </a:r>
            <a:endParaRPr lang="cs-CZ" sz="2000" dirty="0"/>
          </a:p>
          <a:p>
            <a:endParaRPr lang="cs-CZ" sz="2000" dirty="0">
              <a:solidFill>
                <a:srgbClr val="FFFF00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18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C8A8170-C3BE-446C-8E5F-CB3A5224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92175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Některé pojmy z teorie pravděpodobnosti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4E8DCD03-800A-45F0-A0FA-0569DE92B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420938"/>
            <a:ext cx="8229600" cy="26638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400" dirty="0"/>
              <a:t>jsou vzájemně neslučitelné</a:t>
            </a:r>
            <a:br>
              <a:rPr lang="cs-CZ" sz="2400" dirty="0"/>
            </a:br>
            <a:r>
              <a:rPr lang="cs-CZ" sz="2400" dirty="0"/>
              <a:t>(nastal-li jeden, nemůže nastat druhý)</a:t>
            </a:r>
          </a:p>
          <a:p>
            <a:pPr>
              <a:spcAft>
                <a:spcPts val="600"/>
              </a:spcAft>
              <a:defRPr/>
            </a:pPr>
            <a:r>
              <a:rPr lang="cs-CZ" sz="2400" dirty="0"/>
              <a:t>vždy musí nastat aspoň jeden výsledek</a:t>
            </a:r>
          </a:p>
          <a:p>
            <a:pPr>
              <a:defRPr/>
            </a:pPr>
            <a:r>
              <a:rPr lang="cs-CZ" sz="2400" dirty="0"/>
              <a:t>výsledek není složen z dílčích výsledků</a:t>
            </a:r>
            <a:br>
              <a:rPr lang="cs-CZ" sz="2400" dirty="0"/>
            </a:br>
            <a:r>
              <a:rPr lang="cs-CZ" sz="2400" dirty="0"/>
              <a:t>(nerozkládáme jej na dílčí výsledky)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9643E4-2848-410E-9F6E-195A94E8453C}"/>
              </a:ext>
            </a:extLst>
          </p:cNvPr>
          <p:cNvSpPr txBox="1"/>
          <p:nvPr/>
        </p:nvSpPr>
        <p:spPr>
          <a:xfrm>
            <a:off x="827088" y="1557338"/>
            <a:ext cx="4740275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cs-CZ" sz="2800" b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Vlastnosti náhodných jevů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0A1E472-CC81-4FFD-B3E1-60AB18645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pPr>
              <a:defRPr/>
            </a:pPr>
            <a:r>
              <a:rPr lang="cs-CZ" dirty="0"/>
              <a:t>relativní četnost i-</a:t>
            </a:r>
            <a:r>
              <a:rPr lang="cs-CZ" dirty="0" err="1"/>
              <a:t>tého</a:t>
            </a:r>
            <a:r>
              <a:rPr lang="cs-CZ" dirty="0"/>
              <a:t> náhodného jevu</a:t>
            </a: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pravděpodobnost i-</a:t>
            </a:r>
            <a:r>
              <a:rPr lang="cs-CZ" dirty="0" err="1"/>
              <a:t>tého</a:t>
            </a:r>
            <a:r>
              <a:rPr lang="cs-CZ" dirty="0"/>
              <a:t>  náhodného jevu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pravděpodobnost určitého výsledku</a:t>
            </a:r>
          </a:p>
        </p:txBody>
      </p:sp>
      <p:graphicFrame>
        <p:nvGraphicFramePr>
          <p:cNvPr id="14339" name="Object 2">
            <a:extLst>
              <a:ext uri="{FF2B5EF4-FFF2-40B4-BE49-F238E27FC236}">
                <a16:creationId xmlns:a16="http://schemas.microsoft.com/office/drawing/2014/main" id="{4285CE2C-62ED-4AC7-956C-FB77F39545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1341438"/>
          <a:ext cx="143033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58558" imgH="393529" progId="Equation.3">
                  <p:embed/>
                </p:oleObj>
              </mc:Choice>
              <mc:Fallback>
                <p:oleObj name="Rovnice" r:id="rId2" imgW="558558" imgH="393529" progId="Equation.3">
                  <p:embed/>
                  <p:pic>
                    <p:nvPicPr>
                      <p:cNvPr id="14339" name="Object 2">
                        <a:extLst>
                          <a:ext uri="{FF2B5EF4-FFF2-40B4-BE49-F238E27FC236}">
                            <a16:creationId xmlns:a16="http://schemas.microsoft.com/office/drawing/2014/main" id="{4285CE2C-62ED-4AC7-956C-FB77F39545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341438"/>
                        <a:ext cx="1430337" cy="10080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340" name="Přímá spojovací šipka 8">
            <a:extLst>
              <a:ext uri="{FF2B5EF4-FFF2-40B4-BE49-F238E27FC236}">
                <a16:creationId xmlns:a16="http://schemas.microsoft.com/office/drawing/2014/main" id="{4D5221F1-6B47-4FBB-902A-7594995BC70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84438" y="2133600"/>
            <a:ext cx="574675" cy="0"/>
          </a:xfrm>
          <a:prstGeom prst="straightConnector1">
            <a:avLst/>
          </a:prstGeom>
          <a:noFill/>
          <a:ln w="50800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1" name="Přímá spojovací šipka 10">
            <a:extLst>
              <a:ext uri="{FF2B5EF4-FFF2-40B4-BE49-F238E27FC236}">
                <a16:creationId xmlns:a16="http://schemas.microsoft.com/office/drawing/2014/main" id="{F27E7505-F8B3-4C5E-A519-84650A0B519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84438" y="1700213"/>
            <a:ext cx="574675" cy="0"/>
          </a:xfrm>
          <a:prstGeom prst="straightConnector1">
            <a:avLst/>
          </a:prstGeom>
          <a:noFill/>
          <a:ln w="50800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2" name="TextovéPole 11">
            <a:extLst>
              <a:ext uri="{FF2B5EF4-FFF2-40B4-BE49-F238E27FC236}">
                <a16:creationId xmlns:a16="http://schemas.microsoft.com/office/drawing/2014/main" id="{F16A42E3-7460-4BC1-903A-77F2193F7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1484313"/>
            <a:ext cx="5545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počet pozorování výsledku, který nás zajímá</a:t>
            </a:r>
          </a:p>
        </p:txBody>
      </p:sp>
      <p:sp>
        <p:nvSpPr>
          <p:cNvPr id="14343" name="TextovéPole 12">
            <a:extLst>
              <a:ext uri="{FF2B5EF4-FFF2-40B4-BE49-F238E27FC236}">
                <a16:creationId xmlns:a16="http://schemas.microsoft.com/office/drawing/2014/main" id="{71242A5B-6A4C-42CB-9AFF-BE43BCD80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1916113"/>
            <a:ext cx="4248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celkový počet pozorování</a:t>
            </a:r>
          </a:p>
        </p:txBody>
      </p:sp>
      <p:graphicFrame>
        <p:nvGraphicFramePr>
          <p:cNvPr id="14344" name="Object 5">
            <a:extLst>
              <a:ext uri="{FF2B5EF4-FFF2-40B4-BE49-F238E27FC236}">
                <a16:creationId xmlns:a16="http://schemas.microsoft.com/office/drawing/2014/main" id="{7D0059BC-6227-4DFF-8DDE-561993C804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4238" y="3429000"/>
          <a:ext cx="206692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99753" imgH="393529" progId="Equation.3">
                  <p:embed/>
                </p:oleObj>
              </mc:Choice>
              <mc:Fallback>
                <p:oleObj name="Rovnice" r:id="rId4" imgW="799753" imgH="393529" progId="Equation.3">
                  <p:embed/>
                  <p:pic>
                    <p:nvPicPr>
                      <p:cNvPr id="14344" name="Object 5">
                        <a:extLst>
                          <a:ext uri="{FF2B5EF4-FFF2-40B4-BE49-F238E27FC236}">
                            <a16:creationId xmlns:a16="http://schemas.microsoft.com/office/drawing/2014/main" id="{7D0059BC-6227-4DFF-8DDE-561993C804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429000"/>
                        <a:ext cx="2066925" cy="10175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6">
            <a:extLst>
              <a:ext uri="{FF2B5EF4-FFF2-40B4-BE49-F238E27FC236}">
                <a16:creationId xmlns:a16="http://schemas.microsoft.com/office/drawing/2014/main" id="{7E08CB74-0596-475D-8417-101B14D230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5373688"/>
          <a:ext cx="1466850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495085" imgH="393529" progId="Equation.3">
                  <p:embed/>
                </p:oleObj>
              </mc:Choice>
              <mc:Fallback>
                <p:oleObj name="Rovnice" r:id="rId6" imgW="495085" imgH="393529" progId="Equation.3">
                  <p:embed/>
                  <p:pic>
                    <p:nvPicPr>
                      <p:cNvPr id="14345" name="Object 6">
                        <a:extLst>
                          <a:ext uri="{FF2B5EF4-FFF2-40B4-BE49-F238E27FC236}">
                            <a16:creationId xmlns:a16="http://schemas.microsoft.com/office/drawing/2014/main" id="{7E08CB74-0596-475D-8417-101B14D230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373688"/>
                        <a:ext cx="1466850" cy="11668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346" name="Přímá spojovací šipka 18">
            <a:extLst>
              <a:ext uri="{FF2B5EF4-FFF2-40B4-BE49-F238E27FC236}">
                <a16:creationId xmlns:a16="http://schemas.microsoft.com/office/drawing/2014/main" id="{DF309E0F-6E31-49A3-B136-588E34A3C7F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84438" y="5732463"/>
            <a:ext cx="574675" cy="0"/>
          </a:xfrm>
          <a:prstGeom prst="straightConnector1">
            <a:avLst/>
          </a:prstGeom>
          <a:noFill/>
          <a:ln w="50800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7" name="Přímá spojovací šipka 19">
            <a:extLst>
              <a:ext uri="{FF2B5EF4-FFF2-40B4-BE49-F238E27FC236}">
                <a16:creationId xmlns:a16="http://schemas.microsoft.com/office/drawing/2014/main" id="{5D2C2BB8-74AC-4412-8E3F-00332900C8A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11413" y="6237288"/>
            <a:ext cx="576262" cy="0"/>
          </a:xfrm>
          <a:prstGeom prst="straightConnector1">
            <a:avLst/>
          </a:prstGeom>
          <a:noFill/>
          <a:ln w="50800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8" name="TextovéPole 20">
            <a:extLst>
              <a:ext uri="{FF2B5EF4-FFF2-40B4-BE49-F238E27FC236}">
                <a16:creationId xmlns:a16="http://schemas.microsoft.com/office/drawing/2014/main" id="{4F210FBC-0006-419C-AA1F-39327958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5516563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počet příznivých případů</a:t>
            </a:r>
          </a:p>
        </p:txBody>
      </p:sp>
      <p:sp>
        <p:nvSpPr>
          <p:cNvPr id="14349" name="TextovéPole 21">
            <a:extLst>
              <a:ext uri="{FF2B5EF4-FFF2-40B4-BE49-F238E27FC236}">
                <a16:creationId xmlns:a16="http://schemas.microsoft.com/office/drawing/2014/main" id="{4367AD11-5D78-46D5-BA9C-AE682D002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6021388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počet možných výsledků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D63B074-C336-48AD-B1FF-24958C2CD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Spojitá změna sledované veličiny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8AB3CF-148A-46E3-AF77-A2A83C26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229600" cy="5184775"/>
          </a:xfrm>
        </p:spPr>
        <p:txBody>
          <a:bodyPr/>
          <a:lstStyle/>
          <a:p>
            <a:pPr>
              <a:defRPr/>
            </a:pPr>
            <a:r>
              <a:rPr lang="cs-CZ" dirty="0"/>
              <a:t>hustota pravděpodobnosti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pravděpodobnost, že výsledek </a:t>
            </a:r>
            <a:r>
              <a:rPr lang="cs-CZ"/>
              <a:t>bude </a:t>
            </a:r>
            <a:br>
              <a:rPr lang="cs-CZ"/>
            </a:br>
            <a:r>
              <a:rPr lang="cs-CZ"/>
              <a:t>z </a:t>
            </a:r>
            <a:r>
              <a:rPr lang="cs-CZ" dirty="0"/>
              <a:t>intervalu (x, </a:t>
            </a:r>
            <a:r>
              <a:rPr lang="cs-CZ" dirty="0" err="1"/>
              <a:t>x</a:t>
            </a:r>
            <a:r>
              <a:rPr lang="cs-CZ" dirty="0"/>
              <a:t>+</a:t>
            </a:r>
            <a:r>
              <a:rPr lang="cs-CZ" dirty="0">
                <a:sym typeface="Symbol"/>
              </a:rPr>
              <a:t>x)</a:t>
            </a:r>
            <a:br>
              <a:rPr lang="cs-CZ" dirty="0">
                <a:sym typeface="Symbol"/>
              </a:rPr>
            </a:br>
            <a:br>
              <a:rPr lang="cs-CZ" dirty="0"/>
            </a:br>
            <a:endParaRPr lang="cs-CZ" dirty="0"/>
          </a:p>
        </p:txBody>
      </p:sp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409FF0C5-BF91-4930-B96C-DE463233A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2420938"/>
          <a:ext cx="40005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548728" imgH="393529" progId="Equation.3">
                  <p:embed/>
                </p:oleObj>
              </mc:Choice>
              <mc:Fallback>
                <p:oleObj name="Rovnice" r:id="rId3" imgW="1548728" imgH="393529" progId="Equation.3">
                  <p:embed/>
                  <p:pic>
                    <p:nvPicPr>
                      <p:cNvPr id="15364" name="Object 4">
                        <a:extLst>
                          <a:ext uri="{FF2B5EF4-FFF2-40B4-BE49-F238E27FC236}">
                            <a16:creationId xmlns:a16="http://schemas.microsoft.com/office/drawing/2014/main" id="{409FF0C5-BF91-4930-B96C-DE463233A5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420938"/>
                        <a:ext cx="4000500" cy="1017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F032DC2B-28D5-4760-818D-BE875CEA61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5013325"/>
          <a:ext cx="26654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040948" imgH="215806" progId="Equation.3">
                  <p:embed/>
                </p:oleObj>
              </mc:Choice>
              <mc:Fallback>
                <p:oleObj name="Rovnice" r:id="rId5" imgW="1040948" imgH="215806" progId="Equation.3">
                  <p:embed/>
                  <p:pic>
                    <p:nvPicPr>
                      <p:cNvPr id="15365" name="Object 5">
                        <a:extLst>
                          <a:ext uri="{FF2B5EF4-FFF2-40B4-BE49-F238E27FC236}">
                            <a16:creationId xmlns:a16="http://schemas.microsoft.com/office/drawing/2014/main" id="{F032DC2B-28D5-4760-818D-BE875CEA61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013325"/>
                        <a:ext cx="2665412" cy="5524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>
            <a:extLst>
              <a:ext uri="{FF2B5EF4-FFF2-40B4-BE49-F238E27FC236}">
                <a16:creationId xmlns:a16="http://schemas.microsoft.com/office/drawing/2014/main" id="{87704F6F-4C0B-437F-B38B-05D9BDE4D4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9338" y="4941888"/>
          <a:ext cx="25685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002865" imgH="215806" progId="Equation.3">
                  <p:embed/>
                </p:oleObj>
              </mc:Choice>
              <mc:Fallback>
                <p:oleObj name="Rovnice" r:id="rId7" imgW="1002865" imgH="215806" progId="Equation.3">
                  <p:embed/>
                  <p:pic>
                    <p:nvPicPr>
                      <p:cNvPr id="15366" name="Object 6">
                        <a:extLst>
                          <a:ext uri="{FF2B5EF4-FFF2-40B4-BE49-F238E27FC236}">
                            <a16:creationId xmlns:a16="http://schemas.microsoft.com/office/drawing/2014/main" id="{87704F6F-4C0B-437F-B38B-05D9BDE4D4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941888"/>
                        <a:ext cx="2568575" cy="5524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Šipka doprava 10">
            <a:extLst>
              <a:ext uri="{FF2B5EF4-FFF2-40B4-BE49-F238E27FC236}">
                <a16:creationId xmlns:a16="http://schemas.microsoft.com/office/drawing/2014/main" id="{57FC1CBF-28E7-464C-A1CD-A974A2BD52AE}"/>
              </a:ext>
            </a:extLst>
          </p:cNvPr>
          <p:cNvSpPr/>
          <p:nvPr/>
        </p:nvSpPr>
        <p:spPr bwMode="auto">
          <a:xfrm>
            <a:off x="3708400" y="4868863"/>
            <a:ext cx="1008063" cy="72072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0000"/>
                </a:solidFill>
                <a:latin typeface="Arial" charset="0"/>
                <a:cs typeface="Arial" charset="0"/>
              </a:rPr>
              <a:t>nebo</a:t>
            </a:r>
          </a:p>
        </p:txBody>
      </p:sp>
      <p:graphicFrame>
        <p:nvGraphicFramePr>
          <p:cNvPr id="15368" name="Object 7">
            <a:extLst>
              <a:ext uri="{FF2B5EF4-FFF2-40B4-BE49-F238E27FC236}">
                <a16:creationId xmlns:a16="http://schemas.microsoft.com/office/drawing/2014/main" id="{6E193C86-50C8-46C8-99BF-56FE2D6EFC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4550" y="5754688"/>
          <a:ext cx="22288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812447" imgH="355446" progId="Equation.3">
                  <p:embed/>
                </p:oleObj>
              </mc:Choice>
              <mc:Fallback>
                <p:oleObj name="Rovnice" r:id="rId9" imgW="812447" imgH="355446" progId="Equation.3">
                  <p:embed/>
                  <p:pic>
                    <p:nvPicPr>
                      <p:cNvPr id="15368" name="Object 7">
                        <a:extLst>
                          <a:ext uri="{FF2B5EF4-FFF2-40B4-BE49-F238E27FC236}">
                            <a16:creationId xmlns:a16="http://schemas.microsoft.com/office/drawing/2014/main" id="{6E193C86-50C8-46C8-99BF-56FE2D6EFC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5754688"/>
                        <a:ext cx="2228850" cy="7493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E37A4121-8E26-4696-B0B9-244B85314C5E}"/>
              </a:ext>
            </a:extLst>
          </p:cNvPr>
          <p:cNvSpPr txBox="1"/>
          <p:nvPr/>
        </p:nvSpPr>
        <p:spPr>
          <a:xfrm>
            <a:off x="4211638" y="5876925"/>
            <a:ext cx="35290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rgbClr val="FFF9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normovací podmínka</a:t>
            </a:r>
          </a:p>
        </p:txBody>
      </p:sp>
      <p:cxnSp>
        <p:nvCxnSpPr>
          <p:cNvPr id="15370" name="Přímá spojovací šipka 14">
            <a:extLst>
              <a:ext uri="{FF2B5EF4-FFF2-40B4-BE49-F238E27FC236}">
                <a16:creationId xmlns:a16="http://schemas.microsoft.com/office/drawing/2014/main" id="{23BCFAD6-E9E0-42C7-B462-4B757B5EA95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132138" y="6092825"/>
            <a:ext cx="1008062" cy="0"/>
          </a:xfrm>
          <a:prstGeom prst="straightConnector1">
            <a:avLst/>
          </a:prstGeom>
          <a:noFill/>
          <a:ln w="50800" algn="ctr">
            <a:solidFill>
              <a:srgbClr val="FFF90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FB25A-8430-4C4D-A856-FB8ED27F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Nezávislé náhodné pokusy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959927E-E10C-4DB3-A15B-9E88A96F948F}"/>
              </a:ext>
            </a:extLst>
          </p:cNvPr>
          <p:cNvSpPr txBox="1"/>
          <p:nvPr/>
        </p:nvSpPr>
        <p:spPr>
          <a:xfrm>
            <a:off x="755650" y="1844675"/>
            <a:ext cx="80645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pokus s možnými výsledky 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a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... </a:t>
            </a:r>
            <a:r>
              <a:rPr lang="cs-CZ" sz="2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</a:t>
            </a:r>
            <a:b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pravděpodobnosti výsledků: p(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), p(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), ... p(</a:t>
            </a:r>
            <a:r>
              <a:rPr lang="cs-CZ" sz="24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</a:t>
            </a:r>
          </a:p>
          <a:p>
            <a:pPr eaLnBrk="1" hangingPunct="1">
              <a:defRPr/>
            </a:pPr>
            <a:endParaRPr lang="cs-CZ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pokus s možnými výsledky 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... </a:t>
            </a:r>
            <a:r>
              <a:rPr lang="cs-CZ" sz="2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</a:t>
            </a:r>
            <a:b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pravděpodobnosti výsledků: q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(b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), q(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), ... q</a:t>
            </a:r>
            <a:r>
              <a:rPr lang="cs-CZ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cs-CZ" sz="2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</a:t>
            </a:r>
          </a:p>
          <a:p>
            <a:pPr eaLnBrk="1" hangingPunct="1">
              <a:defRPr/>
            </a:pPr>
            <a:endParaRPr lang="cs-CZ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pravděpodobnost současného výskytu výsledků </a:t>
            </a:r>
            <a:r>
              <a:rPr lang="cs-CZ" sz="24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cs-CZ" sz="24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</a:t>
            </a:r>
            <a:r>
              <a:rPr lang="cs-CZ" sz="2400" b="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:</a:t>
            </a:r>
            <a:b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b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</a:p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17412" name="Object 2">
            <a:extLst>
              <a:ext uri="{FF2B5EF4-FFF2-40B4-BE49-F238E27FC236}">
                <a16:creationId xmlns:a16="http://schemas.microsoft.com/office/drawing/2014/main" id="{B54D1606-5350-4A90-84D3-79E63176FC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4797425"/>
          <a:ext cx="45037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371600" imgH="241300" progId="Equation.3">
                  <p:embed/>
                </p:oleObj>
              </mc:Choice>
              <mc:Fallback>
                <p:oleObj name="Rovnice" r:id="rId2" imgW="1371600" imgH="241300" progId="Equation.3">
                  <p:embed/>
                  <p:pic>
                    <p:nvPicPr>
                      <p:cNvPr id="17412" name="Object 2">
                        <a:extLst>
                          <a:ext uri="{FF2B5EF4-FFF2-40B4-BE49-F238E27FC236}">
                            <a16:creationId xmlns:a16="http://schemas.microsoft.com/office/drawing/2014/main" id="{B54D1606-5350-4A90-84D3-79E63176FC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797425"/>
                        <a:ext cx="4503738" cy="7921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5178</TotalTime>
  <Words>725</Words>
  <Application>Microsoft Office PowerPoint</Application>
  <PresentationFormat>Předvádění na obrazovce (4:3)</PresentationFormat>
  <Paragraphs>72</Paragraphs>
  <Slides>12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Symbol</vt:lpstr>
      <vt:lpstr>Wingdings</vt:lpstr>
      <vt:lpstr>Kruhy na vodě</vt:lpstr>
      <vt:lpstr>Rovnice</vt:lpstr>
      <vt:lpstr>Molekulová fyzika</vt:lpstr>
      <vt:lpstr>Termodynamická soustava</vt:lpstr>
      <vt:lpstr>Termodynamické děje</vt:lpstr>
      <vt:lpstr>Termodynamické děje</vt:lpstr>
      <vt:lpstr>Energie soustavy</vt:lpstr>
      <vt:lpstr>Některé pojmy z teorie pravděpodobnosti</vt:lpstr>
      <vt:lpstr>Prezentace aplikace PowerPoint</vt:lpstr>
      <vt:lpstr>Spojitá změna sledované veličiny</vt:lpstr>
      <vt:lpstr>Nezávislé náhodné pokusy</vt:lpstr>
      <vt:lpstr>Neslučitelné výsledky a1, a2</vt:lpstr>
      <vt:lpstr>Číselné charakteristiky</vt:lpstr>
      <vt:lpstr>Rozptyl (kvadratická fluktuace)</vt:lpstr>
    </vt:vector>
  </TitlesOfParts>
  <Company>KDF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Zdeněk Drozd</dc:creator>
  <cp:lastModifiedBy>Zdeněk Drozd</cp:lastModifiedBy>
  <cp:revision>458</cp:revision>
  <dcterms:created xsi:type="dcterms:W3CDTF">2007-02-24T17:18:26Z</dcterms:created>
  <dcterms:modified xsi:type="dcterms:W3CDTF">2025-03-18T21:22:48Z</dcterms:modified>
</cp:coreProperties>
</file>