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0" r:id="rId4"/>
    <p:sldId id="271" r:id="rId5"/>
    <p:sldId id="272" r:id="rId6"/>
    <p:sldId id="260" r:id="rId7"/>
    <p:sldId id="259" r:id="rId8"/>
    <p:sldId id="280" r:id="rId9"/>
    <p:sldId id="264" r:id="rId10"/>
    <p:sldId id="266" r:id="rId11"/>
    <p:sldId id="268" r:id="rId12"/>
    <p:sldId id="269" r:id="rId13"/>
    <p:sldId id="258" r:id="rId14"/>
    <p:sldId id="261" r:id="rId15"/>
    <p:sldId id="276" r:id="rId16"/>
    <p:sldId id="262" r:id="rId17"/>
    <p:sldId id="277" r:id="rId18"/>
    <p:sldId id="278" r:id="rId19"/>
    <p:sldId id="257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image" Target="../media/image13.jpeg"/><Relationship Id="rId6" Type="http://schemas.openxmlformats.org/officeDocument/2006/relationships/image" Target="../media/image18.wmf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7.jpe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38E4-C85D-4F9F-BD26-C31E7F6E0831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007A-AE6F-4B2D-9059-282C22C05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00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38E4-C85D-4F9F-BD26-C31E7F6E0831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007A-AE6F-4B2D-9059-282C22C05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82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38E4-C85D-4F9F-BD26-C31E7F6E0831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007A-AE6F-4B2D-9059-282C22C05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50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38E4-C85D-4F9F-BD26-C31E7F6E0831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007A-AE6F-4B2D-9059-282C22C05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46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38E4-C85D-4F9F-BD26-C31E7F6E0831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007A-AE6F-4B2D-9059-282C22C05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72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38E4-C85D-4F9F-BD26-C31E7F6E0831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007A-AE6F-4B2D-9059-282C22C05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72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38E4-C85D-4F9F-BD26-C31E7F6E0831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007A-AE6F-4B2D-9059-282C22C05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75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38E4-C85D-4F9F-BD26-C31E7F6E0831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007A-AE6F-4B2D-9059-282C22C05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76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38E4-C85D-4F9F-BD26-C31E7F6E0831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007A-AE6F-4B2D-9059-282C22C05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93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38E4-C85D-4F9F-BD26-C31E7F6E0831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007A-AE6F-4B2D-9059-282C22C05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1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38E4-C85D-4F9F-BD26-C31E7F6E0831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007A-AE6F-4B2D-9059-282C22C05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30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038E4-C85D-4F9F-BD26-C31E7F6E0831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3007A-AE6F-4B2D-9059-282C22C05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81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0.jpe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2.wmf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7.jpeg"/><Relationship Id="rId5" Type="http://schemas.openxmlformats.org/officeDocument/2006/relationships/image" Target="../media/image13.jpeg"/><Relationship Id="rId10" Type="http://schemas.openxmlformats.org/officeDocument/2006/relationships/image" Target="../media/image18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7.jpeg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wmf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202"/>
          </a:xfrm>
        </p:spPr>
        <p:txBody>
          <a:bodyPr/>
          <a:lstStyle/>
          <a:p>
            <a:r>
              <a:rPr lang="cs-CZ" dirty="0" smtClean="0"/>
              <a:t>Starověký atomismus (5. stol. př.n.l.)</a:t>
            </a:r>
            <a:endParaRPr lang="cs-CZ" dirty="0"/>
          </a:p>
        </p:txBody>
      </p:sp>
      <p:pic>
        <p:nvPicPr>
          <p:cNvPr id="9220" name="Picture 4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476" y="1387386"/>
            <a:ext cx="3182505" cy="39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27963" y="5506392"/>
            <a:ext cx="2507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Leukippos</a:t>
            </a:r>
            <a:r>
              <a:rPr lang="cs-CZ" b="1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 </a:t>
            </a:r>
            <a:r>
              <a:rPr lang="cs-CZ" b="1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Milétu</a:t>
            </a:r>
            <a:endParaRPr lang="cs-CZ" dirty="0"/>
          </a:p>
        </p:txBody>
      </p:sp>
      <p:pic>
        <p:nvPicPr>
          <p:cNvPr id="9222" name="Picture 6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255948"/>
            <a:ext cx="3012498" cy="408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083405" y="5472477"/>
            <a:ext cx="2356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Démokritos</a:t>
            </a:r>
            <a:r>
              <a:rPr lang="cs-CZ" b="1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 Abdér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8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7814"/>
            <a:ext cx="8229600" cy="630237"/>
          </a:xfrm>
        </p:spPr>
        <p:txBody>
          <a:bodyPr anchor="b"/>
          <a:lstStyle/>
          <a:p>
            <a:pPr eaLnBrk="1" hangingPunct="1"/>
            <a:r>
              <a:rPr lang="cs-CZ" alt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STAVOVÁ ROVNICE IP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47850" y="1052514"/>
            <a:ext cx="5143500" cy="54006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Východiska:</a:t>
            </a:r>
          </a:p>
          <a:p>
            <a:pPr eaLnBrk="1" hangingPunct="1">
              <a:lnSpc>
                <a:spcPct val="90000"/>
              </a:lnSpc>
            </a:pPr>
            <a:endParaRPr lang="cs-CZ" alt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částic: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molů plynu: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hmotnost 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Clapeyronova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rovnice</a:t>
            </a: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(1834)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libovolný stav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49156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016501" y="1052513"/>
          <a:ext cx="202406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Rovnice" r:id="rId3" imgW="939392" imgH="406224" progId="Equation.3">
                  <p:embed/>
                </p:oleObj>
              </mc:Choice>
              <mc:Fallback>
                <p:oleObj name="Rovnice" r:id="rId3" imgW="939392" imgH="406224" progId="Equation.3">
                  <p:embed/>
                  <p:pic>
                    <p:nvPicPr>
                      <p:cNvPr id="491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1" y="1052513"/>
                        <a:ext cx="2024063" cy="8747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319964" y="981076"/>
          <a:ext cx="287972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Rovnice" r:id="rId5" imgW="1358310" imgH="482391" progId="Equation.3">
                  <p:embed/>
                </p:oleObj>
              </mc:Choice>
              <mc:Fallback>
                <p:oleObj name="Rovnice" r:id="rId5" imgW="1358310" imgH="482391" progId="Equation.3">
                  <p:embed/>
                  <p:pic>
                    <p:nvPicPr>
                      <p:cNvPr id="491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4" y="981076"/>
                        <a:ext cx="2879725" cy="11461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6743700" y="3860800"/>
          <a:ext cx="2643188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Rovnice" r:id="rId7" imgW="939392" imgH="444307" progId="Equation.3">
                  <p:embed/>
                </p:oleObj>
              </mc:Choice>
              <mc:Fallback>
                <p:oleObj name="Rovnice" r:id="rId7" imgW="939392" imgH="444307" progId="Equation.3">
                  <p:embed/>
                  <p:pic>
                    <p:nvPicPr>
                      <p:cNvPr id="491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3860800"/>
                        <a:ext cx="2643188" cy="1081088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381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10"/>
          <p:cNvGraphicFramePr>
            <a:graphicFrameLocks noChangeAspect="1"/>
          </p:cNvGraphicFramePr>
          <p:nvPr/>
        </p:nvGraphicFramePr>
        <p:xfrm>
          <a:off x="5303839" y="2997200"/>
          <a:ext cx="203517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Rovnice" r:id="rId9" imgW="723586" imgH="203112" progId="Equation.3">
                  <p:embed/>
                </p:oleObj>
              </mc:Choice>
              <mc:Fallback>
                <p:oleObj name="Rovnice" r:id="rId9" imgW="723586" imgH="203112" progId="Equation.3">
                  <p:embed/>
                  <p:pic>
                    <p:nvPicPr>
                      <p:cNvPr id="491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9" y="2997200"/>
                        <a:ext cx="2035175" cy="58578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3" name="Object 11" descr="Papyrus"/>
          <p:cNvGraphicFramePr>
            <a:graphicFrameLocks noChangeAspect="1"/>
          </p:cNvGraphicFramePr>
          <p:nvPr/>
        </p:nvGraphicFramePr>
        <p:xfrm>
          <a:off x="6600825" y="5229226"/>
          <a:ext cx="260985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Rovnice" r:id="rId11" imgW="748975" imgH="431613" progId="Equation.3">
                  <p:embed/>
                </p:oleObj>
              </mc:Choice>
              <mc:Fallback>
                <p:oleObj name="Rovnice" r:id="rId11" imgW="748975" imgH="431613" progId="Equation.3">
                  <p:embed/>
                  <p:pic>
                    <p:nvPicPr>
                      <p:cNvPr id="49163" name="Object 11" descr="Papyru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5229226"/>
                        <a:ext cx="2609850" cy="1260475"/>
                      </a:xfrm>
                      <a:prstGeom prst="rect">
                        <a:avLst/>
                      </a:prstGeom>
                      <a:blipFill dpi="0" rotWithShape="0">
                        <a:blip r:embed="rId13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5016500" y="2205039"/>
          <a:ext cx="20701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Rovnice" r:id="rId14" imgW="736600" imgH="203200" progId="Equation.3">
                  <p:embed/>
                </p:oleObj>
              </mc:Choice>
              <mc:Fallback>
                <p:oleObj name="Rovnice" r:id="rId14" imgW="736600" imgH="203200" progId="Equation.3">
                  <p:embed/>
                  <p:pic>
                    <p:nvPicPr>
                      <p:cNvPr id="491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205039"/>
                        <a:ext cx="2070100" cy="585787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79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404814"/>
            <a:ext cx="8229600" cy="503237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PLYNOVÉ ZÁKONY – JEDNODUCHÉ DĚJE S IP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19289" y="1412876"/>
            <a:ext cx="8480425" cy="5121275"/>
          </a:xfrm>
        </p:spPr>
        <p:txBody>
          <a:bodyPr/>
          <a:lstStyle/>
          <a:p>
            <a:pPr eaLnBrk="1" hangingPunct="1"/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izotermický děj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izoterma </a:t>
            </a:r>
          </a:p>
          <a:p>
            <a:pPr eaLnBrk="1" hangingPunct="1"/>
            <a:r>
              <a:rPr lang="cs-CZ" altLang="cs-CZ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Boylův</a:t>
            </a:r>
            <a:r>
              <a:rPr lang="cs-CZ" altLang="cs-CZ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Mariottův</a:t>
            </a:r>
            <a:r>
              <a:rPr lang="cs-CZ" altLang="cs-CZ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zákon</a:t>
            </a:r>
            <a:r>
              <a:rPr lang="cs-CZ" alt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alt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(1660, 1676) </a:t>
            </a:r>
            <a:endParaRPr lang="cs-CZ" altLang="cs-C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izobarický děj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izobara</a:t>
            </a:r>
          </a:p>
          <a:p>
            <a:pPr eaLnBrk="1" hangingPunct="1"/>
            <a:r>
              <a:rPr lang="cs-CZ" altLang="cs-CZ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Gay - </a:t>
            </a:r>
            <a:r>
              <a:rPr lang="cs-CZ" altLang="cs-CZ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Lussacův</a:t>
            </a:r>
            <a:r>
              <a:rPr lang="cs-CZ" altLang="cs-CZ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zákon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(1802) </a:t>
            </a:r>
          </a:p>
          <a:p>
            <a:pPr eaLnBrk="1" hangingPunct="1"/>
            <a:endParaRPr lang="cs-CZ" altLang="cs-CZ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cs-CZ" alt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izochorický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děj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izochora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Charlesův zákon</a:t>
            </a:r>
            <a:r>
              <a:rPr lang="cs-CZ" alt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(1802)</a:t>
            </a:r>
          </a:p>
          <a:p>
            <a:pPr eaLnBrk="1" hangingPunct="1"/>
            <a:endParaRPr lang="cs-CZ" altLang="cs-CZ" dirty="0"/>
          </a:p>
        </p:txBody>
      </p:sp>
      <p:graphicFrame>
        <p:nvGraphicFramePr>
          <p:cNvPr id="54277" name="Object 5" descr="Novinový papír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183563" y="3068639"/>
          <a:ext cx="1922462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Rovnice" r:id="rId3" imgW="723586" imgH="393529" progId="Equation.3">
                  <p:embed/>
                </p:oleObj>
              </mc:Choice>
              <mc:Fallback>
                <p:oleObj name="Rovnice" r:id="rId3" imgW="723586" imgH="393529" progId="Equation.3">
                  <p:embed/>
                  <p:pic>
                    <p:nvPicPr>
                      <p:cNvPr id="54277" name="Object 5" descr="Novinový papí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3563" y="3068639"/>
                        <a:ext cx="1922462" cy="1100137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 descr="Modrý ubrousek"/>
          <p:cNvGraphicFramePr>
            <a:graphicFrameLocks noChangeAspect="1"/>
          </p:cNvGraphicFramePr>
          <p:nvPr/>
        </p:nvGraphicFramePr>
        <p:xfrm>
          <a:off x="8256589" y="4652963"/>
          <a:ext cx="1870075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Rovnice" r:id="rId6" imgW="710891" imgH="393529" progId="Equation.3">
                  <p:embed/>
                </p:oleObj>
              </mc:Choice>
              <mc:Fallback>
                <p:oleObj name="Rovnice" r:id="rId6" imgW="710891" imgH="393529" progId="Equation.3">
                  <p:embed/>
                  <p:pic>
                    <p:nvPicPr>
                      <p:cNvPr id="54279" name="Object 7" descr="Modrý ubrousek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589" y="4652963"/>
                        <a:ext cx="1870075" cy="1096962"/>
                      </a:xfrm>
                      <a:prstGeom prst="rect">
                        <a:avLst/>
                      </a:prstGeom>
                      <a:blipFill dpi="0" rotWithShape="0">
                        <a:blip r:embed="rId8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8" descr="Pergamen"/>
          <p:cNvGraphicFramePr>
            <a:graphicFrameLocks noChangeAspect="1"/>
          </p:cNvGraphicFramePr>
          <p:nvPr/>
        </p:nvGraphicFramePr>
        <p:xfrm>
          <a:off x="7680325" y="1989139"/>
          <a:ext cx="24384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Rovnice" r:id="rId9" imgW="812447" imgH="203112" progId="Equation.3">
                  <p:embed/>
                </p:oleObj>
              </mc:Choice>
              <mc:Fallback>
                <p:oleObj name="Rovnice" r:id="rId9" imgW="812447" imgH="203112" progId="Equation.3">
                  <p:embed/>
                  <p:pic>
                    <p:nvPicPr>
                      <p:cNvPr id="54280" name="Object 8" descr="Pergamen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1989139"/>
                        <a:ext cx="2438400" cy="617537"/>
                      </a:xfrm>
                      <a:prstGeom prst="rect">
                        <a:avLst/>
                      </a:prstGeom>
                      <a:blipFill dpi="0" rotWithShape="0">
                        <a:blip r:embed="rId11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194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919288" y="620714"/>
            <a:ext cx="7859712" cy="922337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ADIABATICKÝ DĚJ S IDEÁLNÍM PLYNEM </a:t>
            </a:r>
            <a:b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1271" name="Object 7" descr="Pergamen"/>
          <p:cNvGraphicFramePr>
            <a:graphicFrameLocks noChangeAspect="1"/>
          </p:cNvGraphicFramePr>
          <p:nvPr/>
        </p:nvGraphicFramePr>
        <p:xfrm>
          <a:off x="2351089" y="2133600"/>
          <a:ext cx="25558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Rovnice" r:id="rId3" imgW="901309" imgH="228501" progId="Equation.3">
                  <p:embed/>
                </p:oleObj>
              </mc:Choice>
              <mc:Fallback>
                <p:oleObj name="Rovnice" r:id="rId3" imgW="901309" imgH="228501" progId="Equation.3">
                  <p:embed/>
                  <p:pic>
                    <p:nvPicPr>
                      <p:cNvPr id="11271" name="Object 7" descr="Pergamen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2133600"/>
                        <a:ext cx="2555875" cy="64293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7"/>
          <p:cNvGraphicFramePr>
            <a:graphicFrameLocks noChangeAspect="1"/>
          </p:cNvGraphicFramePr>
          <p:nvPr/>
        </p:nvGraphicFramePr>
        <p:xfrm>
          <a:off x="6021389" y="1916114"/>
          <a:ext cx="161448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Rovnice" r:id="rId6" imgW="787400" imgH="457200" progId="Equation.3">
                  <p:embed/>
                </p:oleObj>
              </mc:Choice>
              <mc:Fallback>
                <p:oleObj name="Rovnice" r:id="rId6" imgW="787400" imgH="457200" progId="Equation.3">
                  <p:embed/>
                  <p:pic>
                    <p:nvPicPr>
                      <p:cNvPr id="1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389" y="1916114"/>
                        <a:ext cx="1614487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8181976" y="2203450"/>
            <a:ext cx="1800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Century Schoolbook" panose="02040604050505020304" pitchFamily="18" charset="0"/>
              </a:rPr>
              <a:t>Poissonova konstanta</a:t>
            </a:r>
          </a:p>
        </p:txBody>
      </p:sp>
    </p:spTree>
    <p:extLst>
      <p:ext uri="{BB962C8B-B14F-4D97-AF65-F5344CB8AC3E}">
        <p14:creationId xmlns:p14="http://schemas.microsoft.com/office/powerpoint/2010/main" val="388294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65018" y="981563"/>
            <a:ext cx="110836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dirty="0" smtClean="0">
                <a:latin typeface="Times New Roman" panose="02020603050405020304" pitchFamily="18" charset="0"/>
                <a:ea typeface="MS Mincho"/>
              </a:rPr>
              <a:t>Sifonová bombička má vnitřní objem 10 cm</a:t>
            </a:r>
            <a:r>
              <a:rPr lang="cs-CZ" sz="3000" baseline="30000" dirty="0" smtClean="0">
                <a:latin typeface="Times New Roman" panose="02020603050405020304" pitchFamily="18" charset="0"/>
                <a:ea typeface="MS Mincho"/>
              </a:rPr>
              <a:t>3</a:t>
            </a:r>
            <a:r>
              <a:rPr lang="cs-CZ" sz="3000" dirty="0" smtClean="0">
                <a:latin typeface="Times New Roman" panose="02020603050405020304" pitchFamily="18" charset="0"/>
                <a:ea typeface="MS Mincho"/>
              </a:rPr>
              <a:t> a obsahuje 7 g oxidu uhličitého (CO</a:t>
            </a:r>
            <a:r>
              <a:rPr lang="cs-CZ" sz="3000" baseline="-25000" dirty="0" smtClean="0">
                <a:latin typeface="Times New Roman" panose="02020603050405020304" pitchFamily="18" charset="0"/>
                <a:ea typeface="MS Mincho"/>
              </a:rPr>
              <a:t>2</a:t>
            </a:r>
            <a:r>
              <a:rPr lang="cs-CZ" sz="3000" dirty="0" smtClean="0">
                <a:latin typeface="Times New Roman" panose="02020603050405020304" pitchFamily="18" charset="0"/>
                <a:ea typeface="MS Mincho"/>
              </a:rPr>
              <a:t>). Vypočtěte tlak uvnitř bombičky při pokojové teplotě 20 °C podle modelu ideálního plynu. </a:t>
            </a:r>
            <a:endParaRPr lang="cs-CZ" sz="3000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65017" y="2825233"/>
            <a:ext cx="1821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ea typeface="MS Mincho"/>
              </a:rPr>
              <a:t>(38,8 </a:t>
            </a:r>
            <a:r>
              <a:rPr lang="cs-CZ" sz="2800" dirty="0" err="1">
                <a:latin typeface="Times New Roman" panose="02020603050405020304" pitchFamily="18" charset="0"/>
                <a:ea typeface="MS Mincho"/>
              </a:rPr>
              <a:t>MPa</a:t>
            </a:r>
            <a:r>
              <a:rPr lang="cs-CZ" sz="2800" dirty="0">
                <a:latin typeface="Times New Roman" panose="02020603050405020304" pitchFamily="18" charset="0"/>
                <a:ea typeface="MS Mincho"/>
              </a:rPr>
              <a:t>)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1233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hysicstasks.eu/_upload/00467/Fazovy_diagram_CO2_unmarked.png?14254611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59" y="743383"/>
            <a:ext cx="5976938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5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 ENERGIE TĚLESA (SOUSTAVY)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1196975"/>
            <a:ext cx="8642350" cy="50688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Souvisí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vnitřní částicovou strukturou tělesa</a:t>
            </a:r>
          </a:p>
          <a:p>
            <a:pPr eaLnBrk="1" hangingPunct="1">
              <a:lnSpc>
                <a:spcPct val="90000"/>
              </a:lnSpc>
            </a:pPr>
            <a:endParaRPr lang="cs-CZ" alt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Pohled molekulové fyziky – </a:t>
            </a:r>
            <a:r>
              <a:rPr lang="cs-CZ" altLang="cs-CZ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složky </a:t>
            </a:r>
            <a:r>
              <a:rPr lang="cs-CZ" altLang="cs-CZ" sz="24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90000"/>
              </a:lnSpc>
            </a:pPr>
            <a:endParaRPr lang="cs-CZ" alt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Celková kinetická energie tepelného pohybu částic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(posuvný pohyb molekuly jako celku, rotační a kmitavý pohyb částic v molekule) </a:t>
            </a:r>
          </a:p>
          <a:p>
            <a:pPr eaLnBrk="1" hangingPunct="1">
              <a:lnSpc>
                <a:spcPct val="90000"/>
              </a:lnSpc>
            </a:pPr>
            <a:endParaRPr lang="cs-CZ" alt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Celková potenciální energie vyplývající ze vzájemného působení částic</a:t>
            </a:r>
          </a:p>
          <a:p>
            <a:pPr eaLnBrk="1" hangingPunct="1">
              <a:lnSpc>
                <a:spcPct val="90000"/>
              </a:lnSpc>
            </a:pPr>
            <a:endParaRPr lang="cs-CZ" alt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Celková energie elektronů v obalu atomů a jader těchto atomů obsažených v soustavě</a:t>
            </a:r>
          </a:p>
          <a:p>
            <a:pPr eaLnBrk="1" hangingPunct="1">
              <a:lnSpc>
                <a:spcPct val="90000"/>
              </a:lnSpc>
            </a:pPr>
            <a:endParaRPr lang="cs-CZ" alt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 energie jako </a:t>
            </a:r>
            <a:r>
              <a:rPr lang="cs-CZ" altLang="cs-CZ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stavová veličina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0152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termodynamický zákon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1" y="1196975"/>
            <a:ext cx="8228013" cy="4929188"/>
          </a:xfrm>
        </p:spPr>
        <p:txBody>
          <a:bodyPr/>
          <a:lstStyle/>
          <a:p>
            <a:pPr eaLnBrk="1" hangingPunct="1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Oba děje – konání práce a tepelná výměna probíhají </a:t>
            </a:r>
            <a:r>
              <a:rPr lang="cs-CZ" alt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současně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sz="2400" dirty="0"/>
          </a:p>
          <a:p>
            <a:pPr eaLnBrk="1" hangingPunct="1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Znaménková konvence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graphicFrame>
        <p:nvGraphicFramePr>
          <p:cNvPr id="1126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216275" y="3141664"/>
          <a:ext cx="19050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Rovnice" r:id="rId3" imgW="863225" imgH="203112" progId="Equation.3">
                  <p:embed/>
                </p:oleObj>
              </mc:Choice>
              <mc:Fallback>
                <p:oleObj name="Rovnice" r:id="rId3" imgW="863225" imgH="203112" progId="Equation.3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3141664"/>
                        <a:ext cx="1905000" cy="441325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605713" y="3941763"/>
          <a:ext cx="117475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Rovnice" r:id="rId5" imgW="114151" imgH="215619" progId="Equation.3">
                  <p:embed/>
                </p:oleObj>
              </mc:Choice>
              <mc:Fallback>
                <p:oleObj name="Rovnice" r:id="rId5" imgW="114151" imgH="215619" progId="Equation.3">
                  <p:embed/>
                  <p:pic>
                    <p:nvPicPr>
                      <p:cNvPr id="1126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713" y="3941763"/>
                        <a:ext cx="117475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9099"/>
              </p:ext>
            </p:extLst>
          </p:nvPr>
        </p:nvGraphicFramePr>
        <p:xfrm>
          <a:off x="3216275" y="2377209"/>
          <a:ext cx="18716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Rovnice" r:id="rId7" imgW="825500" imgH="203200" progId="Equation.3">
                  <p:embed/>
                </p:oleObj>
              </mc:Choice>
              <mc:Fallback>
                <p:oleObj name="Rovnice" r:id="rId7" imgW="825500" imgH="203200" progId="Equation.3">
                  <p:embed/>
                  <p:pic>
                    <p:nvPicPr>
                      <p:cNvPr id="1127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2377209"/>
                        <a:ext cx="1871663" cy="4318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3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4652963"/>
            <a:ext cx="6192837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ovéPole 9"/>
          <p:cNvSpPr txBox="1">
            <a:spLocks noChangeArrowheads="1"/>
          </p:cNvSpPr>
          <p:nvPr/>
        </p:nvSpPr>
        <p:spPr bwMode="auto">
          <a:xfrm>
            <a:off x="8472488" y="5084764"/>
            <a:ext cx="1511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/>
              <a:t>-W</a:t>
            </a:r>
            <a:r>
              <a:rPr lang="cs-CZ" altLang="cs-CZ" sz="2400"/>
              <a:t> = </a:t>
            </a:r>
            <a:r>
              <a:rPr lang="cs-CZ" altLang="cs-CZ" sz="2400" i="1"/>
              <a:t>W </a:t>
            </a:r>
            <a:r>
              <a:rPr lang="cs-CZ" altLang="cs-CZ" sz="2400"/>
              <a:t>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 -</a:t>
            </a:r>
            <a:r>
              <a:rPr lang="cs-CZ" altLang="cs-CZ" sz="2400" i="1"/>
              <a:t>Q </a:t>
            </a:r>
            <a:r>
              <a:rPr lang="cs-CZ" altLang="cs-CZ" sz="2400"/>
              <a:t>= </a:t>
            </a:r>
            <a:r>
              <a:rPr lang="cs-CZ" altLang="cs-CZ" sz="2400" i="1"/>
              <a:t>Q´</a:t>
            </a:r>
          </a:p>
        </p:txBody>
      </p:sp>
    </p:spTree>
    <p:extLst>
      <p:ext uri="{BB962C8B-B14F-4D97-AF65-F5344CB8AC3E}">
        <p14:creationId xmlns:p14="http://schemas.microsoft.com/office/powerpoint/2010/main" val="39129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811" y="1101375"/>
            <a:ext cx="4631828" cy="412448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942109" y="482753"/>
            <a:ext cx="10455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Ideální plyn stálé hmotnosti vykonává kruhový děj ABCA (dle obrázku). Překreslete tento děj do </a:t>
            </a:r>
            <a:r>
              <a:rPr lang="cs-CZ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diagramu.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24030" y="5525762"/>
            <a:ext cx="10291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Určete dále, ve kterých fázích plyn přijímá teplo od okolí a kdy je odevzdává, kdy koná práci plyn a kdy okolí.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062" y="274773"/>
            <a:ext cx="3065011" cy="271583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835" y="274773"/>
            <a:ext cx="3029529" cy="269769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838" y="3103419"/>
            <a:ext cx="9348619" cy="35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0" y="321713"/>
            <a:ext cx="8580583" cy="618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/>
          <a:lstStyle/>
          <a:p>
            <a:r>
              <a:rPr lang="cs-CZ" dirty="0" smtClean="0"/>
              <a:t>Oživení atomové hypotézy</a:t>
            </a:r>
            <a:endParaRPr lang="cs-CZ" dirty="0"/>
          </a:p>
        </p:txBody>
      </p:sp>
      <p:pic>
        <p:nvPicPr>
          <p:cNvPr id="10242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015" y="1226296"/>
            <a:ext cx="3145168" cy="429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630105" y="5749631"/>
            <a:ext cx="3067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John Dalton</a:t>
            </a:r>
            <a:r>
              <a:rPr lang="cs-CZ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(1766 – 1844</a:t>
            </a:r>
            <a:r>
              <a:rPr lang="cs-CZ" b="0" i="0" u="none" strike="noStrike" dirty="0" smtClean="0">
                <a:effectLst/>
                <a:latin typeface="Arial" panose="020B0604020202020204" pitchFamily="34" charset="0"/>
              </a:rPr>
              <a:t>)</a:t>
            </a:r>
            <a:endParaRPr lang="cs-CZ" dirty="0"/>
          </a:p>
        </p:txBody>
      </p:sp>
      <p:pic>
        <p:nvPicPr>
          <p:cNvPr id="10244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1226296"/>
            <a:ext cx="3400518" cy="429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968376" y="5749631"/>
            <a:ext cx="328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Robert </a:t>
            </a:r>
            <a:r>
              <a:rPr lang="cs-CZ" b="1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Boyle</a:t>
            </a:r>
            <a:r>
              <a:rPr lang="cs-CZ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(1627</a:t>
            </a:r>
            <a:r>
              <a:rPr lang="cs-CZ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cs-CZ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– 1691)</a:t>
            </a:r>
            <a:endParaRPr lang="cs-CZ" dirty="0"/>
          </a:p>
        </p:txBody>
      </p:sp>
      <p:pic>
        <p:nvPicPr>
          <p:cNvPr id="10246" name="Picture 6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64" y="1226296"/>
            <a:ext cx="3666381" cy="42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700854" y="5731147"/>
            <a:ext cx="3477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Antoine-Laurent de Lavoisier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endParaRPr lang="cs-CZ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fr-FR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cs-CZ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1743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 </a:t>
            </a:r>
            <a:r>
              <a:rPr lang="cs-CZ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1794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1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00726" y="664404"/>
            <a:ext cx="9421091" cy="6483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2400" b="1" dirty="0">
                <a:latin typeface="Times New Roman" panose="02020603050405020304" pitchFamily="18" charset="0"/>
                <a:ea typeface="MS Mincho"/>
              </a:rPr>
              <a:t>VELIČINY POPISUJÍCÍ SOUSTAVU ČÁSTIC </a:t>
            </a:r>
            <a:endParaRPr lang="cs-CZ" sz="24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MS Mincho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cs-CZ" sz="2800" dirty="0">
                <a:latin typeface="Times New Roman" panose="02020603050405020304" pitchFamily="18" charset="0"/>
                <a:ea typeface="MS Mincho"/>
              </a:rPr>
              <a:t>Klidová hmotnost atomu </a:t>
            </a:r>
            <a:r>
              <a:rPr lang="cs-CZ" sz="2800" i="1" dirty="0" err="1">
                <a:latin typeface="Times New Roman" panose="02020603050405020304" pitchFamily="18" charset="0"/>
                <a:ea typeface="MS Mincho"/>
              </a:rPr>
              <a:t>m</a:t>
            </a:r>
            <a:r>
              <a:rPr lang="cs-CZ" sz="2800" baseline="-25000" dirty="0" err="1">
                <a:latin typeface="Times New Roman" panose="02020603050405020304" pitchFamily="18" charset="0"/>
                <a:ea typeface="MS Mincho"/>
              </a:rPr>
              <a:t>a</a:t>
            </a:r>
            <a:r>
              <a:rPr lang="cs-CZ" sz="2800" dirty="0">
                <a:latin typeface="Times New Roman" panose="02020603050405020304" pitchFamily="18" charset="0"/>
                <a:ea typeface="MS Mincho"/>
              </a:rPr>
              <a:t>, molekuly </a:t>
            </a:r>
            <a:r>
              <a:rPr lang="cs-CZ" sz="2800" i="1" dirty="0" smtClean="0">
                <a:latin typeface="Times New Roman" panose="02020603050405020304" pitchFamily="18" charset="0"/>
                <a:ea typeface="MS Mincho"/>
              </a:rPr>
              <a:t>m</a:t>
            </a:r>
            <a:r>
              <a:rPr lang="cs-CZ" sz="2800" baseline="-25000" dirty="0" smtClean="0">
                <a:latin typeface="Times New Roman" panose="02020603050405020304" pitchFamily="18" charset="0"/>
                <a:ea typeface="MS Mincho"/>
              </a:rPr>
              <a:t>m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cs-CZ" sz="1400" baseline="-25000" dirty="0" smtClean="0">
              <a:latin typeface="Times New Roman" panose="02020603050405020304" pitchFamily="18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Atomová </a:t>
            </a:r>
            <a:r>
              <a:rPr lang="cs-CZ" sz="2800" dirty="0">
                <a:latin typeface="Times New Roman" panose="02020603050405020304" pitchFamily="18" charset="0"/>
                <a:ea typeface="MS Mincho"/>
              </a:rPr>
              <a:t>hmotnostní konstanta </a:t>
            </a:r>
            <a:r>
              <a:rPr lang="cs-CZ" sz="2800" i="1" dirty="0">
                <a:latin typeface="Times New Roman" panose="02020603050405020304" pitchFamily="18" charset="0"/>
                <a:ea typeface="MS Mincho"/>
              </a:rPr>
              <a:t>m</a:t>
            </a:r>
            <a:r>
              <a:rPr lang="cs-CZ" sz="2800" baseline="-25000" dirty="0">
                <a:latin typeface="Times New Roman" panose="02020603050405020304" pitchFamily="18" charset="0"/>
                <a:ea typeface="MS Mincho"/>
              </a:rPr>
              <a:t>u</a:t>
            </a:r>
            <a:r>
              <a:rPr lang="cs-CZ" sz="2800" dirty="0">
                <a:latin typeface="Times New Roman" panose="02020603050405020304" pitchFamily="18" charset="0"/>
                <a:ea typeface="MS Mincho"/>
              </a:rPr>
              <a:t> = (1/12) </a:t>
            </a:r>
            <a:r>
              <a:rPr lang="cs-CZ" sz="2800" i="1" dirty="0" err="1">
                <a:latin typeface="Times New Roman" panose="02020603050405020304" pitchFamily="18" charset="0"/>
                <a:ea typeface="MS Mincho"/>
              </a:rPr>
              <a:t>m</a:t>
            </a:r>
            <a:r>
              <a:rPr lang="cs-CZ" sz="2800" baseline="-25000" dirty="0" err="1">
                <a:latin typeface="Times New Roman" panose="02020603050405020304" pitchFamily="18" charset="0"/>
                <a:ea typeface="MS Mincho"/>
              </a:rPr>
              <a:t>C</a:t>
            </a:r>
            <a:endParaRPr lang="cs-CZ" sz="28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cs-CZ" sz="2800" dirty="0">
                <a:latin typeface="Times New Roman" panose="02020603050405020304" pitchFamily="18" charset="0"/>
                <a:ea typeface="MS Mincho"/>
              </a:rPr>
              <a:t>            </a:t>
            </a:r>
            <a:r>
              <a:rPr lang="cs-CZ" sz="2800" i="1" dirty="0">
                <a:latin typeface="Times New Roman" panose="02020603050405020304" pitchFamily="18" charset="0"/>
                <a:ea typeface="MS Mincho"/>
              </a:rPr>
              <a:t>m</a:t>
            </a:r>
            <a:r>
              <a:rPr lang="cs-CZ" sz="2800" baseline="-25000" dirty="0">
                <a:latin typeface="Times New Roman" panose="02020603050405020304" pitchFamily="18" charset="0"/>
                <a:ea typeface="MS Mincho"/>
              </a:rPr>
              <a:t>u</a:t>
            </a:r>
            <a:r>
              <a:rPr lang="cs-CZ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cs-CZ" sz="2800" dirty="0">
                <a:latin typeface="Times New Roman" panose="02020603050405020304" pitchFamily="18" charset="0"/>
                <a:ea typeface="MS Mincho"/>
                <a:sym typeface="Symbol" panose="05050102010706020507" pitchFamily="18" charset="2"/>
              </a:rPr>
              <a:t></a:t>
            </a:r>
            <a:r>
              <a:rPr lang="cs-CZ" sz="2800" dirty="0">
                <a:latin typeface="Times New Roman" panose="02020603050405020304" pitchFamily="18" charset="0"/>
                <a:ea typeface="MS Mincho"/>
              </a:rPr>
              <a:t> 1,66</a:t>
            </a:r>
            <a:r>
              <a:rPr lang="cs-CZ" sz="2800" dirty="0">
                <a:latin typeface="Times New Roman" panose="02020603050405020304" pitchFamily="18" charset="0"/>
                <a:ea typeface="MS Mincho"/>
                <a:sym typeface="Symbol" panose="05050102010706020507" pitchFamily="18" charset="2"/>
              </a:rPr>
              <a:t></a:t>
            </a:r>
            <a:r>
              <a:rPr lang="cs-CZ" sz="2800" dirty="0">
                <a:latin typeface="Times New Roman" panose="02020603050405020304" pitchFamily="18" charset="0"/>
                <a:ea typeface="MS Mincho"/>
              </a:rPr>
              <a:t>10</a:t>
            </a:r>
            <a:r>
              <a:rPr lang="cs-CZ" sz="2800" baseline="30000" dirty="0">
                <a:latin typeface="Times New Roman" panose="02020603050405020304" pitchFamily="18" charset="0"/>
                <a:ea typeface="MS Mincho"/>
              </a:rPr>
              <a:t>–27</a:t>
            </a:r>
            <a:r>
              <a:rPr lang="cs-CZ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kg</a:t>
            </a:r>
          </a:p>
          <a:p>
            <a:pPr>
              <a:spcAft>
                <a:spcPts val="0"/>
              </a:spcAft>
            </a:pPr>
            <a:r>
              <a:rPr lang="cs-CZ" sz="2800" dirty="0" smtClean="0">
                <a:effectLst/>
                <a:latin typeface="Times New Roman" panose="02020603050405020304" pitchFamily="18" charset="0"/>
                <a:ea typeface="MS Mincho"/>
              </a:rPr>
              <a:t> </a:t>
            </a:r>
            <a:endParaRPr lang="cs-CZ" sz="2800" dirty="0">
              <a:latin typeface="Times New Roman" panose="02020603050405020304" pitchFamily="18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cs-CZ" sz="2800" dirty="0">
                <a:latin typeface="Times New Roman" panose="02020603050405020304" pitchFamily="18" charset="0"/>
                <a:ea typeface="MS Mincho"/>
              </a:rPr>
              <a:t>Relativní atomová hmotnost </a:t>
            </a:r>
            <a:r>
              <a:rPr lang="cs-CZ" sz="2800" i="1" dirty="0" smtClean="0">
                <a:latin typeface="Times New Roman" panose="02020603050405020304" pitchFamily="18" charset="0"/>
                <a:ea typeface="MS Mincho"/>
              </a:rPr>
              <a:t>A</a:t>
            </a:r>
            <a:r>
              <a:rPr lang="cs-CZ" sz="2800" baseline="-25000" dirty="0" smtClean="0">
                <a:latin typeface="Times New Roman" panose="02020603050405020304" pitchFamily="18" charset="0"/>
                <a:ea typeface="MS Mincho"/>
              </a:rPr>
              <a:t>r</a:t>
            </a: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cs-CZ" sz="2800" dirty="0">
                <a:latin typeface="Times New Roman" panose="02020603050405020304" pitchFamily="18" charset="0"/>
                <a:ea typeface="MS Mincho"/>
              </a:rPr>
              <a:t>= </a:t>
            </a:r>
            <a:r>
              <a:rPr lang="cs-CZ" sz="2800" i="1" dirty="0" err="1" smtClean="0">
                <a:latin typeface="Times New Roman" panose="02020603050405020304" pitchFamily="18" charset="0"/>
                <a:ea typeface="MS Mincho"/>
              </a:rPr>
              <a:t>m</a:t>
            </a:r>
            <a:r>
              <a:rPr lang="cs-CZ" sz="2800" baseline="-25000" dirty="0" err="1" smtClean="0">
                <a:latin typeface="Times New Roman" panose="02020603050405020304" pitchFamily="18" charset="0"/>
                <a:ea typeface="MS Mincho"/>
              </a:rPr>
              <a:t>a</a:t>
            </a: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/</a:t>
            </a:r>
            <a:r>
              <a:rPr lang="cs-CZ" sz="2800" i="1" dirty="0" smtClean="0">
                <a:latin typeface="Times New Roman" panose="02020603050405020304" pitchFamily="18" charset="0"/>
                <a:ea typeface="MS Mincho"/>
              </a:rPr>
              <a:t>m</a:t>
            </a:r>
            <a:r>
              <a:rPr lang="cs-CZ" sz="2800" baseline="-25000" dirty="0" smtClean="0">
                <a:latin typeface="Times New Roman" panose="02020603050405020304" pitchFamily="18" charset="0"/>
                <a:ea typeface="MS Mincho"/>
              </a:rPr>
              <a:t>u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cs-CZ" sz="2800" dirty="0" smtClean="0">
                <a:effectLst/>
                <a:latin typeface="Times New Roman" panose="02020603050405020304" pitchFamily="18" charset="0"/>
                <a:ea typeface="MS Mincho"/>
              </a:rPr>
              <a:t> </a:t>
            </a:r>
            <a:endParaRPr lang="cs-CZ" sz="2800" dirty="0" smtClean="0">
              <a:latin typeface="Times New Roman" panose="02020603050405020304" pitchFamily="18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Relativní molekulová hmotnost </a:t>
            </a:r>
            <a:r>
              <a:rPr lang="cs-CZ" sz="2800" i="1" dirty="0" err="1" smtClean="0">
                <a:latin typeface="Times New Roman" panose="02020603050405020304" pitchFamily="18" charset="0"/>
                <a:ea typeface="MS Mincho"/>
              </a:rPr>
              <a:t>M</a:t>
            </a:r>
            <a:r>
              <a:rPr lang="cs-CZ" sz="2800" baseline="-25000" dirty="0" err="1" smtClean="0">
                <a:latin typeface="Times New Roman" panose="02020603050405020304" pitchFamily="18" charset="0"/>
                <a:ea typeface="MS Mincho"/>
              </a:rPr>
              <a:t>r</a:t>
            </a:r>
            <a:r>
              <a:rPr lang="cs-CZ" sz="2800" baseline="-250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 = </a:t>
            </a:r>
            <a:r>
              <a:rPr lang="cs-CZ" sz="2800" i="1" dirty="0" smtClean="0">
                <a:latin typeface="Times New Roman" panose="02020603050405020304" pitchFamily="18" charset="0"/>
                <a:ea typeface="MS Mincho"/>
              </a:rPr>
              <a:t>m</a:t>
            </a:r>
            <a:r>
              <a:rPr lang="cs-CZ" sz="2800" baseline="-25000" dirty="0" smtClean="0">
                <a:latin typeface="Times New Roman" panose="02020603050405020304" pitchFamily="18" charset="0"/>
                <a:ea typeface="MS Mincho"/>
              </a:rPr>
              <a:t>m</a:t>
            </a: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/</a:t>
            </a:r>
            <a:r>
              <a:rPr lang="cs-CZ" sz="2800" i="1" dirty="0" smtClean="0">
                <a:latin typeface="Times New Roman" panose="02020603050405020304" pitchFamily="18" charset="0"/>
                <a:ea typeface="MS Mincho"/>
              </a:rPr>
              <a:t>m</a:t>
            </a:r>
            <a:r>
              <a:rPr lang="cs-CZ" sz="2800" baseline="-25000" dirty="0" smtClean="0">
                <a:latin typeface="Times New Roman" panose="02020603050405020304" pitchFamily="18" charset="0"/>
                <a:ea typeface="MS Mincho"/>
              </a:rPr>
              <a:t>u</a:t>
            </a:r>
            <a:endParaRPr lang="cs-CZ" sz="2800" dirty="0" smtClean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cs-CZ" sz="2800" dirty="0" smtClean="0">
                <a:effectLst/>
                <a:latin typeface="Times New Roman" panose="02020603050405020304" pitchFamily="18" charset="0"/>
                <a:ea typeface="MS Mincho"/>
              </a:rPr>
              <a:t> </a:t>
            </a:r>
            <a:endParaRPr lang="cs-CZ" sz="2800" dirty="0">
              <a:latin typeface="Times New Roman" panose="02020603050405020304" pitchFamily="18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cs-CZ" sz="2800" dirty="0">
                <a:latin typeface="Times New Roman" panose="02020603050405020304" pitchFamily="18" charset="0"/>
                <a:ea typeface="MS Mincho"/>
              </a:rPr>
              <a:t>Látkové množství  </a:t>
            </a:r>
            <a:r>
              <a:rPr lang="cs-CZ" sz="2800" i="1" dirty="0">
                <a:latin typeface="Times New Roman" panose="02020603050405020304" pitchFamily="18" charset="0"/>
                <a:ea typeface="MS Mincho"/>
              </a:rPr>
              <a:t>n = N/N</a:t>
            </a:r>
            <a:r>
              <a:rPr lang="cs-CZ" sz="2800" baseline="-25000" dirty="0">
                <a:latin typeface="Times New Roman" panose="02020603050405020304" pitchFamily="18" charset="0"/>
                <a:ea typeface="MS Mincho"/>
              </a:rPr>
              <a:t>A</a:t>
            </a:r>
            <a:r>
              <a:rPr lang="cs-CZ" sz="2800" i="1" dirty="0">
                <a:latin typeface="Times New Roman" panose="02020603050405020304" pitchFamily="18" charset="0"/>
                <a:ea typeface="MS Mincho"/>
              </a:rPr>
              <a:t>; </a:t>
            </a:r>
            <a:r>
              <a:rPr lang="cs-CZ" sz="2800" dirty="0">
                <a:latin typeface="Times New Roman" panose="02020603050405020304" pitchFamily="18" charset="0"/>
                <a:ea typeface="MS Mincho"/>
              </a:rPr>
              <a:t>jednotka mol</a:t>
            </a:r>
          </a:p>
          <a:p>
            <a:pPr>
              <a:spcAft>
                <a:spcPts val="0"/>
              </a:spcAft>
            </a:pPr>
            <a:r>
              <a:rPr lang="cs-CZ" sz="2800" i="1" dirty="0" smtClean="0">
                <a:effectLst/>
                <a:latin typeface="Times New Roman" panose="02020603050405020304" pitchFamily="18" charset="0"/>
                <a:ea typeface="MS Mincho"/>
              </a:rPr>
              <a:t> </a:t>
            </a:r>
            <a:endParaRPr lang="cs-CZ" sz="28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endParaRPr lang="cs-CZ" sz="28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cs-CZ" sz="2800" dirty="0" smtClean="0">
                <a:effectLst/>
                <a:latin typeface="Times New Roman" panose="02020603050405020304" pitchFamily="18" charset="0"/>
                <a:ea typeface="MS Mincho"/>
              </a:rPr>
              <a:t> </a:t>
            </a:r>
            <a:endParaRPr lang="cs-CZ" sz="2800" dirty="0">
              <a:latin typeface="Times New Roman" panose="02020603050405020304" pitchFamily="18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cs-CZ" sz="2800" dirty="0"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260106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97528" y="776457"/>
            <a:ext cx="108989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cs-CZ" sz="2800" dirty="0" err="1" smtClean="0">
                <a:latin typeface="Times New Roman" panose="02020603050405020304" pitchFamily="18" charset="0"/>
                <a:ea typeface="MS Mincho"/>
              </a:rPr>
              <a:t>Avogadrova</a:t>
            </a: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 konstanta je od r. 2019 pevně stanovená na: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cs-CZ" sz="1000" dirty="0" smtClean="0">
              <a:latin typeface="Times New Roman" panose="02020603050405020304" pitchFamily="18" charset="0"/>
              <a:ea typeface="MS Mincho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cs-CZ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  </a:t>
            </a:r>
            <a:r>
              <a:rPr lang="cs-CZ" sz="2800" i="1" dirty="0" smtClean="0">
                <a:latin typeface="Times New Roman" panose="02020603050405020304" pitchFamily="18" charset="0"/>
                <a:ea typeface="MS Mincho"/>
              </a:rPr>
              <a:t>N</a:t>
            </a:r>
            <a:r>
              <a:rPr lang="cs-CZ" sz="2800" baseline="-25000" dirty="0" smtClean="0">
                <a:latin typeface="Times New Roman" panose="02020603050405020304" pitchFamily="18" charset="0"/>
                <a:ea typeface="MS Mincho"/>
              </a:rPr>
              <a:t>A</a:t>
            </a: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 = 6,02214076 </a:t>
            </a:r>
            <a:r>
              <a:rPr lang="cs-CZ" sz="2800" dirty="0" smtClean="0">
                <a:latin typeface="Times New Roman" panose="02020603050405020304" pitchFamily="18" charset="0"/>
                <a:ea typeface="MS Mincho"/>
                <a:sym typeface="Symbol" panose="05050102010706020507" pitchFamily="18" charset="2"/>
              </a:rPr>
              <a:t></a:t>
            </a: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10</a:t>
            </a:r>
            <a:r>
              <a:rPr lang="cs-CZ" sz="2800" baseline="30000" dirty="0" smtClean="0">
                <a:latin typeface="Times New Roman" panose="02020603050405020304" pitchFamily="18" charset="0"/>
                <a:ea typeface="MS Mincho"/>
              </a:rPr>
              <a:t>23</a:t>
            </a: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 mol</a:t>
            </a:r>
            <a:r>
              <a:rPr lang="cs-CZ" sz="2800" baseline="30000" dirty="0" smtClean="0">
                <a:latin typeface="Times New Roman" panose="02020603050405020304" pitchFamily="18" charset="0"/>
                <a:ea typeface="MS Mincho"/>
              </a:rPr>
              <a:t>–1 </a:t>
            </a:r>
            <a:r>
              <a:rPr lang="cs-CZ" sz="2800" dirty="0">
                <a:latin typeface="Times New Roman" panose="02020603050405020304" pitchFamily="18" charset="0"/>
                <a:ea typeface="MS Mincho"/>
              </a:rPr>
              <a:t>(přesně)</a:t>
            </a:r>
          </a:p>
          <a:p>
            <a:pPr>
              <a:spcAft>
                <a:spcPts val="0"/>
              </a:spcAft>
            </a:pP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          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Molární hmotnost </a:t>
            </a:r>
            <a:r>
              <a:rPr lang="cs-CZ" sz="2800" i="1" dirty="0" smtClean="0">
                <a:latin typeface="Times New Roman" panose="02020603050405020304" pitchFamily="18" charset="0"/>
                <a:ea typeface="MS Mincho"/>
              </a:rPr>
              <a:t>M</a:t>
            </a:r>
            <a:r>
              <a:rPr lang="cs-CZ" sz="2800" baseline="-25000" dirty="0" smtClean="0">
                <a:latin typeface="Times New Roman" panose="02020603050405020304" pitchFamily="18" charset="0"/>
                <a:ea typeface="MS Mincho"/>
              </a:rPr>
              <a:t>m</a:t>
            </a: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 = </a:t>
            </a:r>
            <a:r>
              <a:rPr lang="cs-CZ" sz="2800" i="1" dirty="0" smtClean="0">
                <a:latin typeface="Times New Roman" panose="02020603050405020304" pitchFamily="18" charset="0"/>
                <a:ea typeface="MS Mincho"/>
              </a:rPr>
              <a:t>m</a:t>
            </a: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/</a:t>
            </a:r>
            <a:r>
              <a:rPr lang="cs-CZ" sz="2800" i="1" dirty="0" smtClean="0">
                <a:latin typeface="Times New Roman" panose="02020603050405020304" pitchFamily="18" charset="0"/>
                <a:ea typeface="MS Mincho"/>
              </a:rPr>
              <a:t>n</a:t>
            </a:r>
          </a:p>
          <a:p>
            <a:pPr>
              <a:spcAft>
                <a:spcPts val="0"/>
              </a:spcAft>
            </a:pP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    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i="1" dirty="0" smtClean="0">
                <a:latin typeface="Times New Roman" panose="02020603050405020304" pitchFamily="18" charset="0"/>
                <a:ea typeface="MS Mincho"/>
              </a:rPr>
              <a:t>M</a:t>
            </a:r>
            <a:r>
              <a:rPr lang="cs-CZ" sz="2800" baseline="-25000" dirty="0" smtClean="0">
                <a:latin typeface="Times New Roman" panose="02020603050405020304" pitchFamily="18" charset="0"/>
                <a:ea typeface="MS Mincho"/>
              </a:rPr>
              <a:t>m</a:t>
            </a: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 = </a:t>
            </a:r>
            <a:r>
              <a:rPr lang="cs-CZ" sz="2800" i="1" dirty="0" err="1" smtClean="0">
                <a:latin typeface="Times New Roman" panose="02020603050405020304" pitchFamily="18" charset="0"/>
                <a:ea typeface="MS Mincho"/>
              </a:rPr>
              <a:t>M</a:t>
            </a:r>
            <a:r>
              <a:rPr lang="cs-CZ" sz="2800" baseline="-25000" dirty="0" err="1" smtClean="0">
                <a:latin typeface="Times New Roman" panose="02020603050405020304" pitchFamily="18" charset="0"/>
                <a:ea typeface="MS Mincho"/>
              </a:rPr>
              <a:t>r</a:t>
            </a: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cs-CZ" sz="2800" dirty="0" smtClean="0">
                <a:latin typeface="Times New Roman" panose="02020603050405020304" pitchFamily="18" charset="0"/>
                <a:ea typeface="MS Mincho"/>
                <a:sym typeface="Symbol" panose="05050102010706020507" pitchFamily="18" charset="2"/>
              </a:rPr>
              <a:t></a:t>
            </a: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10</a:t>
            </a:r>
            <a:r>
              <a:rPr lang="cs-CZ" sz="2800" baseline="30000" dirty="0" smtClean="0">
                <a:latin typeface="Times New Roman" panose="02020603050405020304" pitchFamily="18" charset="0"/>
                <a:ea typeface="MS Mincho"/>
              </a:rPr>
              <a:t>–3</a:t>
            </a: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cs-CZ" sz="2800" dirty="0" err="1" smtClean="0">
                <a:latin typeface="Times New Roman" panose="02020603050405020304" pitchFamily="18" charset="0"/>
                <a:ea typeface="MS Mincho"/>
              </a:rPr>
              <a:t>kg</a:t>
            </a:r>
            <a:r>
              <a:rPr lang="cs-CZ" sz="2800" dirty="0" err="1" smtClean="0">
                <a:latin typeface="Times New Roman" panose="02020603050405020304" pitchFamily="18" charset="0"/>
                <a:ea typeface="MS Mincho"/>
                <a:sym typeface="Symbol" panose="05050102010706020507" pitchFamily="18" charset="2"/>
              </a:rPr>
              <a:t></a:t>
            </a:r>
            <a:r>
              <a:rPr lang="cs-CZ" sz="2800" dirty="0" err="1" smtClean="0">
                <a:latin typeface="Times New Roman" panose="02020603050405020304" pitchFamily="18" charset="0"/>
                <a:ea typeface="MS Mincho"/>
              </a:rPr>
              <a:t>mol</a:t>
            </a:r>
            <a:r>
              <a:rPr lang="cs-CZ" sz="2800" baseline="30000" dirty="0" smtClean="0">
                <a:latin typeface="Times New Roman" panose="02020603050405020304" pitchFamily="18" charset="0"/>
                <a:ea typeface="MS Mincho"/>
              </a:rPr>
              <a:t>–1</a:t>
            </a:r>
            <a:endParaRPr lang="cs-CZ" sz="2800" dirty="0" smtClean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cs-CZ" sz="2800" dirty="0" smtClean="0">
                <a:effectLst/>
                <a:latin typeface="Times New Roman" panose="02020603050405020304" pitchFamily="18" charset="0"/>
                <a:ea typeface="MS Mincho"/>
              </a:rPr>
              <a:t> </a:t>
            </a:r>
            <a:endParaRPr lang="cs-CZ" sz="2800" dirty="0" smtClean="0">
              <a:latin typeface="Times New Roman" panose="02020603050405020304" pitchFamily="18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Molární objem </a:t>
            </a:r>
            <a:r>
              <a:rPr lang="cs-CZ" sz="2800" i="1" dirty="0" err="1" smtClean="0">
                <a:latin typeface="Times New Roman" panose="02020603050405020304" pitchFamily="18" charset="0"/>
                <a:ea typeface="MS Mincho"/>
              </a:rPr>
              <a:t>V</a:t>
            </a:r>
            <a:r>
              <a:rPr lang="cs-CZ" sz="2800" baseline="-25000" dirty="0" err="1" smtClean="0">
                <a:latin typeface="Times New Roman" panose="02020603050405020304" pitchFamily="18" charset="0"/>
                <a:ea typeface="MS Mincho"/>
              </a:rPr>
              <a:t>m</a:t>
            </a: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 = </a:t>
            </a:r>
            <a:r>
              <a:rPr lang="cs-CZ" sz="2800" i="1" dirty="0" smtClean="0">
                <a:latin typeface="Times New Roman" panose="02020603050405020304" pitchFamily="18" charset="0"/>
                <a:ea typeface="MS Mincho"/>
              </a:rPr>
              <a:t>V</a:t>
            </a: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/</a:t>
            </a:r>
            <a:r>
              <a:rPr lang="cs-CZ" sz="2800" i="1" dirty="0" smtClean="0">
                <a:latin typeface="Times New Roman" panose="02020603050405020304" pitchFamily="18" charset="0"/>
                <a:ea typeface="MS Mincho"/>
              </a:rPr>
              <a:t>n</a:t>
            </a:r>
            <a:endParaRPr lang="cs-CZ" sz="2800" dirty="0" smtClean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cs-CZ" sz="2800" i="1" dirty="0" smtClean="0">
                <a:latin typeface="Times New Roman" panose="02020603050405020304" pitchFamily="18" charset="0"/>
                <a:ea typeface="MS Mincho"/>
              </a:rPr>
              <a:t> </a:t>
            </a:r>
            <a:endParaRPr lang="cs-CZ" sz="2800" dirty="0" smtClean="0">
              <a:latin typeface="Times New Roman" panose="02020603050405020304" pitchFamily="18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Hustota </a:t>
            </a:r>
            <a:r>
              <a:rPr lang="cs-CZ" sz="2800" u="sng" dirty="0" smtClean="0">
                <a:latin typeface="Times New Roman" panose="02020603050405020304" pitchFamily="18" charset="0"/>
                <a:ea typeface="MS Mincho"/>
              </a:rPr>
              <a:t>látky</a:t>
            </a: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l-GR" sz="2800" i="1" dirty="0" smtClean="0">
                <a:latin typeface="Times New Roman" panose="02020603050405020304" pitchFamily="18" charset="0"/>
                <a:ea typeface="MS Mincho"/>
              </a:rPr>
              <a:t>ρ</a:t>
            </a:r>
            <a:r>
              <a:rPr lang="cs-CZ" sz="2800" i="1" dirty="0" smtClean="0">
                <a:latin typeface="Times New Roman" panose="02020603050405020304" pitchFamily="18" charset="0"/>
                <a:ea typeface="MS Mincho"/>
              </a:rPr>
              <a:t> = m/V  </a:t>
            </a:r>
            <a:endParaRPr lang="cs-CZ" sz="2800" dirty="0" smtClean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cs-CZ" sz="2800" i="1" dirty="0" smtClean="0">
                <a:effectLst/>
                <a:latin typeface="Times New Roman" panose="02020603050405020304" pitchFamily="18" charset="0"/>
                <a:ea typeface="MS Mincho"/>
              </a:rPr>
              <a:t> </a:t>
            </a:r>
            <a:endParaRPr lang="cs-CZ" sz="2800" dirty="0" smtClean="0">
              <a:latin typeface="Times New Roman" panose="02020603050405020304" pitchFamily="18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Hustota </a:t>
            </a:r>
            <a:r>
              <a:rPr lang="cs-CZ" sz="2800" u="sng" dirty="0" smtClean="0">
                <a:latin typeface="Times New Roman" panose="02020603050405020304" pitchFamily="18" charset="0"/>
                <a:ea typeface="MS Mincho"/>
              </a:rPr>
              <a:t>částic</a:t>
            </a: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cs-CZ" sz="2800" i="1" dirty="0" smtClean="0">
                <a:latin typeface="Times New Roman" panose="02020603050405020304" pitchFamily="18" charset="0"/>
                <a:ea typeface="MS Mincho"/>
              </a:rPr>
              <a:t>N</a:t>
            </a:r>
            <a:r>
              <a:rPr lang="cs-CZ" sz="2800" baseline="-25000" dirty="0" smtClean="0">
                <a:latin typeface="Times New Roman" panose="02020603050405020304" pitchFamily="18" charset="0"/>
                <a:ea typeface="MS Mincho"/>
              </a:rPr>
              <a:t>V</a:t>
            </a: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 = </a:t>
            </a:r>
            <a:r>
              <a:rPr lang="cs-CZ" sz="2800" i="1" dirty="0" smtClean="0">
                <a:latin typeface="Times New Roman" panose="02020603050405020304" pitchFamily="18" charset="0"/>
                <a:ea typeface="MS Mincho"/>
              </a:rPr>
              <a:t>N</a:t>
            </a:r>
            <a:r>
              <a:rPr lang="cs-CZ" sz="2800" dirty="0" smtClean="0">
                <a:latin typeface="Times New Roman" panose="02020603050405020304" pitchFamily="18" charset="0"/>
                <a:ea typeface="MS Mincho"/>
              </a:rPr>
              <a:t>/</a:t>
            </a:r>
            <a:r>
              <a:rPr lang="cs-CZ" sz="2800" i="1" dirty="0" smtClean="0">
                <a:latin typeface="Times New Roman" panose="02020603050405020304" pitchFamily="18" charset="0"/>
                <a:ea typeface="MS Mincho"/>
              </a:rPr>
              <a:t>V, resp. </a:t>
            </a:r>
            <a:r>
              <a:rPr lang="cs-CZ" sz="2800" i="1" dirty="0" smtClean="0">
                <a:latin typeface="Times New Roman" panose="02020603050405020304" pitchFamily="18" charset="0"/>
                <a:ea typeface="MS Mincho"/>
                <a:sym typeface="Symbol" panose="05050102010706020507" pitchFamily="18" charset="2"/>
              </a:rPr>
              <a:t></a:t>
            </a:r>
            <a:r>
              <a:rPr lang="cs-CZ" sz="2800" i="1" dirty="0" smtClean="0">
                <a:latin typeface="Times New Roman" panose="02020603050405020304" pitchFamily="18" charset="0"/>
                <a:ea typeface="MS Mincho"/>
              </a:rPr>
              <a:t>N/ </a:t>
            </a:r>
            <a:r>
              <a:rPr lang="cs-CZ" sz="2800" i="1" dirty="0" smtClean="0">
                <a:latin typeface="Times New Roman" panose="02020603050405020304" pitchFamily="18" charset="0"/>
                <a:ea typeface="MS Mincho"/>
                <a:sym typeface="Symbol" panose="05050102010706020507" pitchFamily="18" charset="2"/>
              </a:rPr>
              <a:t></a:t>
            </a:r>
            <a:r>
              <a:rPr lang="cs-CZ" sz="2800" i="1" dirty="0" smtClean="0">
                <a:latin typeface="Times New Roman" panose="02020603050405020304" pitchFamily="18" charset="0"/>
                <a:ea typeface="MS Mincho"/>
              </a:rPr>
              <a:t>V</a:t>
            </a:r>
            <a:endParaRPr lang="cs-CZ" sz="2800" dirty="0" smtClean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cs-CZ" dirty="0" smtClean="0">
                <a:latin typeface="Times New Roman" panose="02020603050405020304" pitchFamily="18" charset="0"/>
                <a:ea typeface="MS Mincho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62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17600" y="926053"/>
            <a:ext cx="106587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dirty="0">
                <a:latin typeface="Times New Roman" panose="02020603050405020304" pitchFamily="18" charset="0"/>
                <a:ea typeface="MS Mincho"/>
              </a:rPr>
              <a:t>Odhadněte pomocí </a:t>
            </a:r>
            <a:r>
              <a:rPr lang="cs-CZ" sz="3000" dirty="0" err="1">
                <a:latin typeface="Times New Roman" panose="02020603050405020304" pitchFamily="18" charset="0"/>
                <a:ea typeface="MS Mincho"/>
              </a:rPr>
              <a:t>Avogadrovy</a:t>
            </a:r>
            <a:r>
              <a:rPr lang="cs-CZ" sz="3000" dirty="0">
                <a:latin typeface="Times New Roman" panose="02020603050405020304" pitchFamily="18" charset="0"/>
                <a:ea typeface="MS Mincho"/>
              </a:rPr>
              <a:t> konstanty průměr molekuly kyseliny olejové C</a:t>
            </a:r>
            <a:r>
              <a:rPr lang="cs-CZ" sz="3000" baseline="-25000" dirty="0">
                <a:latin typeface="Times New Roman" panose="02020603050405020304" pitchFamily="18" charset="0"/>
                <a:ea typeface="MS Mincho"/>
              </a:rPr>
              <a:t>17</a:t>
            </a:r>
            <a:r>
              <a:rPr lang="cs-CZ" sz="3000" dirty="0">
                <a:latin typeface="Times New Roman" panose="02020603050405020304" pitchFamily="18" charset="0"/>
                <a:ea typeface="MS Mincho"/>
              </a:rPr>
              <a:t>H</a:t>
            </a:r>
            <a:r>
              <a:rPr lang="cs-CZ" sz="3000" baseline="-25000" dirty="0">
                <a:latin typeface="Times New Roman" panose="02020603050405020304" pitchFamily="18" charset="0"/>
                <a:ea typeface="MS Mincho"/>
              </a:rPr>
              <a:t>33</a:t>
            </a:r>
            <a:r>
              <a:rPr lang="cs-CZ" sz="3000" dirty="0">
                <a:latin typeface="Times New Roman" panose="02020603050405020304" pitchFamily="18" charset="0"/>
                <a:ea typeface="MS Mincho"/>
              </a:rPr>
              <a:t>COOH. 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1457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83854" y="1221616"/>
            <a:ext cx="107049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čem byste odnesli či odvezli 1 mol cukru?                            (náklaďák, nákupní taška, misku, náprstek, …)</a:t>
            </a:r>
          </a:p>
          <a:p>
            <a:pPr fontAlgn="auto">
              <a:spcAft>
                <a:spcPts val="0"/>
              </a:spcAft>
              <a:defRPr/>
            </a:pPr>
            <a:endParaRPr lang="cs-CZ" altLang="cs-CZ" sz="3200" dirty="0"/>
          </a:p>
          <a:p>
            <a:pPr fontAlgn="auto">
              <a:spcAft>
                <a:spcPts val="0"/>
              </a:spcAft>
              <a:defRPr/>
            </a:pP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36169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48145" y="731273"/>
            <a:ext cx="11018981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Představte si železné závaží o hmotnosti 1 kg. Určete: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a) O jaké látkové množství se jedná? 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endParaRPr kumimoji="0" lang="cs-CZ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b) Kolik obsahuje atomů?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c) Kolik obsahuje elektronů?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d) Určete, kolik procent hmotnosti tohoto závaží je tvořeno elektrony?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e) Jak velký objem odpovídá jednomu atomu?</a:t>
            </a:r>
          </a:p>
          <a:p>
            <a:pPr>
              <a:spcAft>
                <a:spcPts val="0"/>
              </a:spcAft>
            </a:pPr>
            <a:endParaRPr kumimoji="0" lang="cs-CZ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f) Kdybychom si představili atomy jako malé krychličky naskládané vedle sebe, jak velká by byla hrana takové „jednoatomové krychličky“?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g) Jak dlouhá řada by vznikla, pokud bychom tyto „krychličky“ seřadili těsně za sebe? </a:t>
            </a:r>
            <a:endParaRPr kumimoji="0" lang="cs-CZ" altLang="ja-JP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48145" y="731274"/>
            <a:ext cx="11018981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Představte si železné závaží o hmotnosti 1 kg. Určete: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a) O jaké látkové množství se jedná?   </a:t>
            </a: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(17,9 mol)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kumimoji="0" lang="cs-CZ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b) Kolik obsahuje atomů? </a:t>
            </a: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(1,08</a:t>
            </a:r>
            <a:r>
              <a:rPr lang="cs-CZ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  <a:sym typeface="Symbol" panose="05050102010706020507" pitchFamily="18" charset="2"/>
              </a:rPr>
              <a:t> </a:t>
            </a:r>
            <a:r>
              <a:rPr lang="cs-CZ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10</a:t>
            </a:r>
            <a:r>
              <a:rPr lang="cs-CZ" sz="26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25</a:t>
            </a: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</a:t>
            </a:r>
            <a:r>
              <a:rPr lang="cs-CZ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endParaRPr kumimoji="0" lang="cs-CZ" altLang="ja-JP" sz="2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c) Kolik obsahuje elektronů? </a:t>
            </a: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(2,8</a:t>
            </a:r>
            <a:r>
              <a:rPr lang="cs-CZ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  <a:sym typeface="Symbol" panose="05050102010706020507" pitchFamily="18" charset="2"/>
              </a:rPr>
              <a:t> </a:t>
            </a:r>
            <a:r>
              <a:rPr lang="cs-CZ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10</a:t>
            </a:r>
            <a:r>
              <a:rPr lang="cs-CZ" sz="26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26</a:t>
            </a: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</a:t>
            </a:r>
            <a:r>
              <a:rPr lang="cs-CZ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endParaRPr kumimoji="0" lang="cs-CZ" altLang="ja-JP" sz="2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d) Určete, kolik procent hmotnosti tohoto závaží je tvořeno elektrony? </a:t>
            </a: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(0,026%)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e) Jak velký objem odpovídá jednomu atomu? </a:t>
            </a: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(1,17</a:t>
            </a:r>
            <a:r>
              <a:rPr lang="cs-CZ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  <a:sym typeface="Symbol" panose="05050102010706020507" pitchFamily="18" charset="2"/>
              </a:rPr>
              <a:t> </a:t>
            </a:r>
            <a:r>
              <a:rPr lang="cs-CZ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10</a:t>
            </a:r>
            <a:r>
              <a:rPr lang="cs-CZ" sz="26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-29</a:t>
            </a:r>
            <a:r>
              <a:rPr lang="cs-CZ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 m</a:t>
            </a:r>
            <a:r>
              <a:rPr lang="cs-CZ" sz="26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3</a:t>
            </a: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</a:t>
            </a:r>
            <a:endParaRPr lang="cs-CZ" sz="2600" dirty="0" smtClean="0">
              <a:solidFill>
                <a:srgbClr val="C00000"/>
              </a:solidFill>
              <a:latin typeface="Times New Roman" panose="02020603050405020304" pitchFamily="18" charset="0"/>
              <a:ea typeface="MS Minch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f) Kdybychom si představili atomy jako malé krychličky naskládané vedle sebe, jak velká by byla hrana takové „jednoatomové krychličky“? </a:t>
            </a: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(0,227 </a:t>
            </a:r>
            <a:r>
              <a:rPr kumimoji="0" lang="cs-CZ" altLang="ja-JP" sz="2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nm</a:t>
            </a: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g) Jak dlouhá řada by vznikla, pokud bychom tyto „krychličky“ seřadili těsně za sebe? </a:t>
            </a: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(2,45</a:t>
            </a:r>
            <a:r>
              <a:rPr lang="cs-CZ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  <a:sym typeface="Symbol" panose="05050102010706020507" pitchFamily="18" charset="2"/>
              </a:rPr>
              <a:t></a:t>
            </a:r>
            <a:r>
              <a:rPr lang="cs-CZ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10</a:t>
            </a:r>
            <a:r>
              <a:rPr lang="cs-CZ" sz="26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15</a:t>
            </a:r>
            <a:r>
              <a:rPr lang="cs-CZ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m</a:t>
            </a:r>
            <a:r>
              <a:rPr kumimoji="0" lang="cs-CZ" altLang="ja-JP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</a:t>
            </a:r>
            <a:endParaRPr kumimoji="0" lang="cs-CZ" altLang="ja-JP" sz="2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476250"/>
            <a:ext cx="8229600" cy="8509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IDEÁLNÍ PLYN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4472" y="1609437"/>
            <a:ext cx="9956800" cy="4911436"/>
          </a:xfrm>
        </p:spPr>
        <p:txBody>
          <a:bodyPr/>
          <a:lstStyle/>
          <a:p>
            <a:pPr eaLnBrk="1" hangingPunct="1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Rozměry molekul IP jsou ve srovnání s jejich střední vzdáleností od sebe zanedbatelné.</a:t>
            </a:r>
          </a:p>
          <a:p>
            <a:pPr eaLnBrk="1" hangingPunct="1"/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Molekuly IP na sebe vzájemně silově nepůsobí mimo vzájemné srážky.</a:t>
            </a:r>
          </a:p>
          <a:p>
            <a:pPr eaLnBrk="1" hangingPunct="1"/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Vzájemné srážky molekul IP a srážky těchto molekul se stěnami nádoby jsou dokonale pružné.</a:t>
            </a:r>
          </a:p>
        </p:txBody>
      </p:sp>
    </p:spTree>
    <p:extLst>
      <p:ext uri="{BB962C8B-B14F-4D97-AF65-F5344CB8AC3E}">
        <p14:creationId xmlns:p14="http://schemas.microsoft.com/office/powerpoint/2010/main" val="19840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564</Words>
  <Application>Microsoft Office PowerPoint</Application>
  <PresentationFormat>Širokoúhlá obrazovka</PresentationFormat>
  <Paragraphs>124</Paragraphs>
  <Slides>19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9" baseType="lpstr">
      <vt:lpstr>游ゴシック</vt:lpstr>
      <vt:lpstr>Arial</vt:lpstr>
      <vt:lpstr>Calibri</vt:lpstr>
      <vt:lpstr>Calibri Light</vt:lpstr>
      <vt:lpstr>Century Schoolbook</vt:lpstr>
      <vt:lpstr>MS Mincho</vt:lpstr>
      <vt:lpstr>Symbol</vt:lpstr>
      <vt:lpstr>Times New Roman</vt:lpstr>
      <vt:lpstr>Motiv Office</vt:lpstr>
      <vt:lpstr>Rovnice</vt:lpstr>
      <vt:lpstr>Starověký atomismus (5. stol. př.n.l.)</vt:lpstr>
      <vt:lpstr>Oživení atomové hypotézy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IDEÁLNÍ PLYN</vt:lpstr>
      <vt:lpstr>STAVOVÁ ROVNICE IP</vt:lpstr>
      <vt:lpstr>PLYNOVÉ ZÁKONY – JEDNODUCHÉ DĚJE S IP</vt:lpstr>
      <vt:lpstr>ADIABATICKÝ DĚJ S IDEÁLNÍM PLYNEM  (Q = 0)</vt:lpstr>
      <vt:lpstr>Prezentace aplikace PowerPoint</vt:lpstr>
      <vt:lpstr>Prezentace aplikace PowerPoint</vt:lpstr>
      <vt:lpstr>VNITŘNÍ ENERGIE TĚLESA (SOUSTAVY)</vt:lpstr>
      <vt:lpstr>První termodynamický zákon</vt:lpstr>
      <vt:lpstr>Prezentace aplikace PowerPoint</vt:lpstr>
      <vt:lpstr>Prezentace aplikace PowerPoint</vt:lpstr>
      <vt:lpstr>Prezentace aplikace PowerPoint</vt:lpstr>
    </vt:vector>
  </TitlesOfParts>
  <Company>KDF 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Dana Mandíková</dc:creator>
  <cp:lastModifiedBy>Dana Mandíková</cp:lastModifiedBy>
  <cp:revision>27</cp:revision>
  <dcterms:created xsi:type="dcterms:W3CDTF">2025-02-09T17:01:59Z</dcterms:created>
  <dcterms:modified xsi:type="dcterms:W3CDTF">2025-02-17T09:26:14Z</dcterms:modified>
</cp:coreProperties>
</file>