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notesMasterIdLst>
    <p:notesMasterId r:id="rId38"/>
  </p:notesMasterIdLst>
  <p:sldIdLst>
    <p:sldId id="265" r:id="rId2"/>
    <p:sldId id="452" r:id="rId3"/>
    <p:sldId id="447" r:id="rId4"/>
    <p:sldId id="421" r:id="rId5"/>
    <p:sldId id="417" r:id="rId6"/>
    <p:sldId id="449" r:id="rId7"/>
    <p:sldId id="451" r:id="rId8"/>
    <p:sldId id="673" r:id="rId9"/>
    <p:sldId id="674" r:id="rId10"/>
    <p:sldId id="675" r:id="rId11"/>
    <p:sldId id="714" r:id="rId12"/>
    <p:sldId id="715" r:id="rId13"/>
    <p:sldId id="508" r:id="rId14"/>
    <p:sldId id="461" r:id="rId15"/>
    <p:sldId id="454" r:id="rId16"/>
    <p:sldId id="455" r:id="rId17"/>
    <p:sldId id="510" r:id="rId18"/>
    <p:sldId id="443" r:id="rId19"/>
    <p:sldId id="729" r:id="rId20"/>
    <p:sldId id="730" r:id="rId21"/>
    <p:sldId id="533" r:id="rId22"/>
    <p:sldId id="707" r:id="rId23"/>
    <p:sldId id="450" r:id="rId24"/>
    <p:sldId id="723" r:id="rId25"/>
    <p:sldId id="724" r:id="rId26"/>
    <p:sldId id="731" r:id="rId27"/>
    <p:sldId id="732" r:id="rId28"/>
    <p:sldId id="453" r:id="rId29"/>
    <p:sldId id="721" r:id="rId30"/>
    <p:sldId id="722" r:id="rId31"/>
    <p:sldId id="733" r:id="rId32"/>
    <p:sldId id="734" r:id="rId33"/>
    <p:sldId id="735" r:id="rId34"/>
    <p:sldId id="736" r:id="rId35"/>
    <p:sldId id="727" r:id="rId36"/>
    <p:sldId id="728" r:id="rId37"/>
  </p:sldIdLst>
  <p:sldSz cx="9144000" cy="6858000" type="screen4x3"/>
  <p:notesSz cx="6858000" cy="9144000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901"/>
    <a:srgbClr val="00CC00"/>
    <a:srgbClr val="9966FF"/>
    <a:srgbClr val="0C3A1F"/>
    <a:srgbClr val="003300"/>
    <a:srgbClr val="FFFEC1"/>
    <a:srgbClr val="FFFC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ED9C82-7F28-4FBB-9539-4FBB00517766}" v="2" dt="2026-10-13T19:20:43.4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773" autoAdjust="0"/>
    <p:restoredTop sz="94620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6654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233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deněk Drozd" userId="91d6983eda47f0ed" providerId="LiveId" clId="{D3B7B336-5338-4F56-BE9A-B4DF3DA4C4FB}"/>
    <pc:docChg chg="addSld delSld modSld">
      <pc:chgData name="Zdeněk Drozd" userId="91d6983eda47f0ed" providerId="LiveId" clId="{D3B7B336-5338-4F56-BE9A-B4DF3DA4C4FB}" dt="2026-10-13T19:20:43.423" v="1"/>
      <pc:docMkLst>
        <pc:docMk/>
      </pc:docMkLst>
      <pc:sldChg chg="add del">
        <pc:chgData name="Zdeněk Drozd" userId="91d6983eda47f0ed" providerId="LiveId" clId="{D3B7B336-5338-4F56-BE9A-B4DF3DA4C4FB}" dt="2026-10-13T19:20:43.423" v="1"/>
        <pc:sldMkLst>
          <pc:docMk/>
          <pc:sldMk cId="3871873702" sldId="397"/>
        </pc:sldMkLst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emf"/><Relationship Id="rId1" Type="http://schemas.openxmlformats.org/officeDocument/2006/relationships/image" Target="../media/image6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xmlns="" id="{5850E05E-11C5-4A4E-9325-28A2A73E1DB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xmlns="" id="{0ECDD96A-F41B-4F7E-B3CE-34AECB7D0BD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xmlns="" id="{D2CBFAC9-A94D-4ED7-8AD3-48AB84691F6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xmlns="" id="{5A84E6DB-B144-419B-AB44-EE95B4C18AC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xmlns="" id="{08C0CCB5-C11A-461C-97BF-A16AD44A6D4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xmlns="" id="{22CDFDC4-7AAC-4BA1-B2CD-8E8DCEA3D4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3E132D83-DD09-4C3D-9EAE-7EAEE13D6B3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983854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xmlns="" id="{A79EEBC9-E020-4484-BB41-28A7612BEC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55FEB86-9D32-4B0E-A78D-A6B219E45E0A}" type="slidenum">
              <a:rPr lang="cs-CZ" altLang="cs-CZ" b="0" smtClean="0"/>
              <a:pPr/>
              <a:t>1</a:t>
            </a:fld>
            <a:endParaRPr lang="cs-CZ" altLang="cs-CZ" b="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xmlns="" id="{7C8855E4-76D8-4C0B-B97A-60DE5C51C3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xmlns="" id="{4EE72626-2E32-430B-AE18-4B53364FB1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13C064-616E-4BF2-9E52-B04DB72A0956}" type="slidenum">
              <a:rPr lang="cs-CZ" smtClean="0"/>
              <a:pPr>
                <a:defRPr/>
              </a:pPr>
              <a:t>34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2603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xmlns="" id="{55D37CE2-0F5F-413C-A18C-0BAE8893A094}"/>
              </a:ext>
            </a:extLst>
          </p:cNvPr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xmlns="" id="{085CDB38-DE0F-4F7D-AC54-9DB4FC0B081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>
                <a:gd name="T0" fmla="*/ 6111 w 5740"/>
                <a:gd name="T1" fmla="*/ 0 h 4316"/>
                <a:gd name="T2" fmla="*/ 0 w 5740"/>
                <a:gd name="T3" fmla="*/ 0 h 4316"/>
                <a:gd name="T4" fmla="*/ 0 w 5740"/>
                <a:gd name="T5" fmla="*/ 0 h 4316"/>
                <a:gd name="T6" fmla="*/ 6111 w 5740"/>
                <a:gd name="T7" fmla="*/ 0 h 4316"/>
                <a:gd name="T8" fmla="*/ 6111 w 5740"/>
                <a:gd name="T9" fmla="*/ 0 h 4316"/>
                <a:gd name="T10" fmla="*/ 6111 w 5740"/>
                <a:gd name="T11" fmla="*/ 0 h 43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6" name="Group 4">
              <a:extLst>
                <a:ext uri="{FF2B5EF4-FFF2-40B4-BE49-F238E27FC236}">
                  <a16:creationId xmlns:a16="http://schemas.microsoft.com/office/drawing/2014/main" xmlns="" id="{C12EFFF0-388D-45D2-847B-561D2FBCF958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>
                <a:extLst>
                  <a:ext uri="{FF2B5EF4-FFF2-40B4-BE49-F238E27FC236}">
                    <a16:creationId xmlns:a16="http://schemas.microsoft.com/office/drawing/2014/main" xmlns="" id="{AF7E7D34-2D33-49B1-AAF2-EEE1F0BFB97A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58" name="Oval 6">
                <a:extLst>
                  <a:ext uri="{FF2B5EF4-FFF2-40B4-BE49-F238E27FC236}">
                    <a16:creationId xmlns:a16="http://schemas.microsoft.com/office/drawing/2014/main" xmlns="" id="{9DDE5D6F-1507-4063-8779-ABF1ED1DCE61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59" name="Oval 7">
                <a:extLst>
                  <a:ext uri="{FF2B5EF4-FFF2-40B4-BE49-F238E27FC236}">
                    <a16:creationId xmlns:a16="http://schemas.microsoft.com/office/drawing/2014/main" xmlns="" id="{3AC657FB-E1F0-4605-BA8F-CDFA97A2868F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60" name="Oval 8">
                <a:extLst>
                  <a:ext uri="{FF2B5EF4-FFF2-40B4-BE49-F238E27FC236}">
                    <a16:creationId xmlns:a16="http://schemas.microsoft.com/office/drawing/2014/main" xmlns="" id="{74A6757C-6490-4C97-B4B6-7AD7635F522B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61" name="Oval 9">
                <a:extLst>
                  <a:ext uri="{FF2B5EF4-FFF2-40B4-BE49-F238E27FC236}">
                    <a16:creationId xmlns:a16="http://schemas.microsoft.com/office/drawing/2014/main" xmlns="" id="{003456EA-ED9D-4577-9349-851B2D4C79A1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62" name="Freeform 10">
                <a:extLst>
                  <a:ext uri="{FF2B5EF4-FFF2-40B4-BE49-F238E27FC236}">
                    <a16:creationId xmlns:a16="http://schemas.microsoft.com/office/drawing/2014/main" xmlns="" id="{49867B68-2E40-47F0-AF1D-63D48D5FAF9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63" name="Freeform 11">
                <a:extLst>
                  <a:ext uri="{FF2B5EF4-FFF2-40B4-BE49-F238E27FC236}">
                    <a16:creationId xmlns:a16="http://schemas.microsoft.com/office/drawing/2014/main" xmlns="" id="{97C524BE-8FB7-4D1E-AE25-C03A06BD7F03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64" name="Freeform 12">
                <a:extLst>
                  <a:ext uri="{FF2B5EF4-FFF2-40B4-BE49-F238E27FC236}">
                    <a16:creationId xmlns:a16="http://schemas.microsoft.com/office/drawing/2014/main" xmlns="" id="{1CD0E54E-7F5A-4727-B8CF-E35BCF0A4BB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65" name="Freeform 13">
                <a:extLst>
                  <a:ext uri="{FF2B5EF4-FFF2-40B4-BE49-F238E27FC236}">
                    <a16:creationId xmlns:a16="http://schemas.microsoft.com/office/drawing/2014/main" xmlns="" id="{F0D7B9B1-E7DE-47C5-A048-332B732A266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66" name="Freeform 14">
                <a:extLst>
                  <a:ext uri="{FF2B5EF4-FFF2-40B4-BE49-F238E27FC236}">
                    <a16:creationId xmlns:a16="http://schemas.microsoft.com/office/drawing/2014/main" xmlns="" id="{B401B0A7-55E3-43F9-AB1F-B858F6C6BDC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67" name="Oval 15">
                <a:extLst>
                  <a:ext uri="{FF2B5EF4-FFF2-40B4-BE49-F238E27FC236}">
                    <a16:creationId xmlns:a16="http://schemas.microsoft.com/office/drawing/2014/main" xmlns="" id="{D3AF3A61-ECB9-4DE8-BF63-DC7C4AB9F62E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</p:grpSp>
        <p:grpSp>
          <p:nvGrpSpPr>
            <p:cNvPr id="7" name="Group 16">
              <a:extLst>
                <a:ext uri="{FF2B5EF4-FFF2-40B4-BE49-F238E27FC236}">
                  <a16:creationId xmlns:a16="http://schemas.microsoft.com/office/drawing/2014/main" xmlns="" id="{BF3988AA-830B-4BCF-9719-A3386E353B6D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>
                <a:extLst>
                  <a:ext uri="{FF2B5EF4-FFF2-40B4-BE49-F238E27FC236}">
                    <a16:creationId xmlns:a16="http://schemas.microsoft.com/office/drawing/2014/main" xmlns="" id="{2CE856D7-F2C5-4CD6-8115-2CECFC29BF12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40" name="Oval 18">
                <a:extLst>
                  <a:ext uri="{FF2B5EF4-FFF2-40B4-BE49-F238E27FC236}">
                    <a16:creationId xmlns:a16="http://schemas.microsoft.com/office/drawing/2014/main" xmlns="" id="{D6EA0B4F-4D14-41EB-8E2A-89E500537C25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41" name="Oval 19">
                <a:extLst>
                  <a:ext uri="{FF2B5EF4-FFF2-40B4-BE49-F238E27FC236}">
                    <a16:creationId xmlns:a16="http://schemas.microsoft.com/office/drawing/2014/main" xmlns="" id="{F600C533-9A9E-459E-88FC-2313DE6E6202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42" name="Oval 20">
                <a:extLst>
                  <a:ext uri="{FF2B5EF4-FFF2-40B4-BE49-F238E27FC236}">
                    <a16:creationId xmlns:a16="http://schemas.microsoft.com/office/drawing/2014/main" xmlns="" id="{C19431FB-DA8A-4C68-88B5-93F60B02C759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43" name="Oval 21">
                <a:extLst>
                  <a:ext uri="{FF2B5EF4-FFF2-40B4-BE49-F238E27FC236}">
                    <a16:creationId xmlns:a16="http://schemas.microsoft.com/office/drawing/2014/main" xmlns="" id="{A498B586-D184-411A-B2D2-7356497D6B78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44" name="Oval 22">
                <a:extLst>
                  <a:ext uri="{FF2B5EF4-FFF2-40B4-BE49-F238E27FC236}">
                    <a16:creationId xmlns:a16="http://schemas.microsoft.com/office/drawing/2014/main" xmlns="" id="{B846308D-9D2C-4574-B835-3B4978C7987D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45" name="Oval 23">
                <a:extLst>
                  <a:ext uri="{FF2B5EF4-FFF2-40B4-BE49-F238E27FC236}">
                    <a16:creationId xmlns:a16="http://schemas.microsoft.com/office/drawing/2014/main" xmlns="" id="{99251EFE-6A88-4BD5-A623-06E3B035ACA3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46" name="Oval 24">
                <a:extLst>
                  <a:ext uri="{FF2B5EF4-FFF2-40B4-BE49-F238E27FC236}">
                    <a16:creationId xmlns:a16="http://schemas.microsoft.com/office/drawing/2014/main" xmlns="" id="{A124B91C-27F3-4AB1-8522-865C2FD3A1CC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47" name="Freeform 25">
                <a:extLst>
                  <a:ext uri="{FF2B5EF4-FFF2-40B4-BE49-F238E27FC236}">
                    <a16:creationId xmlns:a16="http://schemas.microsoft.com/office/drawing/2014/main" xmlns="" id="{16FE41BD-EF3B-4579-A40A-10C5566CBB02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48" name="Freeform 26">
                <a:extLst>
                  <a:ext uri="{FF2B5EF4-FFF2-40B4-BE49-F238E27FC236}">
                    <a16:creationId xmlns:a16="http://schemas.microsoft.com/office/drawing/2014/main" xmlns="" id="{14034F3D-2CDF-46DA-93C1-445FC56A5A73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49" name="Freeform 27">
                <a:extLst>
                  <a:ext uri="{FF2B5EF4-FFF2-40B4-BE49-F238E27FC236}">
                    <a16:creationId xmlns:a16="http://schemas.microsoft.com/office/drawing/2014/main" xmlns="" id="{6B532F9F-1B84-4235-A702-18B3F63CDAC7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50" name="Freeform 28">
                <a:extLst>
                  <a:ext uri="{FF2B5EF4-FFF2-40B4-BE49-F238E27FC236}">
                    <a16:creationId xmlns:a16="http://schemas.microsoft.com/office/drawing/2014/main" xmlns="" id="{AE792377-EB17-4CC3-B81D-CD25A928B7F6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51" name="Freeform 29">
                <a:extLst>
                  <a:ext uri="{FF2B5EF4-FFF2-40B4-BE49-F238E27FC236}">
                    <a16:creationId xmlns:a16="http://schemas.microsoft.com/office/drawing/2014/main" xmlns="" id="{19498456-6402-4EFA-8EF2-D585A487EEE3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>
                  <a:gd name="T0" fmla="*/ 518 w 835"/>
                  <a:gd name="T1" fmla="*/ 18 h 150"/>
                  <a:gd name="T2" fmla="*/ 597 w 835"/>
                  <a:gd name="T3" fmla="*/ 24 h 150"/>
                  <a:gd name="T4" fmla="*/ 682 w 835"/>
                  <a:gd name="T5" fmla="*/ 30 h 150"/>
                  <a:gd name="T6" fmla="*/ 755 w 835"/>
                  <a:gd name="T7" fmla="*/ 42 h 150"/>
                  <a:gd name="T8" fmla="*/ 828 w 835"/>
                  <a:gd name="T9" fmla="*/ 60 h 150"/>
                  <a:gd name="T10" fmla="*/ 835 w 835"/>
                  <a:gd name="T11" fmla="*/ 42 h 150"/>
                  <a:gd name="T12" fmla="*/ 761 w 835"/>
                  <a:gd name="T13" fmla="*/ 24 h 150"/>
                  <a:gd name="T14" fmla="*/ 688 w 835"/>
                  <a:gd name="T15" fmla="*/ 12 h 150"/>
                  <a:gd name="T16" fmla="*/ 603 w 835"/>
                  <a:gd name="T17" fmla="*/ 6 h 150"/>
                  <a:gd name="T18" fmla="*/ 518 w 835"/>
                  <a:gd name="T19" fmla="*/ 0 h 150"/>
                  <a:gd name="T20" fmla="*/ 372 w 835"/>
                  <a:gd name="T21" fmla="*/ 12 h 150"/>
                  <a:gd name="T22" fmla="*/ 232 w 835"/>
                  <a:gd name="T23" fmla="*/ 36 h 150"/>
                  <a:gd name="T24" fmla="*/ 110 w 835"/>
                  <a:gd name="T25" fmla="*/ 78 h 150"/>
                  <a:gd name="T26" fmla="*/ 0 w 835"/>
                  <a:gd name="T27" fmla="*/ 132 h 150"/>
                  <a:gd name="T28" fmla="*/ 19 w 835"/>
                  <a:gd name="T29" fmla="*/ 150 h 150"/>
                  <a:gd name="T30" fmla="*/ 122 w 835"/>
                  <a:gd name="T31" fmla="*/ 96 h 150"/>
                  <a:gd name="T32" fmla="*/ 244 w 835"/>
                  <a:gd name="T33" fmla="*/ 54 h 150"/>
                  <a:gd name="T34" fmla="*/ 378 w 835"/>
                  <a:gd name="T35" fmla="*/ 30 h 150"/>
                  <a:gd name="T36" fmla="*/ 518 w 835"/>
                  <a:gd name="T37" fmla="*/ 18 h 150"/>
                  <a:gd name="T38" fmla="*/ 518 w 835"/>
                  <a:gd name="T39" fmla="*/ 18 h 15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30">
                <a:extLst>
                  <a:ext uri="{FF2B5EF4-FFF2-40B4-BE49-F238E27FC236}">
                    <a16:creationId xmlns:a16="http://schemas.microsoft.com/office/drawing/2014/main" xmlns="" id="{14AA68BB-BFA7-4B89-A027-72D3B51557FF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>
                  <a:gd name="T0" fmla="*/ 31 w 171"/>
                  <a:gd name="T1" fmla="*/ 263 h 461"/>
                  <a:gd name="T2" fmla="*/ 43 w 171"/>
                  <a:gd name="T3" fmla="*/ 191 h 461"/>
                  <a:gd name="T4" fmla="*/ 67 w 171"/>
                  <a:gd name="T5" fmla="*/ 131 h 461"/>
                  <a:gd name="T6" fmla="*/ 116 w 171"/>
                  <a:gd name="T7" fmla="*/ 72 h 461"/>
                  <a:gd name="T8" fmla="*/ 171 w 171"/>
                  <a:gd name="T9" fmla="*/ 18 h 461"/>
                  <a:gd name="T10" fmla="*/ 153 w 171"/>
                  <a:gd name="T11" fmla="*/ 0 h 461"/>
                  <a:gd name="T12" fmla="*/ 86 w 171"/>
                  <a:gd name="T13" fmla="*/ 60 h 461"/>
                  <a:gd name="T14" fmla="*/ 43 w 171"/>
                  <a:gd name="T15" fmla="*/ 120 h 461"/>
                  <a:gd name="T16" fmla="*/ 13 w 171"/>
                  <a:gd name="T17" fmla="*/ 191 h 461"/>
                  <a:gd name="T18" fmla="*/ 0 w 171"/>
                  <a:gd name="T19" fmla="*/ 263 h 461"/>
                  <a:gd name="T20" fmla="*/ 6 w 171"/>
                  <a:gd name="T21" fmla="*/ 317 h 461"/>
                  <a:gd name="T22" fmla="*/ 25 w 171"/>
                  <a:gd name="T23" fmla="*/ 365 h 461"/>
                  <a:gd name="T24" fmla="*/ 49 w 171"/>
                  <a:gd name="T25" fmla="*/ 413 h 461"/>
                  <a:gd name="T26" fmla="*/ 86 w 171"/>
                  <a:gd name="T27" fmla="*/ 461 h 461"/>
                  <a:gd name="T28" fmla="*/ 122 w 171"/>
                  <a:gd name="T29" fmla="*/ 461 h 461"/>
                  <a:gd name="T30" fmla="*/ 86 w 171"/>
                  <a:gd name="T31" fmla="*/ 413 h 461"/>
                  <a:gd name="T32" fmla="*/ 55 w 171"/>
                  <a:gd name="T33" fmla="*/ 365 h 461"/>
                  <a:gd name="T34" fmla="*/ 37 w 171"/>
                  <a:gd name="T35" fmla="*/ 317 h 461"/>
                  <a:gd name="T36" fmla="*/ 31 w 171"/>
                  <a:gd name="T37" fmla="*/ 263 h 461"/>
                  <a:gd name="T38" fmla="*/ 31 w 171"/>
                  <a:gd name="T39" fmla="*/ 263 h 46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Freeform 31">
                <a:extLst>
                  <a:ext uri="{FF2B5EF4-FFF2-40B4-BE49-F238E27FC236}">
                    <a16:creationId xmlns:a16="http://schemas.microsoft.com/office/drawing/2014/main" xmlns="" id="{28E4C961-EE2E-49DC-B3FE-AC2B0D21A9CC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54" name="Freeform 32">
                <a:extLst>
                  <a:ext uri="{FF2B5EF4-FFF2-40B4-BE49-F238E27FC236}">
                    <a16:creationId xmlns:a16="http://schemas.microsoft.com/office/drawing/2014/main" xmlns="" id="{8B0495B9-5F1E-4C2D-A7E6-35514B164D7A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55" name="Freeform 33">
                <a:extLst>
                  <a:ext uri="{FF2B5EF4-FFF2-40B4-BE49-F238E27FC236}">
                    <a16:creationId xmlns:a16="http://schemas.microsoft.com/office/drawing/2014/main" xmlns="" id="{ECA46D3C-FD98-4B31-A281-C3B9CFCE7CDC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56" name="Freeform 34">
                <a:extLst>
                  <a:ext uri="{FF2B5EF4-FFF2-40B4-BE49-F238E27FC236}">
                    <a16:creationId xmlns:a16="http://schemas.microsoft.com/office/drawing/2014/main" xmlns="" id="{77D687EE-0F6C-4595-9155-8EC6C221DC63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>
                  <a:gd name="T0" fmla="*/ 18 w 481"/>
                  <a:gd name="T1" fmla="*/ 443 h 641"/>
                  <a:gd name="T2" fmla="*/ 24 w 481"/>
                  <a:gd name="T3" fmla="*/ 371 h 641"/>
                  <a:gd name="T4" fmla="*/ 55 w 481"/>
                  <a:gd name="T5" fmla="*/ 305 h 641"/>
                  <a:gd name="T6" fmla="*/ 91 w 481"/>
                  <a:gd name="T7" fmla="*/ 246 h 641"/>
                  <a:gd name="T8" fmla="*/ 146 w 481"/>
                  <a:gd name="T9" fmla="*/ 186 h 641"/>
                  <a:gd name="T10" fmla="*/ 213 w 481"/>
                  <a:gd name="T11" fmla="*/ 132 h 641"/>
                  <a:gd name="T12" fmla="*/ 292 w 481"/>
                  <a:gd name="T13" fmla="*/ 84 h 641"/>
                  <a:gd name="T14" fmla="*/ 384 w 481"/>
                  <a:gd name="T15" fmla="*/ 48 h 641"/>
                  <a:gd name="T16" fmla="*/ 481 w 481"/>
                  <a:gd name="T17" fmla="*/ 12 h 641"/>
                  <a:gd name="T18" fmla="*/ 457 w 481"/>
                  <a:gd name="T19" fmla="*/ 0 h 641"/>
                  <a:gd name="T20" fmla="*/ 359 w 481"/>
                  <a:gd name="T21" fmla="*/ 36 h 641"/>
                  <a:gd name="T22" fmla="*/ 274 w 481"/>
                  <a:gd name="T23" fmla="*/ 78 h 641"/>
                  <a:gd name="T24" fmla="*/ 195 w 481"/>
                  <a:gd name="T25" fmla="*/ 126 h 641"/>
                  <a:gd name="T26" fmla="*/ 128 w 481"/>
                  <a:gd name="T27" fmla="*/ 180 h 641"/>
                  <a:gd name="T28" fmla="*/ 73 w 481"/>
                  <a:gd name="T29" fmla="*/ 240 h 641"/>
                  <a:gd name="T30" fmla="*/ 37 w 481"/>
                  <a:gd name="T31" fmla="*/ 305 h 641"/>
                  <a:gd name="T32" fmla="*/ 6 w 481"/>
                  <a:gd name="T33" fmla="*/ 371 h 641"/>
                  <a:gd name="T34" fmla="*/ 0 w 481"/>
                  <a:gd name="T35" fmla="*/ 443 h 641"/>
                  <a:gd name="T36" fmla="*/ 6 w 481"/>
                  <a:gd name="T37" fmla="*/ 497 h 641"/>
                  <a:gd name="T38" fmla="*/ 18 w 481"/>
                  <a:gd name="T39" fmla="*/ 545 h 641"/>
                  <a:gd name="T40" fmla="*/ 43 w 481"/>
                  <a:gd name="T41" fmla="*/ 593 h 641"/>
                  <a:gd name="T42" fmla="*/ 73 w 481"/>
                  <a:gd name="T43" fmla="*/ 641 h 641"/>
                  <a:gd name="T44" fmla="*/ 97 w 481"/>
                  <a:gd name="T45" fmla="*/ 641 h 641"/>
                  <a:gd name="T46" fmla="*/ 67 w 481"/>
                  <a:gd name="T47" fmla="*/ 593 h 641"/>
                  <a:gd name="T48" fmla="*/ 43 w 481"/>
                  <a:gd name="T49" fmla="*/ 545 h 641"/>
                  <a:gd name="T50" fmla="*/ 24 w 481"/>
                  <a:gd name="T51" fmla="*/ 497 h 641"/>
                  <a:gd name="T52" fmla="*/ 18 w 481"/>
                  <a:gd name="T53" fmla="*/ 443 h 641"/>
                  <a:gd name="T54" fmla="*/ 18 w 481"/>
                  <a:gd name="T55" fmla="*/ 443 h 6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" name="Group 35">
              <a:extLst>
                <a:ext uri="{FF2B5EF4-FFF2-40B4-BE49-F238E27FC236}">
                  <a16:creationId xmlns:a16="http://schemas.microsoft.com/office/drawing/2014/main" xmlns="" id="{AE9FD00B-0CE5-42E8-9D94-1A0B8DDE929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>
                <a:extLst>
                  <a:ext uri="{FF2B5EF4-FFF2-40B4-BE49-F238E27FC236}">
                    <a16:creationId xmlns:a16="http://schemas.microsoft.com/office/drawing/2014/main" xmlns="" id="{2F5854C9-0738-401C-A51F-040960C69E11}"/>
                  </a:ext>
                </a:extLst>
              </p:cNvPr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" name="Freeform 37">
                <a:extLst>
                  <a:ext uri="{FF2B5EF4-FFF2-40B4-BE49-F238E27FC236}">
                    <a16:creationId xmlns:a16="http://schemas.microsoft.com/office/drawing/2014/main" xmlns="" id="{D67C3354-9B8A-43F4-96E4-C2C638AA2186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4" name="Freeform 38">
                <a:extLst>
                  <a:ext uri="{FF2B5EF4-FFF2-40B4-BE49-F238E27FC236}">
                    <a16:creationId xmlns:a16="http://schemas.microsoft.com/office/drawing/2014/main" xmlns="" id="{BE21DBDF-CF0B-4071-AD7E-BF71BBE0B49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5" name="Freeform 39">
                <a:extLst>
                  <a:ext uri="{FF2B5EF4-FFF2-40B4-BE49-F238E27FC236}">
                    <a16:creationId xmlns:a16="http://schemas.microsoft.com/office/drawing/2014/main" xmlns="" id="{C0BF170E-9A45-4823-9E30-37116212E847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6" name="Freeform 40">
                <a:extLst>
                  <a:ext uri="{FF2B5EF4-FFF2-40B4-BE49-F238E27FC236}">
                    <a16:creationId xmlns:a16="http://schemas.microsoft.com/office/drawing/2014/main" xmlns="" id="{221E32A3-0B95-412D-946C-B2B66411FCBA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7" name="Freeform 41">
                <a:extLst>
                  <a:ext uri="{FF2B5EF4-FFF2-40B4-BE49-F238E27FC236}">
                    <a16:creationId xmlns:a16="http://schemas.microsoft.com/office/drawing/2014/main" xmlns="" id="{7590D436-81F5-408B-8892-18FA877537F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8" name="Freeform 42">
                <a:extLst>
                  <a:ext uri="{FF2B5EF4-FFF2-40B4-BE49-F238E27FC236}">
                    <a16:creationId xmlns:a16="http://schemas.microsoft.com/office/drawing/2014/main" xmlns="" id="{7B1C8A0F-B22B-4E5E-A962-912C9AC1B44C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9" name="Freeform 43">
                <a:extLst>
                  <a:ext uri="{FF2B5EF4-FFF2-40B4-BE49-F238E27FC236}">
                    <a16:creationId xmlns:a16="http://schemas.microsoft.com/office/drawing/2014/main" xmlns="" id="{7B40BC3A-1888-4756-A90C-CBCD88B522D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>
                  <a:gd name="T0" fmla="*/ 693 w 717"/>
                  <a:gd name="T1" fmla="*/ 216 h 431"/>
                  <a:gd name="T2" fmla="*/ 687 w 717"/>
                  <a:gd name="T3" fmla="*/ 257 h 431"/>
                  <a:gd name="T4" fmla="*/ 669 w 717"/>
                  <a:gd name="T5" fmla="*/ 293 h 431"/>
                  <a:gd name="T6" fmla="*/ 633 w 717"/>
                  <a:gd name="T7" fmla="*/ 329 h 431"/>
                  <a:gd name="T8" fmla="*/ 598 w 717"/>
                  <a:gd name="T9" fmla="*/ 359 h 431"/>
                  <a:gd name="T10" fmla="*/ 544 w 717"/>
                  <a:gd name="T11" fmla="*/ 383 h 431"/>
                  <a:gd name="T12" fmla="*/ 490 w 717"/>
                  <a:gd name="T13" fmla="*/ 401 h 431"/>
                  <a:gd name="T14" fmla="*/ 424 w 717"/>
                  <a:gd name="T15" fmla="*/ 413 h 431"/>
                  <a:gd name="T16" fmla="*/ 359 w 717"/>
                  <a:gd name="T17" fmla="*/ 419 h 431"/>
                  <a:gd name="T18" fmla="*/ 293 w 717"/>
                  <a:gd name="T19" fmla="*/ 413 h 431"/>
                  <a:gd name="T20" fmla="*/ 227 w 717"/>
                  <a:gd name="T21" fmla="*/ 401 h 431"/>
                  <a:gd name="T22" fmla="*/ 173 w 717"/>
                  <a:gd name="T23" fmla="*/ 383 h 431"/>
                  <a:gd name="T24" fmla="*/ 119 w 717"/>
                  <a:gd name="T25" fmla="*/ 359 h 431"/>
                  <a:gd name="T26" fmla="*/ 84 w 717"/>
                  <a:gd name="T27" fmla="*/ 329 h 431"/>
                  <a:gd name="T28" fmla="*/ 48 w 717"/>
                  <a:gd name="T29" fmla="*/ 293 h 431"/>
                  <a:gd name="T30" fmla="*/ 30 w 717"/>
                  <a:gd name="T31" fmla="*/ 257 h 431"/>
                  <a:gd name="T32" fmla="*/ 24 w 717"/>
                  <a:gd name="T33" fmla="*/ 216 h 431"/>
                  <a:gd name="T34" fmla="*/ 30 w 717"/>
                  <a:gd name="T35" fmla="*/ 174 h 431"/>
                  <a:gd name="T36" fmla="*/ 48 w 717"/>
                  <a:gd name="T37" fmla="*/ 138 h 431"/>
                  <a:gd name="T38" fmla="*/ 84 w 717"/>
                  <a:gd name="T39" fmla="*/ 102 h 431"/>
                  <a:gd name="T40" fmla="*/ 119 w 717"/>
                  <a:gd name="T41" fmla="*/ 72 h 431"/>
                  <a:gd name="T42" fmla="*/ 173 w 717"/>
                  <a:gd name="T43" fmla="*/ 48 h 431"/>
                  <a:gd name="T44" fmla="*/ 227 w 717"/>
                  <a:gd name="T45" fmla="*/ 30 h 431"/>
                  <a:gd name="T46" fmla="*/ 293 w 717"/>
                  <a:gd name="T47" fmla="*/ 18 h 431"/>
                  <a:gd name="T48" fmla="*/ 359 w 717"/>
                  <a:gd name="T49" fmla="*/ 12 h 431"/>
                  <a:gd name="T50" fmla="*/ 418 w 717"/>
                  <a:gd name="T51" fmla="*/ 18 h 431"/>
                  <a:gd name="T52" fmla="*/ 478 w 717"/>
                  <a:gd name="T53" fmla="*/ 30 h 431"/>
                  <a:gd name="T54" fmla="*/ 532 w 717"/>
                  <a:gd name="T55" fmla="*/ 48 h 431"/>
                  <a:gd name="T56" fmla="*/ 580 w 717"/>
                  <a:gd name="T57" fmla="*/ 66 h 431"/>
                  <a:gd name="T58" fmla="*/ 586 w 717"/>
                  <a:gd name="T59" fmla="*/ 48 h 431"/>
                  <a:gd name="T60" fmla="*/ 478 w 717"/>
                  <a:gd name="T61" fmla="*/ 12 h 431"/>
                  <a:gd name="T62" fmla="*/ 418 w 717"/>
                  <a:gd name="T63" fmla="*/ 6 h 431"/>
                  <a:gd name="T64" fmla="*/ 359 w 717"/>
                  <a:gd name="T65" fmla="*/ 0 h 431"/>
                  <a:gd name="T66" fmla="*/ 287 w 717"/>
                  <a:gd name="T67" fmla="*/ 6 h 431"/>
                  <a:gd name="T68" fmla="*/ 221 w 717"/>
                  <a:gd name="T69" fmla="*/ 18 h 431"/>
                  <a:gd name="T70" fmla="*/ 161 w 717"/>
                  <a:gd name="T71" fmla="*/ 36 h 431"/>
                  <a:gd name="T72" fmla="*/ 107 w 717"/>
                  <a:gd name="T73" fmla="*/ 66 h 431"/>
                  <a:gd name="T74" fmla="*/ 60 w 717"/>
                  <a:gd name="T75" fmla="*/ 96 h 431"/>
                  <a:gd name="T76" fmla="*/ 30 w 717"/>
                  <a:gd name="T77" fmla="*/ 132 h 431"/>
                  <a:gd name="T78" fmla="*/ 6 w 717"/>
                  <a:gd name="T79" fmla="*/ 174 h 431"/>
                  <a:gd name="T80" fmla="*/ 0 w 717"/>
                  <a:gd name="T81" fmla="*/ 216 h 431"/>
                  <a:gd name="T82" fmla="*/ 6 w 717"/>
                  <a:gd name="T83" fmla="*/ 257 h 431"/>
                  <a:gd name="T84" fmla="*/ 30 w 717"/>
                  <a:gd name="T85" fmla="*/ 299 h 431"/>
                  <a:gd name="T86" fmla="*/ 60 w 717"/>
                  <a:gd name="T87" fmla="*/ 335 h 431"/>
                  <a:gd name="T88" fmla="*/ 107 w 717"/>
                  <a:gd name="T89" fmla="*/ 371 h 431"/>
                  <a:gd name="T90" fmla="*/ 161 w 717"/>
                  <a:gd name="T91" fmla="*/ 395 h 431"/>
                  <a:gd name="T92" fmla="*/ 221 w 717"/>
                  <a:gd name="T93" fmla="*/ 413 h 431"/>
                  <a:gd name="T94" fmla="*/ 287 w 717"/>
                  <a:gd name="T95" fmla="*/ 425 h 431"/>
                  <a:gd name="T96" fmla="*/ 359 w 717"/>
                  <a:gd name="T97" fmla="*/ 431 h 431"/>
                  <a:gd name="T98" fmla="*/ 430 w 717"/>
                  <a:gd name="T99" fmla="*/ 425 h 431"/>
                  <a:gd name="T100" fmla="*/ 496 w 717"/>
                  <a:gd name="T101" fmla="*/ 413 h 431"/>
                  <a:gd name="T102" fmla="*/ 562 w 717"/>
                  <a:gd name="T103" fmla="*/ 395 h 431"/>
                  <a:gd name="T104" fmla="*/ 610 w 717"/>
                  <a:gd name="T105" fmla="*/ 371 h 431"/>
                  <a:gd name="T106" fmla="*/ 657 w 717"/>
                  <a:gd name="T107" fmla="*/ 335 h 431"/>
                  <a:gd name="T108" fmla="*/ 687 w 717"/>
                  <a:gd name="T109" fmla="*/ 299 h 431"/>
                  <a:gd name="T110" fmla="*/ 711 w 717"/>
                  <a:gd name="T111" fmla="*/ 257 h 431"/>
                  <a:gd name="T112" fmla="*/ 717 w 717"/>
                  <a:gd name="T113" fmla="*/ 216 h 431"/>
                  <a:gd name="T114" fmla="*/ 717 w 717"/>
                  <a:gd name="T115" fmla="*/ 204 h 431"/>
                  <a:gd name="T116" fmla="*/ 711 w 717"/>
                  <a:gd name="T117" fmla="*/ 192 h 431"/>
                  <a:gd name="T118" fmla="*/ 687 w 717"/>
                  <a:gd name="T119" fmla="*/ 198 h 431"/>
                  <a:gd name="T120" fmla="*/ 693 w 717"/>
                  <a:gd name="T121" fmla="*/ 210 h 431"/>
                  <a:gd name="T122" fmla="*/ 693 w 717"/>
                  <a:gd name="T123" fmla="*/ 216 h 431"/>
                  <a:gd name="T124" fmla="*/ 693 w 717"/>
                  <a:gd name="T125" fmla="*/ 216 h 431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44">
                <a:extLst>
                  <a:ext uri="{FF2B5EF4-FFF2-40B4-BE49-F238E27FC236}">
                    <a16:creationId xmlns:a16="http://schemas.microsoft.com/office/drawing/2014/main" xmlns="" id="{04237D45-1427-4F9A-B2CD-8C085A431239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31" name="Freeform 45">
                <a:extLst>
                  <a:ext uri="{FF2B5EF4-FFF2-40B4-BE49-F238E27FC236}">
                    <a16:creationId xmlns:a16="http://schemas.microsoft.com/office/drawing/2014/main" xmlns="" id="{A766DCD3-5AFA-48FD-8EFF-96E1FF223D3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32" name="Freeform 46">
                <a:extLst>
                  <a:ext uri="{FF2B5EF4-FFF2-40B4-BE49-F238E27FC236}">
                    <a16:creationId xmlns:a16="http://schemas.microsoft.com/office/drawing/2014/main" xmlns="" id="{B0AECAFE-4D14-498C-A810-A2A3E09600B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33" name="Oval 47">
                <a:extLst>
                  <a:ext uri="{FF2B5EF4-FFF2-40B4-BE49-F238E27FC236}">
                    <a16:creationId xmlns:a16="http://schemas.microsoft.com/office/drawing/2014/main" xmlns="" id="{530029EB-E550-4387-8D73-5B71659B2856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34" name="Oval 48">
                <a:extLst>
                  <a:ext uri="{FF2B5EF4-FFF2-40B4-BE49-F238E27FC236}">
                    <a16:creationId xmlns:a16="http://schemas.microsoft.com/office/drawing/2014/main" xmlns="" id="{4A8371B4-292B-4F32-A27D-7137044E3E1C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35" name="Oval 49">
                <a:extLst>
                  <a:ext uri="{FF2B5EF4-FFF2-40B4-BE49-F238E27FC236}">
                    <a16:creationId xmlns:a16="http://schemas.microsoft.com/office/drawing/2014/main" xmlns="" id="{164F75C6-FCD6-40EC-9656-4C88CB98A7A7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36" name="Oval 50">
                <a:extLst>
                  <a:ext uri="{FF2B5EF4-FFF2-40B4-BE49-F238E27FC236}">
                    <a16:creationId xmlns:a16="http://schemas.microsoft.com/office/drawing/2014/main" xmlns="" id="{0CE1B9D6-1045-402B-9BB4-18022903E44A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37" name="Oval 51">
                <a:extLst>
                  <a:ext uri="{FF2B5EF4-FFF2-40B4-BE49-F238E27FC236}">
                    <a16:creationId xmlns:a16="http://schemas.microsoft.com/office/drawing/2014/main" xmlns="" id="{EE41C5B0-5FEF-4CBF-81FE-3F0F614C5F0D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38" name="Oval 52">
                <a:extLst>
                  <a:ext uri="{FF2B5EF4-FFF2-40B4-BE49-F238E27FC236}">
                    <a16:creationId xmlns:a16="http://schemas.microsoft.com/office/drawing/2014/main" xmlns="" id="{B4FC6677-2EEE-47C2-BEE3-136D299EF35E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</p:grpSp>
        <p:grpSp>
          <p:nvGrpSpPr>
            <p:cNvPr id="9" name="Group 53">
              <a:extLst>
                <a:ext uri="{FF2B5EF4-FFF2-40B4-BE49-F238E27FC236}">
                  <a16:creationId xmlns:a16="http://schemas.microsoft.com/office/drawing/2014/main" xmlns="" id="{F160CA35-C21B-4D74-A208-3F5D637C8F8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>
                <a:extLst>
                  <a:ext uri="{FF2B5EF4-FFF2-40B4-BE49-F238E27FC236}">
                    <a16:creationId xmlns:a16="http://schemas.microsoft.com/office/drawing/2014/main" xmlns="" id="{1B301FB6-3337-426D-89C1-9A81C098388F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>
                  <a:gd name="T0" fmla="*/ 229 w 382"/>
                  <a:gd name="T1" fmla="*/ 96 h 96"/>
                  <a:gd name="T2" fmla="*/ 143 w 382"/>
                  <a:gd name="T3" fmla="*/ 90 h 96"/>
                  <a:gd name="T4" fmla="*/ 83 w 382"/>
                  <a:gd name="T5" fmla="*/ 66 h 96"/>
                  <a:gd name="T6" fmla="*/ 35 w 382"/>
                  <a:gd name="T7" fmla="*/ 36 h 96"/>
                  <a:gd name="T8" fmla="*/ 6 w 382"/>
                  <a:gd name="T9" fmla="*/ 0 h 96"/>
                  <a:gd name="T10" fmla="*/ 0 w 382"/>
                  <a:gd name="T11" fmla="*/ 6 h 96"/>
                  <a:gd name="T12" fmla="*/ 29 w 382"/>
                  <a:gd name="T13" fmla="*/ 42 h 96"/>
                  <a:gd name="T14" fmla="*/ 77 w 382"/>
                  <a:gd name="T15" fmla="*/ 72 h 96"/>
                  <a:gd name="T16" fmla="*/ 137 w 382"/>
                  <a:gd name="T17" fmla="*/ 90 h 96"/>
                  <a:gd name="T18" fmla="*/ 229 w 382"/>
                  <a:gd name="T19" fmla="*/ 96 h 96"/>
                  <a:gd name="T20" fmla="*/ 283 w 382"/>
                  <a:gd name="T21" fmla="*/ 90 h 96"/>
                  <a:gd name="T22" fmla="*/ 331 w 382"/>
                  <a:gd name="T23" fmla="*/ 84 h 96"/>
                  <a:gd name="T24" fmla="*/ 372 w 382"/>
                  <a:gd name="T25" fmla="*/ 66 h 96"/>
                  <a:gd name="T26" fmla="*/ 402 w 382"/>
                  <a:gd name="T27" fmla="*/ 42 h 96"/>
                  <a:gd name="T28" fmla="*/ 396 w 382"/>
                  <a:gd name="T29" fmla="*/ 42 h 96"/>
                  <a:gd name="T30" fmla="*/ 366 w 382"/>
                  <a:gd name="T31" fmla="*/ 66 h 96"/>
                  <a:gd name="T32" fmla="*/ 325 w 382"/>
                  <a:gd name="T33" fmla="*/ 78 h 96"/>
                  <a:gd name="T34" fmla="*/ 283 w 382"/>
                  <a:gd name="T35" fmla="*/ 90 h 96"/>
                  <a:gd name="T36" fmla="*/ 229 w 382"/>
                  <a:gd name="T37" fmla="*/ 96 h 96"/>
                  <a:gd name="T38" fmla="*/ 229 w 382"/>
                  <a:gd name="T39" fmla="*/ 96 h 9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55">
                <a:extLst>
                  <a:ext uri="{FF2B5EF4-FFF2-40B4-BE49-F238E27FC236}">
                    <a16:creationId xmlns:a16="http://schemas.microsoft.com/office/drawing/2014/main" xmlns="" id="{08E404A8-149C-44E7-A41B-F08410364769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>
                  <a:gd name="T0" fmla="*/ 174 w 258"/>
                  <a:gd name="T1" fmla="*/ 0 h 54"/>
                  <a:gd name="T2" fmla="*/ 216 w 258"/>
                  <a:gd name="T3" fmla="*/ 6 h 54"/>
                  <a:gd name="T4" fmla="*/ 258 w 258"/>
                  <a:gd name="T5" fmla="*/ 12 h 54"/>
                  <a:gd name="T6" fmla="*/ 252 w 258"/>
                  <a:gd name="T7" fmla="*/ 6 h 54"/>
                  <a:gd name="T8" fmla="*/ 216 w 258"/>
                  <a:gd name="T9" fmla="*/ 0 h 54"/>
                  <a:gd name="T10" fmla="*/ 174 w 258"/>
                  <a:gd name="T11" fmla="*/ 0 h 54"/>
                  <a:gd name="T12" fmla="*/ 120 w 258"/>
                  <a:gd name="T13" fmla="*/ 6 h 54"/>
                  <a:gd name="T14" fmla="*/ 78 w 258"/>
                  <a:gd name="T15" fmla="*/ 12 h 54"/>
                  <a:gd name="T16" fmla="*/ 36 w 258"/>
                  <a:gd name="T17" fmla="*/ 30 h 54"/>
                  <a:gd name="T18" fmla="*/ 0 w 258"/>
                  <a:gd name="T19" fmla="*/ 48 h 54"/>
                  <a:gd name="T20" fmla="*/ 6 w 258"/>
                  <a:gd name="T21" fmla="*/ 54 h 54"/>
                  <a:gd name="T22" fmla="*/ 36 w 258"/>
                  <a:gd name="T23" fmla="*/ 36 h 54"/>
                  <a:gd name="T24" fmla="*/ 78 w 258"/>
                  <a:gd name="T25" fmla="*/ 18 h 54"/>
                  <a:gd name="T26" fmla="*/ 120 w 258"/>
                  <a:gd name="T27" fmla="*/ 6 h 54"/>
                  <a:gd name="T28" fmla="*/ 174 w 258"/>
                  <a:gd name="T29" fmla="*/ 0 h 54"/>
                  <a:gd name="T30" fmla="*/ 174 w 258"/>
                  <a:gd name="T31" fmla="*/ 0 h 5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56">
                <a:extLst>
                  <a:ext uri="{FF2B5EF4-FFF2-40B4-BE49-F238E27FC236}">
                    <a16:creationId xmlns:a16="http://schemas.microsoft.com/office/drawing/2014/main" xmlns="" id="{C9FC1005-9B4B-4457-917D-C7DC5D8F823B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>
                  <a:gd name="T0" fmla="*/ 54 w 60"/>
                  <a:gd name="T1" fmla="*/ 90 h 156"/>
                  <a:gd name="T2" fmla="*/ 48 w 60"/>
                  <a:gd name="T3" fmla="*/ 126 h 156"/>
                  <a:gd name="T4" fmla="*/ 24 w 60"/>
                  <a:gd name="T5" fmla="*/ 156 h 156"/>
                  <a:gd name="T6" fmla="*/ 30 w 60"/>
                  <a:gd name="T7" fmla="*/ 156 h 156"/>
                  <a:gd name="T8" fmla="*/ 54 w 60"/>
                  <a:gd name="T9" fmla="*/ 126 h 156"/>
                  <a:gd name="T10" fmla="*/ 60 w 60"/>
                  <a:gd name="T11" fmla="*/ 90 h 156"/>
                  <a:gd name="T12" fmla="*/ 54 w 60"/>
                  <a:gd name="T13" fmla="*/ 66 h 156"/>
                  <a:gd name="T14" fmla="*/ 48 w 60"/>
                  <a:gd name="T15" fmla="*/ 42 h 156"/>
                  <a:gd name="T16" fmla="*/ 30 w 60"/>
                  <a:gd name="T17" fmla="*/ 18 h 156"/>
                  <a:gd name="T18" fmla="*/ 6 w 60"/>
                  <a:gd name="T19" fmla="*/ 0 h 156"/>
                  <a:gd name="T20" fmla="*/ 0 w 60"/>
                  <a:gd name="T21" fmla="*/ 6 h 156"/>
                  <a:gd name="T22" fmla="*/ 24 w 60"/>
                  <a:gd name="T23" fmla="*/ 24 h 156"/>
                  <a:gd name="T24" fmla="*/ 42 w 60"/>
                  <a:gd name="T25" fmla="*/ 42 h 156"/>
                  <a:gd name="T26" fmla="*/ 48 w 60"/>
                  <a:gd name="T27" fmla="*/ 66 h 156"/>
                  <a:gd name="T28" fmla="*/ 54 w 60"/>
                  <a:gd name="T29" fmla="*/ 90 h 156"/>
                  <a:gd name="T30" fmla="*/ 54 w 60"/>
                  <a:gd name="T31" fmla="*/ 90 h 15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57">
                <a:extLst>
                  <a:ext uri="{FF2B5EF4-FFF2-40B4-BE49-F238E27FC236}">
                    <a16:creationId xmlns:a16="http://schemas.microsoft.com/office/drawing/2014/main" xmlns="" id="{7064E0B3-D4BC-44FC-A5FD-E484DACE6A95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>
                  <a:gd name="T0" fmla="*/ 114 w 192"/>
                  <a:gd name="T1" fmla="*/ 12 h 18"/>
                  <a:gd name="T2" fmla="*/ 72 w 192"/>
                  <a:gd name="T3" fmla="*/ 6 h 18"/>
                  <a:gd name="T4" fmla="*/ 30 w 192"/>
                  <a:gd name="T5" fmla="*/ 0 h 18"/>
                  <a:gd name="T6" fmla="*/ 0 w 192"/>
                  <a:gd name="T7" fmla="*/ 0 h 18"/>
                  <a:gd name="T8" fmla="*/ 54 w 192"/>
                  <a:gd name="T9" fmla="*/ 12 h 18"/>
                  <a:gd name="T10" fmla="*/ 114 w 192"/>
                  <a:gd name="T11" fmla="*/ 18 h 18"/>
                  <a:gd name="T12" fmla="*/ 156 w 192"/>
                  <a:gd name="T13" fmla="*/ 18 h 18"/>
                  <a:gd name="T14" fmla="*/ 192 w 192"/>
                  <a:gd name="T15" fmla="*/ 12 h 18"/>
                  <a:gd name="T16" fmla="*/ 186 w 192"/>
                  <a:gd name="T17" fmla="*/ 0 h 18"/>
                  <a:gd name="T18" fmla="*/ 150 w 192"/>
                  <a:gd name="T19" fmla="*/ 6 h 18"/>
                  <a:gd name="T20" fmla="*/ 114 w 192"/>
                  <a:gd name="T21" fmla="*/ 12 h 18"/>
                  <a:gd name="T22" fmla="*/ 114 w 192"/>
                  <a:gd name="T23" fmla="*/ 12 h 1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58">
                <a:extLst>
                  <a:ext uri="{FF2B5EF4-FFF2-40B4-BE49-F238E27FC236}">
                    <a16:creationId xmlns:a16="http://schemas.microsoft.com/office/drawing/2014/main" xmlns="" id="{3E3794C0-050C-4E20-AFEB-13F02C81E10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>
                  <a:gd name="T0" fmla="*/ 11 w 161"/>
                  <a:gd name="T1" fmla="*/ 114 h 186"/>
                  <a:gd name="T2" fmla="*/ 17 w 161"/>
                  <a:gd name="T3" fmla="*/ 96 h 186"/>
                  <a:gd name="T4" fmla="*/ 23 w 161"/>
                  <a:gd name="T5" fmla="*/ 78 h 186"/>
                  <a:gd name="T6" fmla="*/ 53 w 161"/>
                  <a:gd name="T7" fmla="*/ 42 h 186"/>
                  <a:gd name="T8" fmla="*/ 101 w 161"/>
                  <a:gd name="T9" fmla="*/ 18 h 186"/>
                  <a:gd name="T10" fmla="*/ 155 w 161"/>
                  <a:gd name="T11" fmla="*/ 6 h 186"/>
                  <a:gd name="T12" fmla="*/ 161 w 161"/>
                  <a:gd name="T13" fmla="*/ 0 h 186"/>
                  <a:gd name="T14" fmla="*/ 95 w 161"/>
                  <a:gd name="T15" fmla="*/ 12 h 186"/>
                  <a:gd name="T16" fmla="*/ 47 w 161"/>
                  <a:gd name="T17" fmla="*/ 36 h 186"/>
                  <a:gd name="T18" fmla="*/ 11 w 161"/>
                  <a:gd name="T19" fmla="*/ 72 h 186"/>
                  <a:gd name="T20" fmla="*/ 5 w 161"/>
                  <a:gd name="T21" fmla="*/ 90 h 186"/>
                  <a:gd name="T22" fmla="*/ 0 w 161"/>
                  <a:gd name="T23" fmla="*/ 114 h 186"/>
                  <a:gd name="T24" fmla="*/ 11 w 161"/>
                  <a:gd name="T25" fmla="*/ 150 h 186"/>
                  <a:gd name="T26" fmla="*/ 23 w 161"/>
                  <a:gd name="T27" fmla="*/ 168 h 186"/>
                  <a:gd name="T28" fmla="*/ 41 w 161"/>
                  <a:gd name="T29" fmla="*/ 186 h 186"/>
                  <a:gd name="T30" fmla="*/ 65 w 161"/>
                  <a:gd name="T31" fmla="*/ 186 h 186"/>
                  <a:gd name="T32" fmla="*/ 41 w 161"/>
                  <a:gd name="T33" fmla="*/ 168 h 186"/>
                  <a:gd name="T34" fmla="*/ 23 w 161"/>
                  <a:gd name="T35" fmla="*/ 150 h 186"/>
                  <a:gd name="T36" fmla="*/ 17 w 161"/>
                  <a:gd name="T37" fmla="*/ 132 h 186"/>
                  <a:gd name="T38" fmla="*/ 11 w 161"/>
                  <a:gd name="T39" fmla="*/ 114 h 186"/>
                  <a:gd name="T40" fmla="*/ 11 w 161"/>
                  <a:gd name="T41" fmla="*/ 114 h 18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59">
                <a:extLst>
                  <a:ext uri="{FF2B5EF4-FFF2-40B4-BE49-F238E27FC236}">
                    <a16:creationId xmlns:a16="http://schemas.microsoft.com/office/drawing/2014/main" xmlns="" id="{CA8C47C1-4D5F-45FD-9F4A-F6E0DC16C294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>
                  <a:gd name="T0" fmla="*/ 0 w 185"/>
                  <a:gd name="T1" fmla="*/ 6 h 210"/>
                  <a:gd name="T2" fmla="*/ 66 w 185"/>
                  <a:gd name="T3" fmla="*/ 12 h 210"/>
                  <a:gd name="T4" fmla="*/ 139 w 185"/>
                  <a:gd name="T5" fmla="*/ 36 h 210"/>
                  <a:gd name="T6" fmla="*/ 175 w 185"/>
                  <a:gd name="T7" fmla="*/ 72 h 210"/>
                  <a:gd name="T8" fmla="*/ 181 w 185"/>
                  <a:gd name="T9" fmla="*/ 90 h 210"/>
                  <a:gd name="T10" fmla="*/ 187 w 185"/>
                  <a:gd name="T11" fmla="*/ 114 h 210"/>
                  <a:gd name="T12" fmla="*/ 181 w 185"/>
                  <a:gd name="T13" fmla="*/ 138 h 210"/>
                  <a:gd name="T14" fmla="*/ 169 w 185"/>
                  <a:gd name="T15" fmla="*/ 162 h 210"/>
                  <a:gd name="T16" fmla="*/ 139 w 185"/>
                  <a:gd name="T17" fmla="*/ 180 h 210"/>
                  <a:gd name="T18" fmla="*/ 90 w 185"/>
                  <a:gd name="T19" fmla="*/ 198 h 210"/>
                  <a:gd name="T20" fmla="*/ 116 w 185"/>
                  <a:gd name="T21" fmla="*/ 210 h 210"/>
                  <a:gd name="T22" fmla="*/ 151 w 185"/>
                  <a:gd name="T23" fmla="*/ 192 h 210"/>
                  <a:gd name="T24" fmla="*/ 181 w 185"/>
                  <a:gd name="T25" fmla="*/ 168 h 210"/>
                  <a:gd name="T26" fmla="*/ 199 w 185"/>
                  <a:gd name="T27" fmla="*/ 144 h 210"/>
                  <a:gd name="T28" fmla="*/ 205 w 185"/>
                  <a:gd name="T29" fmla="*/ 114 h 210"/>
                  <a:gd name="T30" fmla="*/ 199 w 185"/>
                  <a:gd name="T31" fmla="*/ 90 h 210"/>
                  <a:gd name="T32" fmla="*/ 193 w 185"/>
                  <a:gd name="T33" fmla="*/ 66 h 210"/>
                  <a:gd name="T34" fmla="*/ 175 w 185"/>
                  <a:gd name="T35" fmla="*/ 48 h 210"/>
                  <a:gd name="T36" fmla="*/ 151 w 185"/>
                  <a:gd name="T37" fmla="*/ 30 h 210"/>
                  <a:gd name="T38" fmla="*/ 72 w 185"/>
                  <a:gd name="T39" fmla="*/ 6 h 210"/>
                  <a:gd name="T40" fmla="*/ 0 w 185"/>
                  <a:gd name="T41" fmla="*/ 0 h 210"/>
                  <a:gd name="T42" fmla="*/ 0 w 185"/>
                  <a:gd name="T43" fmla="*/ 6 h 210"/>
                  <a:gd name="T44" fmla="*/ 0 w 185"/>
                  <a:gd name="T45" fmla="*/ 6 h 210"/>
                  <a:gd name="T46" fmla="*/ 0 w 185"/>
                  <a:gd name="T47" fmla="*/ 6 h 21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60">
                <a:extLst>
                  <a:ext uri="{FF2B5EF4-FFF2-40B4-BE49-F238E27FC236}">
                    <a16:creationId xmlns:a16="http://schemas.microsoft.com/office/drawing/2014/main" xmlns="" id="{5A89C283-07B0-499F-AE4A-A7C1C84EB987}"/>
                  </a:ext>
                </a:extLst>
              </p:cNvPr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>
                  <a:gd name="T0" fmla="*/ 150 w 299"/>
                  <a:gd name="T1" fmla="*/ 0 h 186"/>
                  <a:gd name="T2" fmla="*/ 90 w 299"/>
                  <a:gd name="T3" fmla="*/ 6 h 186"/>
                  <a:gd name="T4" fmla="*/ 42 w 299"/>
                  <a:gd name="T5" fmla="*/ 30 h 186"/>
                  <a:gd name="T6" fmla="*/ 12 w 299"/>
                  <a:gd name="T7" fmla="*/ 54 h 186"/>
                  <a:gd name="T8" fmla="*/ 6 w 299"/>
                  <a:gd name="T9" fmla="*/ 72 h 186"/>
                  <a:gd name="T10" fmla="*/ 0 w 299"/>
                  <a:gd name="T11" fmla="*/ 90 h 186"/>
                  <a:gd name="T12" fmla="*/ 6 w 299"/>
                  <a:gd name="T13" fmla="*/ 108 h 186"/>
                  <a:gd name="T14" fmla="*/ 12 w 299"/>
                  <a:gd name="T15" fmla="*/ 126 h 186"/>
                  <a:gd name="T16" fmla="*/ 42 w 299"/>
                  <a:gd name="T17" fmla="*/ 156 h 186"/>
                  <a:gd name="T18" fmla="*/ 90 w 299"/>
                  <a:gd name="T19" fmla="*/ 180 h 186"/>
                  <a:gd name="T20" fmla="*/ 150 w 299"/>
                  <a:gd name="T21" fmla="*/ 186 h 186"/>
                  <a:gd name="T22" fmla="*/ 209 w 299"/>
                  <a:gd name="T23" fmla="*/ 180 h 186"/>
                  <a:gd name="T24" fmla="*/ 257 w 299"/>
                  <a:gd name="T25" fmla="*/ 156 h 186"/>
                  <a:gd name="T26" fmla="*/ 287 w 299"/>
                  <a:gd name="T27" fmla="*/ 126 h 186"/>
                  <a:gd name="T28" fmla="*/ 299 w 299"/>
                  <a:gd name="T29" fmla="*/ 108 h 186"/>
                  <a:gd name="T30" fmla="*/ 299 w 299"/>
                  <a:gd name="T31" fmla="*/ 90 h 186"/>
                  <a:gd name="T32" fmla="*/ 299 w 299"/>
                  <a:gd name="T33" fmla="*/ 72 h 186"/>
                  <a:gd name="T34" fmla="*/ 287 w 299"/>
                  <a:gd name="T35" fmla="*/ 54 h 186"/>
                  <a:gd name="T36" fmla="*/ 257 w 299"/>
                  <a:gd name="T37" fmla="*/ 30 h 186"/>
                  <a:gd name="T38" fmla="*/ 209 w 299"/>
                  <a:gd name="T39" fmla="*/ 6 h 186"/>
                  <a:gd name="T40" fmla="*/ 150 w 299"/>
                  <a:gd name="T41" fmla="*/ 0 h 186"/>
                  <a:gd name="T42" fmla="*/ 150 w 299"/>
                  <a:gd name="T43" fmla="*/ 0 h 186"/>
                  <a:gd name="T44" fmla="*/ 150 w 299"/>
                  <a:gd name="T45" fmla="*/ 180 h 186"/>
                  <a:gd name="T46" fmla="*/ 96 w 299"/>
                  <a:gd name="T47" fmla="*/ 174 h 186"/>
                  <a:gd name="T48" fmla="*/ 48 w 299"/>
                  <a:gd name="T49" fmla="*/ 156 h 186"/>
                  <a:gd name="T50" fmla="*/ 18 w 299"/>
                  <a:gd name="T51" fmla="*/ 126 h 186"/>
                  <a:gd name="T52" fmla="*/ 12 w 299"/>
                  <a:gd name="T53" fmla="*/ 108 h 186"/>
                  <a:gd name="T54" fmla="*/ 6 w 299"/>
                  <a:gd name="T55" fmla="*/ 90 h 186"/>
                  <a:gd name="T56" fmla="*/ 12 w 299"/>
                  <a:gd name="T57" fmla="*/ 72 h 186"/>
                  <a:gd name="T58" fmla="*/ 18 w 299"/>
                  <a:gd name="T59" fmla="*/ 54 h 186"/>
                  <a:gd name="T60" fmla="*/ 48 w 299"/>
                  <a:gd name="T61" fmla="*/ 30 h 186"/>
                  <a:gd name="T62" fmla="*/ 96 w 299"/>
                  <a:gd name="T63" fmla="*/ 12 h 186"/>
                  <a:gd name="T64" fmla="*/ 150 w 299"/>
                  <a:gd name="T65" fmla="*/ 6 h 186"/>
                  <a:gd name="T66" fmla="*/ 203 w 299"/>
                  <a:gd name="T67" fmla="*/ 12 h 186"/>
                  <a:gd name="T68" fmla="*/ 251 w 299"/>
                  <a:gd name="T69" fmla="*/ 30 h 186"/>
                  <a:gd name="T70" fmla="*/ 281 w 299"/>
                  <a:gd name="T71" fmla="*/ 54 h 186"/>
                  <a:gd name="T72" fmla="*/ 293 w 299"/>
                  <a:gd name="T73" fmla="*/ 72 h 186"/>
                  <a:gd name="T74" fmla="*/ 293 w 299"/>
                  <a:gd name="T75" fmla="*/ 90 h 186"/>
                  <a:gd name="T76" fmla="*/ 293 w 299"/>
                  <a:gd name="T77" fmla="*/ 108 h 186"/>
                  <a:gd name="T78" fmla="*/ 281 w 299"/>
                  <a:gd name="T79" fmla="*/ 126 h 186"/>
                  <a:gd name="T80" fmla="*/ 251 w 299"/>
                  <a:gd name="T81" fmla="*/ 156 h 186"/>
                  <a:gd name="T82" fmla="*/ 203 w 299"/>
                  <a:gd name="T83" fmla="*/ 174 h 186"/>
                  <a:gd name="T84" fmla="*/ 150 w 299"/>
                  <a:gd name="T85" fmla="*/ 180 h 186"/>
                  <a:gd name="T86" fmla="*/ 150 w 299"/>
                  <a:gd name="T87" fmla="*/ 180 h 18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7" name="Group 61">
                <a:extLst>
                  <a:ext uri="{FF2B5EF4-FFF2-40B4-BE49-F238E27FC236}">
                    <a16:creationId xmlns:a16="http://schemas.microsoft.com/office/drawing/2014/main" xmlns="" id="{BEEE6C9D-9EC7-4ACE-A9F2-84787A2300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>
                  <a:extLst>
                    <a:ext uri="{FF2B5EF4-FFF2-40B4-BE49-F238E27FC236}">
                      <a16:creationId xmlns:a16="http://schemas.microsoft.com/office/drawing/2014/main" xmlns="" id="{04F0B578-A713-4B31-943D-C4BF27953FFE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/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cs-CZ" altLang="cs-CZ"/>
                </a:p>
              </p:txBody>
            </p:sp>
            <p:sp>
              <p:nvSpPr>
                <p:cNvPr id="19" name="Oval 63">
                  <a:extLst>
                    <a:ext uri="{FF2B5EF4-FFF2-40B4-BE49-F238E27FC236}">
                      <a16:creationId xmlns:a16="http://schemas.microsoft.com/office/drawing/2014/main" xmlns="" id="{906AD09E-0B0B-484C-A016-74696F03F58E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/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cs-CZ" altLang="cs-CZ"/>
                </a:p>
              </p:txBody>
            </p:sp>
            <p:sp>
              <p:nvSpPr>
                <p:cNvPr id="20" name="Oval 64">
                  <a:extLst>
                    <a:ext uri="{FF2B5EF4-FFF2-40B4-BE49-F238E27FC236}">
                      <a16:creationId xmlns:a16="http://schemas.microsoft.com/office/drawing/2014/main" xmlns="" id="{A0BB629C-247C-45C2-833F-985B60170FBF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/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cs-CZ" altLang="cs-CZ"/>
                </a:p>
              </p:txBody>
            </p:sp>
            <p:sp>
              <p:nvSpPr>
                <p:cNvPr id="21" name="Oval 65">
                  <a:extLst>
                    <a:ext uri="{FF2B5EF4-FFF2-40B4-BE49-F238E27FC236}">
                      <a16:creationId xmlns:a16="http://schemas.microsoft.com/office/drawing/2014/main" xmlns="" id="{E6DC073E-AF66-432A-A3D7-37F846483C3A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/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cs-CZ" altLang="cs-CZ"/>
                </a:p>
              </p:txBody>
            </p:sp>
          </p:grpSp>
        </p:grpSp>
      </p:grpSp>
      <p:sp>
        <p:nvSpPr>
          <p:cNvPr id="24642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24643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68" name="Rectangle 68">
            <a:extLst>
              <a:ext uri="{FF2B5EF4-FFF2-40B4-BE49-F238E27FC236}">
                <a16:creationId xmlns:a16="http://schemas.microsoft.com/office/drawing/2014/main" xmlns="" id="{51F58CF8-0AFF-4038-A783-88F50AAEEA4F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9" name="Rectangle 69">
            <a:extLst>
              <a:ext uri="{FF2B5EF4-FFF2-40B4-BE49-F238E27FC236}">
                <a16:creationId xmlns:a16="http://schemas.microsoft.com/office/drawing/2014/main" xmlns="" id="{01C532FC-2FA7-4EF4-9E55-6A0BD23DFA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0" name="Rectangle 70">
            <a:extLst>
              <a:ext uri="{FF2B5EF4-FFF2-40B4-BE49-F238E27FC236}">
                <a16:creationId xmlns:a16="http://schemas.microsoft.com/office/drawing/2014/main" xmlns="" id="{CD75A3EE-BFCF-410C-A45F-ABF8D0A227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8F5C7-56A7-442C-A245-705E43EB3626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96745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69">
            <a:extLst>
              <a:ext uri="{FF2B5EF4-FFF2-40B4-BE49-F238E27FC236}">
                <a16:creationId xmlns:a16="http://schemas.microsoft.com/office/drawing/2014/main" xmlns="" id="{B3081A64-4780-4C6D-9EC3-C50D4FCF6C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70">
            <a:extLst>
              <a:ext uri="{FF2B5EF4-FFF2-40B4-BE49-F238E27FC236}">
                <a16:creationId xmlns:a16="http://schemas.microsoft.com/office/drawing/2014/main" xmlns="" id="{520EFEF0-A1C6-41F0-A2C1-4D3A3131E8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71">
            <a:extLst>
              <a:ext uri="{FF2B5EF4-FFF2-40B4-BE49-F238E27FC236}">
                <a16:creationId xmlns:a16="http://schemas.microsoft.com/office/drawing/2014/main" xmlns="" id="{6AE4DB7B-E5B3-471D-8FC7-6CEB6CF0D8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3E367-5B44-495A-9206-54EA99F58252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62888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69">
            <a:extLst>
              <a:ext uri="{FF2B5EF4-FFF2-40B4-BE49-F238E27FC236}">
                <a16:creationId xmlns:a16="http://schemas.microsoft.com/office/drawing/2014/main" xmlns="" id="{DFD73881-7494-4E4C-8F59-747FE9398B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70">
            <a:extLst>
              <a:ext uri="{FF2B5EF4-FFF2-40B4-BE49-F238E27FC236}">
                <a16:creationId xmlns:a16="http://schemas.microsoft.com/office/drawing/2014/main" xmlns="" id="{9F763FA2-ABBC-45BD-9C3A-A076FBA278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71">
            <a:extLst>
              <a:ext uri="{FF2B5EF4-FFF2-40B4-BE49-F238E27FC236}">
                <a16:creationId xmlns:a16="http://schemas.microsoft.com/office/drawing/2014/main" xmlns="" id="{17A07246-67D3-44B0-9FDF-68546B20B1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33AD32-697B-436F-836C-CD96A0D253E3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463107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69">
            <a:extLst>
              <a:ext uri="{FF2B5EF4-FFF2-40B4-BE49-F238E27FC236}">
                <a16:creationId xmlns:a16="http://schemas.microsoft.com/office/drawing/2014/main" xmlns="" id="{AB0ECF4D-DCE4-4B1E-B21E-CBE07FA2CB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70">
            <a:extLst>
              <a:ext uri="{FF2B5EF4-FFF2-40B4-BE49-F238E27FC236}">
                <a16:creationId xmlns:a16="http://schemas.microsoft.com/office/drawing/2014/main" xmlns="" id="{A02EF136-3432-4A3F-9AA0-B1501FBA7F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71">
            <a:extLst>
              <a:ext uri="{FF2B5EF4-FFF2-40B4-BE49-F238E27FC236}">
                <a16:creationId xmlns:a16="http://schemas.microsoft.com/office/drawing/2014/main" xmlns="" id="{99D5E7E7-9625-45C8-8E74-9B6E58B847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7793EB-36E4-4B59-9A5D-87D1BC1D1F8A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211241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69">
            <a:extLst>
              <a:ext uri="{FF2B5EF4-FFF2-40B4-BE49-F238E27FC236}">
                <a16:creationId xmlns:a16="http://schemas.microsoft.com/office/drawing/2014/main" xmlns="" id="{AC553D1D-43DC-4080-8FB3-E92DD55DEF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70">
            <a:extLst>
              <a:ext uri="{FF2B5EF4-FFF2-40B4-BE49-F238E27FC236}">
                <a16:creationId xmlns:a16="http://schemas.microsoft.com/office/drawing/2014/main" xmlns="" id="{9EDEFCE4-415E-4360-B383-7DAC3C2C97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71">
            <a:extLst>
              <a:ext uri="{FF2B5EF4-FFF2-40B4-BE49-F238E27FC236}">
                <a16:creationId xmlns:a16="http://schemas.microsoft.com/office/drawing/2014/main" xmlns="" id="{61B5F624-6426-49BD-BB62-83394616BB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379703-C0BD-4F1A-8A33-6FC09DB966B8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346987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Rectangle 69">
            <a:extLst>
              <a:ext uri="{FF2B5EF4-FFF2-40B4-BE49-F238E27FC236}">
                <a16:creationId xmlns:a16="http://schemas.microsoft.com/office/drawing/2014/main" xmlns="" id="{C602D331-2410-4744-AAC8-2183FD8678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70">
            <a:extLst>
              <a:ext uri="{FF2B5EF4-FFF2-40B4-BE49-F238E27FC236}">
                <a16:creationId xmlns:a16="http://schemas.microsoft.com/office/drawing/2014/main" xmlns="" id="{1F82642D-7D05-4498-B780-86837F0E09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71">
            <a:extLst>
              <a:ext uri="{FF2B5EF4-FFF2-40B4-BE49-F238E27FC236}">
                <a16:creationId xmlns:a16="http://schemas.microsoft.com/office/drawing/2014/main" xmlns="" id="{BDFEF0ED-E7B6-428F-854C-4761E37201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5C0F3-EB45-45A2-A654-62079E93BB1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192390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>
            <a:extLst>
              <a:ext uri="{FF2B5EF4-FFF2-40B4-BE49-F238E27FC236}">
                <a16:creationId xmlns:a16="http://schemas.microsoft.com/office/drawing/2014/main" xmlns="" id="{8DDE7732-2FA2-4C80-9B30-168B68A06D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70">
            <a:extLst>
              <a:ext uri="{FF2B5EF4-FFF2-40B4-BE49-F238E27FC236}">
                <a16:creationId xmlns:a16="http://schemas.microsoft.com/office/drawing/2014/main" xmlns="" id="{E23BD44E-18B7-4744-8218-EF7339372A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71">
            <a:extLst>
              <a:ext uri="{FF2B5EF4-FFF2-40B4-BE49-F238E27FC236}">
                <a16:creationId xmlns:a16="http://schemas.microsoft.com/office/drawing/2014/main" xmlns="" id="{1510033F-C52C-4597-9301-1C79F1F739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FF84B5-1FD4-4DD6-9427-2887DB7A3784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35674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69">
            <a:extLst>
              <a:ext uri="{FF2B5EF4-FFF2-40B4-BE49-F238E27FC236}">
                <a16:creationId xmlns:a16="http://schemas.microsoft.com/office/drawing/2014/main" xmlns="" id="{F4032FDD-C25A-4A39-8B79-EA25621790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70">
            <a:extLst>
              <a:ext uri="{FF2B5EF4-FFF2-40B4-BE49-F238E27FC236}">
                <a16:creationId xmlns:a16="http://schemas.microsoft.com/office/drawing/2014/main" xmlns="" id="{177C6045-FE30-48BB-810B-405E72B967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71">
            <a:extLst>
              <a:ext uri="{FF2B5EF4-FFF2-40B4-BE49-F238E27FC236}">
                <a16:creationId xmlns:a16="http://schemas.microsoft.com/office/drawing/2014/main" xmlns="" id="{847418E9-F161-4477-BC07-43D8266BFD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2F9D33-EED6-4BA2-AE75-D657FE9639AD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94375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69">
            <a:extLst>
              <a:ext uri="{FF2B5EF4-FFF2-40B4-BE49-F238E27FC236}">
                <a16:creationId xmlns:a16="http://schemas.microsoft.com/office/drawing/2014/main" xmlns="" id="{1BCEE4DA-E35E-4A81-9119-A1076B2443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70">
            <a:extLst>
              <a:ext uri="{FF2B5EF4-FFF2-40B4-BE49-F238E27FC236}">
                <a16:creationId xmlns:a16="http://schemas.microsoft.com/office/drawing/2014/main" xmlns="" id="{7C831D86-5625-4C5D-BBB3-0E73DFD2FF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71">
            <a:extLst>
              <a:ext uri="{FF2B5EF4-FFF2-40B4-BE49-F238E27FC236}">
                <a16:creationId xmlns:a16="http://schemas.microsoft.com/office/drawing/2014/main" xmlns="" id="{176CD2EC-2711-45F8-82B1-BA88E3A44C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8EE986-E70B-48F7-A55D-2CADF67EC4C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106665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69">
            <a:extLst>
              <a:ext uri="{FF2B5EF4-FFF2-40B4-BE49-F238E27FC236}">
                <a16:creationId xmlns:a16="http://schemas.microsoft.com/office/drawing/2014/main" xmlns="" id="{095329BC-8A28-4AE0-93C3-347BAFFFE7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70">
            <a:extLst>
              <a:ext uri="{FF2B5EF4-FFF2-40B4-BE49-F238E27FC236}">
                <a16:creationId xmlns:a16="http://schemas.microsoft.com/office/drawing/2014/main" xmlns="" id="{FE171107-3571-4866-A1A3-276ADAA3CA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71">
            <a:extLst>
              <a:ext uri="{FF2B5EF4-FFF2-40B4-BE49-F238E27FC236}">
                <a16:creationId xmlns:a16="http://schemas.microsoft.com/office/drawing/2014/main" xmlns="" id="{92D291C7-DBB3-4BB7-A31C-0775442F82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36775D-920E-4792-8970-282773FD4EE5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385822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69">
            <a:extLst>
              <a:ext uri="{FF2B5EF4-FFF2-40B4-BE49-F238E27FC236}">
                <a16:creationId xmlns:a16="http://schemas.microsoft.com/office/drawing/2014/main" xmlns="" id="{5C20ED9E-2059-4D1E-A7FC-9641837C3E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70">
            <a:extLst>
              <a:ext uri="{FF2B5EF4-FFF2-40B4-BE49-F238E27FC236}">
                <a16:creationId xmlns:a16="http://schemas.microsoft.com/office/drawing/2014/main" xmlns="" id="{9C215E69-5788-4DB3-A128-BAC65843A8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71">
            <a:extLst>
              <a:ext uri="{FF2B5EF4-FFF2-40B4-BE49-F238E27FC236}">
                <a16:creationId xmlns:a16="http://schemas.microsoft.com/office/drawing/2014/main" xmlns="" id="{B8D653C8-A5C7-4577-91A8-24BB1AA7E2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BD57B7-0E58-4C02-8503-B1227E7D85C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3475388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Nadpis, 1 velký a 2 malé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9346D-A796-4991-8D56-ABBD5206770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4809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reeform 2">
            <a:extLst>
              <a:ext uri="{FF2B5EF4-FFF2-40B4-BE49-F238E27FC236}">
                <a16:creationId xmlns:a16="http://schemas.microsoft.com/office/drawing/2014/main" xmlns="" id="{44A6EE49-9CB9-48AD-BD94-616AC92A232F}"/>
              </a:ext>
            </a:extLst>
          </p:cNvPr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cs-CZ">
              <a:latin typeface="Arial" charset="0"/>
            </a:endParaRPr>
          </a:p>
        </p:txBody>
      </p:sp>
      <p:grpSp>
        <p:nvGrpSpPr>
          <p:cNvPr id="1027" name="Group 3">
            <a:extLst>
              <a:ext uri="{FF2B5EF4-FFF2-40B4-BE49-F238E27FC236}">
                <a16:creationId xmlns:a16="http://schemas.microsoft.com/office/drawing/2014/main" xmlns="" id="{E722B71F-DD5A-4B71-8992-21E97732F046}"/>
              </a:ext>
            </a:extLst>
          </p:cNvPr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1033" name="Freeform 4">
              <a:extLst>
                <a:ext uri="{FF2B5EF4-FFF2-40B4-BE49-F238E27FC236}">
                  <a16:creationId xmlns:a16="http://schemas.microsoft.com/office/drawing/2014/main" xmlns="" id="{6EBA4219-65A1-4BFA-A05D-21F7EF0F415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>
                <a:gd name="T0" fmla="*/ 6111 w 5740"/>
                <a:gd name="T1" fmla="*/ 0 h 4316"/>
                <a:gd name="T2" fmla="*/ 0 w 5740"/>
                <a:gd name="T3" fmla="*/ 0 h 4316"/>
                <a:gd name="T4" fmla="*/ 0 w 5740"/>
                <a:gd name="T5" fmla="*/ 0 h 4316"/>
                <a:gd name="T6" fmla="*/ 6111 w 5740"/>
                <a:gd name="T7" fmla="*/ 0 h 4316"/>
                <a:gd name="T8" fmla="*/ 6111 w 5740"/>
                <a:gd name="T9" fmla="*/ 0 h 4316"/>
                <a:gd name="T10" fmla="*/ 6111 w 5740"/>
                <a:gd name="T11" fmla="*/ 0 h 43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34" name="Group 5">
              <a:extLst>
                <a:ext uri="{FF2B5EF4-FFF2-40B4-BE49-F238E27FC236}">
                  <a16:creationId xmlns:a16="http://schemas.microsoft.com/office/drawing/2014/main" xmlns="" id="{8887C2F3-C509-4CA7-9EEF-4B1F0F10CFBE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23558" name="Oval 6">
                <a:extLst>
                  <a:ext uri="{FF2B5EF4-FFF2-40B4-BE49-F238E27FC236}">
                    <a16:creationId xmlns:a16="http://schemas.microsoft.com/office/drawing/2014/main" xmlns="" id="{B0A238C9-8AFA-415F-84CE-A7C7D9756D47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559" name="Oval 7">
                <a:extLst>
                  <a:ext uri="{FF2B5EF4-FFF2-40B4-BE49-F238E27FC236}">
                    <a16:creationId xmlns:a16="http://schemas.microsoft.com/office/drawing/2014/main" xmlns="" id="{EB8F8B18-E05F-47D9-83ED-EEEF40C0D93C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560" name="Oval 8">
                <a:extLst>
                  <a:ext uri="{FF2B5EF4-FFF2-40B4-BE49-F238E27FC236}">
                    <a16:creationId xmlns:a16="http://schemas.microsoft.com/office/drawing/2014/main" xmlns="" id="{572E15F5-0CEC-46AE-A43F-791A413BC39C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561" name="Oval 9">
                <a:extLst>
                  <a:ext uri="{FF2B5EF4-FFF2-40B4-BE49-F238E27FC236}">
                    <a16:creationId xmlns:a16="http://schemas.microsoft.com/office/drawing/2014/main" xmlns="" id="{3E7B04C7-C5E2-4784-A2C0-5DF798A9D525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562" name="Oval 10">
                <a:extLst>
                  <a:ext uri="{FF2B5EF4-FFF2-40B4-BE49-F238E27FC236}">
                    <a16:creationId xmlns:a16="http://schemas.microsoft.com/office/drawing/2014/main" xmlns="" id="{A0FE23A6-6FE6-4C71-8C15-25B5BEA44AE0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563" name="Freeform 11">
                <a:extLst>
                  <a:ext uri="{FF2B5EF4-FFF2-40B4-BE49-F238E27FC236}">
                    <a16:creationId xmlns:a16="http://schemas.microsoft.com/office/drawing/2014/main" xmlns="" id="{191171B7-6526-402E-BD82-8667BC7BE4AF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564" name="Freeform 12">
                <a:extLst>
                  <a:ext uri="{FF2B5EF4-FFF2-40B4-BE49-F238E27FC236}">
                    <a16:creationId xmlns:a16="http://schemas.microsoft.com/office/drawing/2014/main" xmlns="" id="{BCDEE084-644F-4502-9491-DCBC9B11A6B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565" name="Freeform 13">
                <a:extLst>
                  <a:ext uri="{FF2B5EF4-FFF2-40B4-BE49-F238E27FC236}">
                    <a16:creationId xmlns:a16="http://schemas.microsoft.com/office/drawing/2014/main" xmlns="" id="{530CBF47-09F1-4F5E-AE56-767B0964CA9C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566" name="Freeform 14">
                <a:extLst>
                  <a:ext uri="{FF2B5EF4-FFF2-40B4-BE49-F238E27FC236}">
                    <a16:creationId xmlns:a16="http://schemas.microsoft.com/office/drawing/2014/main" xmlns="" id="{0807AFE9-7388-42B5-8ED1-6731C3E1C21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567" name="Freeform 15">
                <a:extLst>
                  <a:ext uri="{FF2B5EF4-FFF2-40B4-BE49-F238E27FC236}">
                    <a16:creationId xmlns:a16="http://schemas.microsoft.com/office/drawing/2014/main" xmlns="" id="{6C20C0B2-67A5-4D4D-A0C4-74E964C481F2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568" name="Oval 16">
                <a:extLst>
                  <a:ext uri="{FF2B5EF4-FFF2-40B4-BE49-F238E27FC236}">
                    <a16:creationId xmlns:a16="http://schemas.microsoft.com/office/drawing/2014/main" xmlns="" id="{680C63D9-FEA2-43F1-8BDA-630874687288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</p:grpSp>
        <p:grpSp>
          <p:nvGrpSpPr>
            <p:cNvPr id="1035" name="Group 17">
              <a:extLst>
                <a:ext uri="{FF2B5EF4-FFF2-40B4-BE49-F238E27FC236}">
                  <a16:creationId xmlns:a16="http://schemas.microsoft.com/office/drawing/2014/main" xmlns="" id="{A8E4DF11-2A68-462B-A2A3-2F68A9517C4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23570" name="Oval 18">
                <a:extLst>
                  <a:ext uri="{FF2B5EF4-FFF2-40B4-BE49-F238E27FC236}">
                    <a16:creationId xmlns:a16="http://schemas.microsoft.com/office/drawing/2014/main" xmlns="" id="{84B1E566-5469-40FC-AC8F-49490885BD16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571" name="Oval 19">
                <a:extLst>
                  <a:ext uri="{FF2B5EF4-FFF2-40B4-BE49-F238E27FC236}">
                    <a16:creationId xmlns:a16="http://schemas.microsoft.com/office/drawing/2014/main" xmlns="" id="{6D6EE51B-B312-4CA5-A9CC-0F68BC01AF7E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572" name="Oval 20">
                <a:extLst>
                  <a:ext uri="{FF2B5EF4-FFF2-40B4-BE49-F238E27FC236}">
                    <a16:creationId xmlns:a16="http://schemas.microsoft.com/office/drawing/2014/main" xmlns="" id="{6004967A-F8C7-4431-B3B0-EF749CB5401F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573" name="Oval 21">
                <a:extLst>
                  <a:ext uri="{FF2B5EF4-FFF2-40B4-BE49-F238E27FC236}">
                    <a16:creationId xmlns:a16="http://schemas.microsoft.com/office/drawing/2014/main" xmlns="" id="{F6FC8F24-C790-43B8-8774-2C9910098DCF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574" name="Oval 22">
                <a:extLst>
                  <a:ext uri="{FF2B5EF4-FFF2-40B4-BE49-F238E27FC236}">
                    <a16:creationId xmlns:a16="http://schemas.microsoft.com/office/drawing/2014/main" xmlns="" id="{B730BB42-3E0D-4EFE-AC5E-0DAD10A10FD0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575" name="Oval 23">
                <a:extLst>
                  <a:ext uri="{FF2B5EF4-FFF2-40B4-BE49-F238E27FC236}">
                    <a16:creationId xmlns:a16="http://schemas.microsoft.com/office/drawing/2014/main" xmlns="" id="{FB045BB7-DBE7-4961-B320-2F36161D6EBA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576" name="Oval 24">
                <a:extLst>
                  <a:ext uri="{FF2B5EF4-FFF2-40B4-BE49-F238E27FC236}">
                    <a16:creationId xmlns:a16="http://schemas.microsoft.com/office/drawing/2014/main" xmlns="" id="{82710371-55E5-4D5A-8783-875400215D70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577" name="Oval 25">
                <a:extLst>
                  <a:ext uri="{FF2B5EF4-FFF2-40B4-BE49-F238E27FC236}">
                    <a16:creationId xmlns:a16="http://schemas.microsoft.com/office/drawing/2014/main" xmlns="" id="{37112B17-7357-4FE1-B9D2-557D6CA6C5BD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578" name="Freeform 26">
                <a:extLst>
                  <a:ext uri="{FF2B5EF4-FFF2-40B4-BE49-F238E27FC236}">
                    <a16:creationId xmlns:a16="http://schemas.microsoft.com/office/drawing/2014/main" xmlns="" id="{4F4CB359-C689-4774-9FA9-A38C59BDAD6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579" name="Freeform 27">
                <a:extLst>
                  <a:ext uri="{FF2B5EF4-FFF2-40B4-BE49-F238E27FC236}">
                    <a16:creationId xmlns:a16="http://schemas.microsoft.com/office/drawing/2014/main" xmlns="" id="{2230535B-A7F2-4D9C-9ECE-628C786394D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580" name="Freeform 28">
                <a:extLst>
                  <a:ext uri="{FF2B5EF4-FFF2-40B4-BE49-F238E27FC236}">
                    <a16:creationId xmlns:a16="http://schemas.microsoft.com/office/drawing/2014/main" xmlns="" id="{CC1C6135-D239-483A-8259-AE628BCA67E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581" name="Freeform 29">
                <a:extLst>
                  <a:ext uri="{FF2B5EF4-FFF2-40B4-BE49-F238E27FC236}">
                    <a16:creationId xmlns:a16="http://schemas.microsoft.com/office/drawing/2014/main" xmlns="" id="{9C85A1C0-7182-44FA-9427-AA1F71BD8AD9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1079" name="Freeform 30">
                <a:extLst>
                  <a:ext uri="{FF2B5EF4-FFF2-40B4-BE49-F238E27FC236}">
                    <a16:creationId xmlns:a16="http://schemas.microsoft.com/office/drawing/2014/main" xmlns="" id="{793EFA19-2024-451B-BB67-CFB46848D1C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>
                  <a:gd name="T0" fmla="*/ 518 w 835"/>
                  <a:gd name="T1" fmla="*/ 18 h 150"/>
                  <a:gd name="T2" fmla="*/ 597 w 835"/>
                  <a:gd name="T3" fmla="*/ 24 h 150"/>
                  <a:gd name="T4" fmla="*/ 682 w 835"/>
                  <a:gd name="T5" fmla="*/ 30 h 150"/>
                  <a:gd name="T6" fmla="*/ 755 w 835"/>
                  <a:gd name="T7" fmla="*/ 42 h 150"/>
                  <a:gd name="T8" fmla="*/ 828 w 835"/>
                  <a:gd name="T9" fmla="*/ 60 h 150"/>
                  <a:gd name="T10" fmla="*/ 835 w 835"/>
                  <a:gd name="T11" fmla="*/ 42 h 150"/>
                  <a:gd name="T12" fmla="*/ 761 w 835"/>
                  <a:gd name="T13" fmla="*/ 24 h 150"/>
                  <a:gd name="T14" fmla="*/ 688 w 835"/>
                  <a:gd name="T15" fmla="*/ 12 h 150"/>
                  <a:gd name="T16" fmla="*/ 603 w 835"/>
                  <a:gd name="T17" fmla="*/ 6 h 150"/>
                  <a:gd name="T18" fmla="*/ 518 w 835"/>
                  <a:gd name="T19" fmla="*/ 0 h 150"/>
                  <a:gd name="T20" fmla="*/ 372 w 835"/>
                  <a:gd name="T21" fmla="*/ 12 h 150"/>
                  <a:gd name="T22" fmla="*/ 232 w 835"/>
                  <a:gd name="T23" fmla="*/ 36 h 150"/>
                  <a:gd name="T24" fmla="*/ 110 w 835"/>
                  <a:gd name="T25" fmla="*/ 78 h 150"/>
                  <a:gd name="T26" fmla="*/ 0 w 835"/>
                  <a:gd name="T27" fmla="*/ 132 h 150"/>
                  <a:gd name="T28" fmla="*/ 19 w 835"/>
                  <a:gd name="T29" fmla="*/ 150 h 150"/>
                  <a:gd name="T30" fmla="*/ 122 w 835"/>
                  <a:gd name="T31" fmla="*/ 96 h 150"/>
                  <a:gd name="T32" fmla="*/ 244 w 835"/>
                  <a:gd name="T33" fmla="*/ 54 h 150"/>
                  <a:gd name="T34" fmla="*/ 378 w 835"/>
                  <a:gd name="T35" fmla="*/ 30 h 150"/>
                  <a:gd name="T36" fmla="*/ 518 w 835"/>
                  <a:gd name="T37" fmla="*/ 18 h 150"/>
                  <a:gd name="T38" fmla="*/ 518 w 835"/>
                  <a:gd name="T39" fmla="*/ 18 h 15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0" name="Freeform 31">
                <a:extLst>
                  <a:ext uri="{FF2B5EF4-FFF2-40B4-BE49-F238E27FC236}">
                    <a16:creationId xmlns:a16="http://schemas.microsoft.com/office/drawing/2014/main" xmlns="" id="{74DE5AA5-2F77-4512-97AF-7313CF94EEF3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>
                  <a:gd name="T0" fmla="*/ 31 w 171"/>
                  <a:gd name="T1" fmla="*/ 263 h 461"/>
                  <a:gd name="T2" fmla="*/ 43 w 171"/>
                  <a:gd name="T3" fmla="*/ 191 h 461"/>
                  <a:gd name="T4" fmla="*/ 67 w 171"/>
                  <a:gd name="T5" fmla="*/ 131 h 461"/>
                  <a:gd name="T6" fmla="*/ 116 w 171"/>
                  <a:gd name="T7" fmla="*/ 72 h 461"/>
                  <a:gd name="T8" fmla="*/ 171 w 171"/>
                  <a:gd name="T9" fmla="*/ 18 h 461"/>
                  <a:gd name="T10" fmla="*/ 153 w 171"/>
                  <a:gd name="T11" fmla="*/ 0 h 461"/>
                  <a:gd name="T12" fmla="*/ 86 w 171"/>
                  <a:gd name="T13" fmla="*/ 60 h 461"/>
                  <a:gd name="T14" fmla="*/ 43 w 171"/>
                  <a:gd name="T15" fmla="*/ 120 h 461"/>
                  <a:gd name="T16" fmla="*/ 13 w 171"/>
                  <a:gd name="T17" fmla="*/ 191 h 461"/>
                  <a:gd name="T18" fmla="*/ 0 w 171"/>
                  <a:gd name="T19" fmla="*/ 263 h 461"/>
                  <a:gd name="T20" fmla="*/ 6 w 171"/>
                  <a:gd name="T21" fmla="*/ 317 h 461"/>
                  <a:gd name="T22" fmla="*/ 25 w 171"/>
                  <a:gd name="T23" fmla="*/ 365 h 461"/>
                  <a:gd name="T24" fmla="*/ 49 w 171"/>
                  <a:gd name="T25" fmla="*/ 413 h 461"/>
                  <a:gd name="T26" fmla="*/ 86 w 171"/>
                  <a:gd name="T27" fmla="*/ 461 h 461"/>
                  <a:gd name="T28" fmla="*/ 122 w 171"/>
                  <a:gd name="T29" fmla="*/ 461 h 461"/>
                  <a:gd name="T30" fmla="*/ 86 w 171"/>
                  <a:gd name="T31" fmla="*/ 413 h 461"/>
                  <a:gd name="T32" fmla="*/ 55 w 171"/>
                  <a:gd name="T33" fmla="*/ 365 h 461"/>
                  <a:gd name="T34" fmla="*/ 37 w 171"/>
                  <a:gd name="T35" fmla="*/ 317 h 461"/>
                  <a:gd name="T36" fmla="*/ 31 w 171"/>
                  <a:gd name="T37" fmla="*/ 263 h 461"/>
                  <a:gd name="T38" fmla="*/ 31 w 171"/>
                  <a:gd name="T39" fmla="*/ 263 h 46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84" name="Freeform 32">
                <a:extLst>
                  <a:ext uri="{FF2B5EF4-FFF2-40B4-BE49-F238E27FC236}">
                    <a16:creationId xmlns:a16="http://schemas.microsoft.com/office/drawing/2014/main" xmlns="" id="{331A5CC6-9829-48A4-9378-894A1599038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585" name="Freeform 33">
                <a:extLst>
                  <a:ext uri="{FF2B5EF4-FFF2-40B4-BE49-F238E27FC236}">
                    <a16:creationId xmlns:a16="http://schemas.microsoft.com/office/drawing/2014/main" xmlns="" id="{B365BD99-95D9-4BC0-98CB-AE5AAFEFF9B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586" name="Freeform 34">
                <a:extLst>
                  <a:ext uri="{FF2B5EF4-FFF2-40B4-BE49-F238E27FC236}">
                    <a16:creationId xmlns:a16="http://schemas.microsoft.com/office/drawing/2014/main" xmlns="" id="{1D7EFFD0-B278-48D3-8E90-62E11907116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1084" name="Freeform 35">
                <a:extLst>
                  <a:ext uri="{FF2B5EF4-FFF2-40B4-BE49-F238E27FC236}">
                    <a16:creationId xmlns:a16="http://schemas.microsoft.com/office/drawing/2014/main" xmlns="" id="{7D65D0D1-944A-46DE-868A-DCCDC393F684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>
                  <a:gd name="T0" fmla="*/ 18 w 481"/>
                  <a:gd name="T1" fmla="*/ 443 h 641"/>
                  <a:gd name="T2" fmla="*/ 24 w 481"/>
                  <a:gd name="T3" fmla="*/ 371 h 641"/>
                  <a:gd name="T4" fmla="*/ 55 w 481"/>
                  <a:gd name="T5" fmla="*/ 305 h 641"/>
                  <a:gd name="T6" fmla="*/ 91 w 481"/>
                  <a:gd name="T7" fmla="*/ 246 h 641"/>
                  <a:gd name="T8" fmla="*/ 146 w 481"/>
                  <a:gd name="T9" fmla="*/ 186 h 641"/>
                  <a:gd name="T10" fmla="*/ 213 w 481"/>
                  <a:gd name="T11" fmla="*/ 132 h 641"/>
                  <a:gd name="T12" fmla="*/ 292 w 481"/>
                  <a:gd name="T13" fmla="*/ 84 h 641"/>
                  <a:gd name="T14" fmla="*/ 384 w 481"/>
                  <a:gd name="T15" fmla="*/ 48 h 641"/>
                  <a:gd name="T16" fmla="*/ 481 w 481"/>
                  <a:gd name="T17" fmla="*/ 12 h 641"/>
                  <a:gd name="T18" fmla="*/ 457 w 481"/>
                  <a:gd name="T19" fmla="*/ 0 h 641"/>
                  <a:gd name="T20" fmla="*/ 359 w 481"/>
                  <a:gd name="T21" fmla="*/ 36 h 641"/>
                  <a:gd name="T22" fmla="*/ 274 w 481"/>
                  <a:gd name="T23" fmla="*/ 78 h 641"/>
                  <a:gd name="T24" fmla="*/ 195 w 481"/>
                  <a:gd name="T25" fmla="*/ 126 h 641"/>
                  <a:gd name="T26" fmla="*/ 128 w 481"/>
                  <a:gd name="T27" fmla="*/ 180 h 641"/>
                  <a:gd name="T28" fmla="*/ 73 w 481"/>
                  <a:gd name="T29" fmla="*/ 240 h 641"/>
                  <a:gd name="T30" fmla="*/ 37 w 481"/>
                  <a:gd name="T31" fmla="*/ 305 h 641"/>
                  <a:gd name="T32" fmla="*/ 6 w 481"/>
                  <a:gd name="T33" fmla="*/ 371 h 641"/>
                  <a:gd name="T34" fmla="*/ 0 w 481"/>
                  <a:gd name="T35" fmla="*/ 443 h 641"/>
                  <a:gd name="T36" fmla="*/ 6 w 481"/>
                  <a:gd name="T37" fmla="*/ 497 h 641"/>
                  <a:gd name="T38" fmla="*/ 18 w 481"/>
                  <a:gd name="T39" fmla="*/ 545 h 641"/>
                  <a:gd name="T40" fmla="*/ 43 w 481"/>
                  <a:gd name="T41" fmla="*/ 593 h 641"/>
                  <a:gd name="T42" fmla="*/ 73 w 481"/>
                  <a:gd name="T43" fmla="*/ 641 h 641"/>
                  <a:gd name="T44" fmla="*/ 97 w 481"/>
                  <a:gd name="T45" fmla="*/ 641 h 641"/>
                  <a:gd name="T46" fmla="*/ 67 w 481"/>
                  <a:gd name="T47" fmla="*/ 593 h 641"/>
                  <a:gd name="T48" fmla="*/ 43 w 481"/>
                  <a:gd name="T49" fmla="*/ 545 h 641"/>
                  <a:gd name="T50" fmla="*/ 24 w 481"/>
                  <a:gd name="T51" fmla="*/ 497 h 641"/>
                  <a:gd name="T52" fmla="*/ 18 w 481"/>
                  <a:gd name="T53" fmla="*/ 443 h 641"/>
                  <a:gd name="T54" fmla="*/ 18 w 481"/>
                  <a:gd name="T55" fmla="*/ 443 h 6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36" name="Group 36">
              <a:extLst>
                <a:ext uri="{FF2B5EF4-FFF2-40B4-BE49-F238E27FC236}">
                  <a16:creationId xmlns:a16="http://schemas.microsoft.com/office/drawing/2014/main" xmlns="" id="{EC61B023-D368-4DC1-A027-4BD554D88CE1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3589" name="Freeform 37">
                <a:extLst>
                  <a:ext uri="{FF2B5EF4-FFF2-40B4-BE49-F238E27FC236}">
                    <a16:creationId xmlns:a16="http://schemas.microsoft.com/office/drawing/2014/main" xmlns="" id="{D96A4DD9-DF38-4712-8BA6-BBACAABA7BE7}"/>
                  </a:ext>
                </a:extLst>
              </p:cNvPr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590" name="Freeform 38">
                <a:extLst>
                  <a:ext uri="{FF2B5EF4-FFF2-40B4-BE49-F238E27FC236}">
                    <a16:creationId xmlns:a16="http://schemas.microsoft.com/office/drawing/2014/main" xmlns="" id="{6BB10675-D889-4250-9A37-FC47F35565C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591" name="Freeform 39">
                <a:extLst>
                  <a:ext uri="{FF2B5EF4-FFF2-40B4-BE49-F238E27FC236}">
                    <a16:creationId xmlns:a16="http://schemas.microsoft.com/office/drawing/2014/main" xmlns="" id="{85ED873C-71EE-47DF-A02A-B8AC3F352C96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592" name="Freeform 40">
                <a:extLst>
                  <a:ext uri="{FF2B5EF4-FFF2-40B4-BE49-F238E27FC236}">
                    <a16:creationId xmlns:a16="http://schemas.microsoft.com/office/drawing/2014/main" xmlns="" id="{1E58605D-22D7-475C-9BC0-8CC43F2BE2A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593" name="Freeform 41">
                <a:extLst>
                  <a:ext uri="{FF2B5EF4-FFF2-40B4-BE49-F238E27FC236}">
                    <a16:creationId xmlns:a16="http://schemas.microsoft.com/office/drawing/2014/main" xmlns="" id="{3858FCAC-2C38-469A-BDEE-F45128AE2AD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594" name="Freeform 42">
                <a:extLst>
                  <a:ext uri="{FF2B5EF4-FFF2-40B4-BE49-F238E27FC236}">
                    <a16:creationId xmlns:a16="http://schemas.microsoft.com/office/drawing/2014/main" xmlns="" id="{F2C5256B-F01D-4A35-AD30-C2DAD419347A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595" name="Freeform 43">
                <a:extLst>
                  <a:ext uri="{FF2B5EF4-FFF2-40B4-BE49-F238E27FC236}">
                    <a16:creationId xmlns:a16="http://schemas.microsoft.com/office/drawing/2014/main" xmlns="" id="{07AAE888-2C6D-4C1C-AD8A-87A4AC7B61BF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1057" name="Freeform 44">
                <a:extLst>
                  <a:ext uri="{FF2B5EF4-FFF2-40B4-BE49-F238E27FC236}">
                    <a16:creationId xmlns:a16="http://schemas.microsoft.com/office/drawing/2014/main" xmlns="" id="{3FAB12AD-92B8-4B40-98AB-9C4257D7BD8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>
                  <a:gd name="T0" fmla="*/ 693 w 717"/>
                  <a:gd name="T1" fmla="*/ 216 h 431"/>
                  <a:gd name="T2" fmla="*/ 687 w 717"/>
                  <a:gd name="T3" fmla="*/ 257 h 431"/>
                  <a:gd name="T4" fmla="*/ 669 w 717"/>
                  <a:gd name="T5" fmla="*/ 293 h 431"/>
                  <a:gd name="T6" fmla="*/ 633 w 717"/>
                  <a:gd name="T7" fmla="*/ 329 h 431"/>
                  <a:gd name="T8" fmla="*/ 598 w 717"/>
                  <a:gd name="T9" fmla="*/ 359 h 431"/>
                  <a:gd name="T10" fmla="*/ 544 w 717"/>
                  <a:gd name="T11" fmla="*/ 383 h 431"/>
                  <a:gd name="T12" fmla="*/ 490 w 717"/>
                  <a:gd name="T13" fmla="*/ 401 h 431"/>
                  <a:gd name="T14" fmla="*/ 424 w 717"/>
                  <a:gd name="T15" fmla="*/ 413 h 431"/>
                  <a:gd name="T16" fmla="*/ 359 w 717"/>
                  <a:gd name="T17" fmla="*/ 419 h 431"/>
                  <a:gd name="T18" fmla="*/ 293 w 717"/>
                  <a:gd name="T19" fmla="*/ 413 h 431"/>
                  <a:gd name="T20" fmla="*/ 227 w 717"/>
                  <a:gd name="T21" fmla="*/ 401 h 431"/>
                  <a:gd name="T22" fmla="*/ 173 w 717"/>
                  <a:gd name="T23" fmla="*/ 383 h 431"/>
                  <a:gd name="T24" fmla="*/ 119 w 717"/>
                  <a:gd name="T25" fmla="*/ 359 h 431"/>
                  <a:gd name="T26" fmla="*/ 84 w 717"/>
                  <a:gd name="T27" fmla="*/ 329 h 431"/>
                  <a:gd name="T28" fmla="*/ 48 w 717"/>
                  <a:gd name="T29" fmla="*/ 293 h 431"/>
                  <a:gd name="T30" fmla="*/ 30 w 717"/>
                  <a:gd name="T31" fmla="*/ 257 h 431"/>
                  <a:gd name="T32" fmla="*/ 24 w 717"/>
                  <a:gd name="T33" fmla="*/ 216 h 431"/>
                  <a:gd name="T34" fmla="*/ 30 w 717"/>
                  <a:gd name="T35" fmla="*/ 174 h 431"/>
                  <a:gd name="T36" fmla="*/ 48 w 717"/>
                  <a:gd name="T37" fmla="*/ 138 h 431"/>
                  <a:gd name="T38" fmla="*/ 84 w 717"/>
                  <a:gd name="T39" fmla="*/ 102 h 431"/>
                  <a:gd name="T40" fmla="*/ 119 w 717"/>
                  <a:gd name="T41" fmla="*/ 72 h 431"/>
                  <a:gd name="T42" fmla="*/ 173 w 717"/>
                  <a:gd name="T43" fmla="*/ 48 h 431"/>
                  <a:gd name="T44" fmla="*/ 227 w 717"/>
                  <a:gd name="T45" fmla="*/ 30 h 431"/>
                  <a:gd name="T46" fmla="*/ 293 w 717"/>
                  <a:gd name="T47" fmla="*/ 18 h 431"/>
                  <a:gd name="T48" fmla="*/ 359 w 717"/>
                  <a:gd name="T49" fmla="*/ 12 h 431"/>
                  <a:gd name="T50" fmla="*/ 418 w 717"/>
                  <a:gd name="T51" fmla="*/ 18 h 431"/>
                  <a:gd name="T52" fmla="*/ 478 w 717"/>
                  <a:gd name="T53" fmla="*/ 30 h 431"/>
                  <a:gd name="T54" fmla="*/ 532 w 717"/>
                  <a:gd name="T55" fmla="*/ 48 h 431"/>
                  <a:gd name="T56" fmla="*/ 580 w 717"/>
                  <a:gd name="T57" fmla="*/ 66 h 431"/>
                  <a:gd name="T58" fmla="*/ 586 w 717"/>
                  <a:gd name="T59" fmla="*/ 48 h 431"/>
                  <a:gd name="T60" fmla="*/ 478 w 717"/>
                  <a:gd name="T61" fmla="*/ 12 h 431"/>
                  <a:gd name="T62" fmla="*/ 418 w 717"/>
                  <a:gd name="T63" fmla="*/ 6 h 431"/>
                  <a:gd name="T64" fmla="*/ 359 w 717"/>
                  <a:gd name="T65" fmla="*/ 0 h 431"/>
                  <a:gd name="T66" fmla="*/ 287 w 717"/>
                  <a:gd name="T67" fmla="*/ 6 h 431"/>
                  <a:gd name="T68" fmla="*/ 221 w 717"/>
                  <a:gd name="T69" fmla="*/ 18 h 431"/>
                  <a:gd name="T70" fmla="*/ 161 w 717"/>
                  <a:gd name="T71" fmla="*/ 36 h 431"/>
                  <a:gd name="T72" fmla="*/ 107 w 717"/>
                  <a:gd name="T73" fmla="*/ 66 h 431"/>
                  <a:gd name="T74" fmla="*/ 60 w 717"/>
                  <a:gd name="T75" fmla="*/ 96 h 431"/>
                  <a:gd name="T76" fmla="*/ 30 w 717"/>
                  <a:gd name="T77" fmla="*/ 132 h 431"/>
                  <a:gd name="T78" fmla="*/ 6 w 717"/>
                  <a:gd name="T79" fmla="*/ 174 h 431"/>
                  <a:gd name="T80" fmla="*/ 0 w 717"/>
                  <a:gd name="T81" fmla="*/ 216 h 431"/>
                  <a:gd name="T82" fmla="*/ 6 w 717"/>
                  <a:gd name="T83" fmla="*/ 257 h 431"/>
                  <a:gd name="T84" fmla="*/ 30 w 717"/>
                  <a:gd name="T85" fmla="*/ 299 h 431"/>
                  <a:gd name="T86" fmla="*/ 60 w 717"/>
                  <a:gd name="T87" fmla="*/ 335 h 431"/>
                  <a:gd name="T88" fmla="*/ 107 w 717"/>
                  <a:gd name="T89" fmla="*/ 371 h 431"/>
                  <a:gd name="T90" fmla="*/ 161 w 717"/>
                  <a:gd name="T91" fmla="*/ 395 h 431"/>
                  <a:gd name="T92" fmla="*/ 221 w 717"/>
                  <a:gd name="T93" fmla="*/ 413 h 431"/>
                  <a:gd name="T94" fmla="*/ 287 w 717"/>
                  <a:gd name="T95" fmla="*/ 425 h 431"/>
                  <a:gd name="T96" fmla="*/ 359 w 717"/>
                  <a:gd name="T97" fmla="*/ 431 h 431"/>
                  <a:gd name="T98" fmla="*/ 430 w 717"/>
                  <a:gd name="T99" fmla="*/ 425 h 431"/>
                  <a:gd name="T100" fmla="*/ 496 w 717"/>
                  <a:gd name="T101" fmla="*/ 413 h 431"/>
                  <a:gd name="T102" fmla="*/ 562 w 717"/>
                  <a:gd name="T103" fmla="*/ 395 h 431"/>
                  <a:gd name="T104" fmla="*/ 610 w 717"/>
                  <a:gd name="T105" fmla="*/ 371 h 431"/>
                  <a:gd name="T106" fmla="*/ 657 w 717"/>
                  <a:gd name="T107" fmla="*/ 335 h 431"/>
                  <a:gd name="T108" fmla="*/ 687 w 717"/>
                  <a:gd name="T109" fmla="*/ 299 h 431"/>
                  <a:gd name="T110" fmla="*/ 711 w 717"/>
                  <a:gd name="T111" fmla="*/ 257 h 431"/>
                  <a:gd name="T112" fmla="*/ 717 w 717"/>
                  <a:gd name="T113" fmla="*/ 216 h 431"/>
                  <a:gd name="T114" fmla="*/ 717 w 717"/>
                  <a:gd name="T115" fmla="*/ 204 h 431"/>
                  <a:gd name="T116" fmla="*/ 711 w 717"/>
                  <a:gd name="T117" fmla="*/ 192 h 431"/>
                  <a:gd name="T118" fmla="*/ 687 w 717"/>
                  <a:gd name="T119" fmla="*/ 198 h 431"/>
                  <a:gd name="T120" fmla="*/ 693 w 717"/>
                  <a:gd name="T121" fmla="*/ 210 h 431"/>
                  <a:gd name="T122" fmla="*/ 693 w 717"/>
                  <a:gd name="T123" fmla="*/ 216 h 431"/>
                  <a:gd name="T124" fmla="*/ 693 w 717"/>
                  <a:gd name="T125" fmla="*/ 216 h 431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7" name="Freeform 45">
                <a:extLst>
                  <a:ext uri="{FF2B5EF4-FFF2-40B4-BE49-F238E27FC236}">
                    <a16:creationId xmlns:a16="http://schemas.microsoft.com/office/drawing/2014/main" xmlns="" id="{E77341BE-0914-4A7C-8FE8-9D2364B8C317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598" name="Freeform 46">
                <a:extLst>
                  <a:ext uri="{FF2B5EF4-FFF2-40B4-BE49-F238E27FC236}">
                    <a16:creationId xmlns:a16="http://schemas.microsoft.com/office/drawing/2014/main" xmlns="" id="{9B1EC1F9-B4A3-495B-B43A-1A791AFA24C2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599" name="Freeform 47">
                <a:extLst>
                  <a:ext uri="{FF2B5EF4-FFF2-40B4-BE49-F238E27FC236}">
                    <a16:creationId xmlns:a16="http://schemas.microsoft.com/office/drawing/2014/main" xmlns="" id="{B22A096B-6B4F-4E2F-B0D2-BC51C2E03D05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600" name="Oval 48">
                <a:extLst>
                  <a:ext uri="{FF2B5EF4-FFF2-40B4-BE49-F238E27FC236}">
                    <a16:creationId xmlns:a16="http://schemas.microsoft.com/office/drawing/2014/main" xmlns="" id="{EBAE7853-34C6-46F0-8887-FA507EF78CCB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601" name="Oval 49">
                <a:extLst>
                  <a:ext uri="{FF2B5EF4-FFF2-40B4-BE49-F238E27FC236}">
                    <a16:creationId xmlns:a16="http://schemas.microsoft.com/office/drawing/2014/main" xmlns="" id="{C6A9B922-2C10-484A-B0AA-E056424B3BA1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602" name="Oval 50">
                <a:extLst>
                  <a:ext uri="{FF2B5EF4-FFF2-40B4-BE49-F238E27FC236}">
                    <a16:creationId xmlns:a16="http://schemas.microsoft.com/office/drawing/2014/main" xmlns="" id="{C0A850D3-C218-4514-8421-F868863DF2EF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603" name="Oval 51">
                <a:extLst>
                  <a:ext uri="{FF2B5EF4-FFF2-40B4-BE49-F238E27FC236}">
                    <a16:creationId xmlns:a16="http://schemas.microsoft.com/office/drawing/2014/main" xmlns="" id="{CDFE2C2F-96BA-4D24-B8EA-055FB8A9DD90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604" name="Oval 52">
                <a:extLst>
                  <a:ext uri="{FF2B5EF4-FFF2-40B4-BE49-F238E27FC236}">
                    <a16:creationId xmlns:a16="http://schemas.microsoft.com/office/drawing/2014/main" xmlns="" id="{32833032-372C-453E-B757-B5E6AAB83CD5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  <p:sp>
            <p:nvSpPr>
              <p:cNvPr id="23605" name="Oval 53">
                <a:extLst>
                  <a:ext uri="{FF2B5EF4-FFF2-40B4-BE49-F238E27FC236}">
                    <a16:creationId xmlns:a16="http://schemas.microsoft.com/office/drawing/2014/main" xmlns="" id="{E04E9234-32DB-452F-A22C-E572465E89FC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defRPr/>
                </a:pPr>
                <a:endParaRPr lang="cs-CZ">
                  <a:latin typeface="Arial" charset="0"/>
                </a:endParaRPr>
              </a:p>
            </p:txBody>
          </p:sp>
        </p:grpSp>
        <p:grpSp>
          <p:nvGrpSpPr>
            <p:cNvPr id="1037" name="Group 54">
              <a:extLst>
                <a:ext uri="{FF2B5EF4-FFF2-40B4-BE49-F238E27FC236}">
                  <a16:creationId xmlns:a16="http://schemas.microsoft.com/office/drawing/2014/main" xmlns="" id="{842853D7-EBE3-4CA6-9ED5-29B701BB48B6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38" name="Freeform 55">
                <a:extLst>
                  <a:ext uri="{FF2B5EF4-FFF2-40B4-BE49-F238E27FC236}">
                    <a16:creationId xmlns:a16="http://schemas.microsoft.com/office/drawing/2014/main" xmlns="" id="{8D559EA9-3B6E-4D8E-B52B-61B1D29073DB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>
                  <a:gd name="T0" fmla="*/ 229 w 382"/>
                  <a:gd name="T1" fmla="*/ 96 h 96"/>
                  <a:gd name="T2" fmla="*/ 143 w 382"/>
                  <a:gd name="T3" fmla="*/ 90 h 96"/>
                  <a:gd name="T4" fmla="*/ 83 w 382"/>
                  <a:gd name="T5" fmla="*/ 66 h 96"/>
                  <a:gd name="T6" fmla="*/ 35 w 382"/>
                  <a:gd name="T7" fmla="*/ 36 h 96"/>
                  <a:gd name="T8" fmla="*/ 6 w 382"/>
                  <a:gd name="T9" fmla="*/ 0 h 96"/>
                  <a:gd name="T10" fmla="*/ 0 w 382"/>
                  <a:gd name="T11" fmla="*/ 6 h 96"/>
                  <a:gd name="T12" fmla="*/ 29 w 382"/>
                  <a:gd name="T13" fmla="*/ 42 h 96"/>
                  <a:gd name="T14" fmla="*/ 77 w 382"/>
                  <a:gd name="T15" fmla="*/ 72 h 96"/>
                  <a:gd name="T16" fmla="*/ 137 w 382"/>
                  <a:gd name="T17" fmla="*/ 90 h 96"/>
                  <a:gd name="T18" fmla="*/ 229 w 382"/>
                  <a:gd name="T19" fmla="*/ 96 h 96"/>
                  <a:gd name="T20" fmla="*/ 283 w 382"/>
                  <a:gd name="T21" fmla="*/ 90 h 96"/>
                  <a:gd name="T22" fmla="*/ 331 w 382"/>
                  <a:gd name="T23" fmla="*/ 84 h 96"/>
                  <a:gd name="T24" fmla="*/ 372 w 382"/>
                  <a:gd name="T25" fmla="*/ 66 h 96"/>
                  <a:gd name="T26" fmla="*/ 402 w 382"/>
                  <a:gd name="T27" fmla="*/ 42 h 96"/>
                  <a:gd name="T28" fmla="*/ 396 w 382"/>
                  <a:gd name="T29" fmla="*/ 42 h 96"/>
                  <a:gd name="T30" fmla="*/ 366 w 382"/>
                  <a:gd name="T31" fmla="*/ 66 h 96"/>
                  <a:gd name="T32" fmla="*/ 325 w 382"/>
                  <a:gd name="T33" fmla="*/ 78 h 96"/>
                  <a:gd name="T34" fmla="*/ 283 w 382"/>
                  <a:gd name="T35" fmla="*/ 90 h 96"/>
                  <a:gd name="T36" fmla="*/ 229 w 382"/>
                  <a:gd name="T37" fmla="*/ 96 h 96"/>
                  <a:gd name="T38" fmla="*/ 229 w 382"/>
                  <a:gd name="T39" fmla="*/ 96 h 9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" name="Freeform 56">
                <a:extLst>
                  <a:ext uri="{FF2B5EF4-FFF2-40B4-BE49-F238E27FC236}">
                    <a16:creationId xmlns:a16="http://schemas.microsoft.com/office/drawing/2014/main" xmlns="" id="{D5E72168-AB46-43DC-9898-12776549892A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>
                  <a:gd name="T0" fmla="*/ 174 w 258"/>
                  <a:gd name="T1" fmla="*/ 0 h 54"/>
                  <a:gd name="T2" fmla="*/ 216 w 258"/>
                  <a:gd name="T3" fmla="*/ 6 h 54"/>
                  <a:gd name="T4" fmla="*/ 258 w 258"/>
                  <a:gd name="T5" fmla="*/ 12 h 54"/>
                  <a:gd name="T6" fmla="*/ 252 w 258"/>
                  <a:gd name="T7" fmla="*/ 6 h 54"/>
                  <a:gd name="T8" fmla="*/ 216 w 258"/>
                  <a:gd name="T9" fmla="*/ 0 h 54"/>
                  <a:gd name="T10" fmla="*/ 174 w 258"/>
                  <a:gd name="T11" fmla="*/ 0 h 54"/>
                  <a:gd name="T12" fmla="*/ 120 w 258"/>
                  <a:gd name="T13" fmla="*/ 6 h 54"/>
                  <a:gd name="T14" fmla="*/ 78 w 258"/>
                  <a:gd name="T15" fmla="*/ 12 h 54"/>
                  <a:gd name="T16" fmla="*/ 36 w 258"/>
                  <a:gd name="T17" fmla="*/ 30 h 54"/>
                  <a:gd name="T18" fmla="*/ 0 w 258"/>
                  <a:gd name="T19" fmla="*/ 48 h 54"/>
                  <a:gd name="T20" fmla="*/ 6 w 258"/>
                  <a:gd name="T21" fmla="*/ 54 h 54"/>
                  <a:gd name="T22" fmla="*/ 36 w 258"/>
                  <a:gd name="T23" fmla="*/ 36 h 54"/>
                  <a:gd name="T24" fmla="*/ 78 w 258"/>
                  <a:gd name="T25" fmla="*/ 18 h 54"/>
                  <a:gd name="T26" fmla="*/ 120 w 258"/>
                  <a:gd name="T27" fmla="*/ 6 h 54"/>
                  <a:gd name="T28" fmla="*/ 174 w 258"/>
                  <a:gd name="T29" fmla="*/ 0 h 54"/>
                  <a:gd name="T30" fmla="*/ 174 w 258"/>
                  <a:gd name="T31" fmla="*/ 0 h 5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" name="Freeform 57">
                <a:extLst>
                  <a:ext uri="{FF2B5EF4-FFF2-40B4-BE49-F238E27FC236}">
                    <a16:creationId xmlns:a16="http://schemas.microsoft.com/office/drawing/2014/main" xmlns="" id="{A29D716B-FB33-4506-BE69-55DEC95F8D9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>
                  <a:gd name="T0" fmla="*/ 54 w 60"/>
                  <a:gd name="T1" fmla="*/ 90 h 156"/>
                  <a:gd name="T2" fmla="*/ 48 w 60"/>
                  <a:gd name="T3" fmla="*/ 126 h 156"/>
                  <a:gd name="T4" fmla="*/ 24 w 60"/>
                  <a:gd name="T5" fmla="*/ 156 h 156"/>
                  <a:gd name="T6" fmla="*/ 30 w 60"/>
                  <a:gd name="T7" fmla="*/ 156 h 156"/>
                  <a:gd name="T8" fmla="*/ 54 w 60"/>
                  <a:gd name="T9" fmla="*/ 126 h 156"/>
                  <a:gd name="T10" fmla="*/ 60 w 60"/>
                  <a:gd name="T11" fmla="*/ 90 h 156"/>
                  <a:gd name="T12" fmla="*/ 54 w 60"/>
                  <a:gd name="T13" fmla="*/ 66 h 156"/>
                  <a:gd name="T14" fmla="*/ 48 w 60"/>
                  <a:gd name="T15" fmla="*/ 42 h 156"/>
                  <a:gd name="T16" fmla="*/ 30 w 60"/>
                  <a:gd name="T17" fmla="*/ 18 h 156"/>
                  <a:gd name="T18" fmla="*/ 6 w 60"/>
                  <a:gd name="T19" fmla="*/ 0 h 156"/>
                  <a:gd name="T20" fmla="*/ 0 w 60"/>
                  <a:gd name="T21" fmla="*/ 6 h 156"/>
                  <a:gd name="T22" fmla="*/ 24 w 60"/>
                  <a:gd name="T23" fmla="*/ 24 h 156"/>
                  <a:gd name="T24" fmla="*/ 42 w 60"/>
                  <a:gd name="T25" fmla="*/ 42 h 156"/>
                  <a:gd name="T26" fmla="*/ 48 w 60"/>
                  <a:gd name="T27" fmla="*/ 66 h 156"/>
                  <a:gd name="T28" fmla="*/ 54 w 60"/>
                  <a:gd name="T29" fmla="*/ 90 h 156"/>
                  <a:gd name="T30" fmla="*/ 54 w 60"/>
                  <a:gd name="T31" fmla="*/ 90 h 15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1" name="Freeform 58">
                <a:extLst>
                  <a:ext uri="{FF2B5EF4-FFF2-40B4-BE49-F238E27FC236}">
                    <a16:creationId xmlns:a16="http://schemas.microsoft.com/office/drawing/2014/main" xmlns="" id="{28CA5506-165F-4CE7-A0B8-96A9F63884AF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>
                  <a:gd name="T0" fmla="*/ 114 w 192"/>
                  <a:gd name="T1" fmla="*/ 12 h 18"/>
                  <a:gd name="T2" fmla="*/ 72 w 192"/>
                  <a:gd name="T3" fmla="*/ 6 h 18"/>
                  <a:gd name="T4" fmla="*/ 30 w 192"/>
                  <a:gd name="T5" fmla="*/ 0 h 18"/>
                  <a:gd name="T6" fmla="*/ 0 w 192"/>
                  <a:gd name="T7" fmla="*/ 0 h 18"/>
                  <a:gd name="T8" fmla="*/ 54 w 192"/>
                  <a:gd name="T9" fmla="*/ 12 h 18"/>
                  <a:gd name="T10" fmla="*/ 114 w 192"/>
                  <a:gd name="T11" fmla="*/ 18 h 18"/>
                  <a:gd name="T12" fmla="*/ 156 w 192"/>
                  <a:gd name="T13" fmla="*/ 18 h 18"/>
                  <a:gd name="T14" fmla="*/ 192 w 192"/>
                  <a:gd name="T15" fmla="*/ 12 h 18"/>
                  <a:gd name="T16" fmla="*/ 186 w 192"/>
                  <a:gd name="T17" fmla="*/ 0 h 18"/>
                  <a:gd name="T18" fmla="*/ 150 w 192"/>
                  <a:gd name="T19" fmla="*/ 6 h 18"/>
                  <a:gd name="T20" fmla="*/ 114 w 192"/>
                  <a:gd name="T21" fmla="*/ 12 h 18"/>
                  <a:gd name="T22" fmla="*/ 114 w 192"/>
                  <a:gd name="T23" fmla="*/ 12 h 1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" name="Freeform 59">
                <a:extLst>
                  <a:ext uri="{FF2B5EF4-FFF2-40B4-BE49-F238E27FC236}">
                    <a16:creationId xmlns:a16="http://schemas.microsoft.com/office/drawing/2014/main" xmlns="" id="{C4255F05-4BAE-4F5B-970A-019447658D8B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>
                  <a:gd name="T0" fmla="*/ 11 w 161"/>
                  <a:gd name="T1" fmla="*/ 114 h 186"/>
                  <a:gd name="T2" fmla="*/ 17 w 161"/>
                  <a:gd name="T3" fmla="*/ 96 h 186"/>
                  <a:gd name="T4" fmla="*/ 23 w 161"/>
                  <a:gd name="T5" fmla="*/ 78 h 186"/>
                  <a:gd name="T6" fmla="*/ 53 w 161"/>
                  <a:gd name="T7" fmla="*/ 42 h 186"/>
                  <a:gd name="T8" fmla="*/ 101 w 161"/>
                  <a:gd name="T9" fmla="*/ 18 h 186"/>
                  <a:gd name="T10" fmla="*/ 155 w 161"/>
                  <a:gd name="T11" fmla="*/ 6 h 186"/>
                  <a:gd name="T12" fmla="*/ 161 w 161"/>
                  <a:gd name="T13" fmla="*/ 0 h 186"/>
                  <a:gd name="T14" fmla="*/ 95 w 161"/>
                  <a:gd name="T15" fmla="*/ 12 h 186"/>
                  <a:gd name="T16" fmla="*/ 47 w 161"/>
                  <a:gd name="T17" fmla="*/ 36 h 186"/>
                  <a:gd name="T18" fmla="*/ 11 w 161"/>
                  <a:gd name="T19" fmla="*/ 72 h 186"/>
                  <a:gd name="T20" fmla="*/ 5 w 161"/>
                  <a:gd name="T21" fmla="*/ 90 h 186"/>
                  <a:gd name="T22" fmla="*/ 0 w 161"/>
                  <a:gd name="T23" fmla="*/ 114 h 186"/>
                  <a:gd name="T24" fmla="*/ 11 w 161"/>
                  <a:gd name="T25" fmla="*/ 150 h 186"/>
                  <a:gd name="T26" fmla="*/ 23 w 161"/>
                  <a:gd name="T27" fmla="*/ 168 h 186"/>
                  <a:gd name="T28" fmla="*/ 41 w 161"/>
                  <a:gd name="T29" fmla="*/ 186 h 186"/>
                  <a:gd name="T30" fmla="*/ 65 w 161"/>
                  <a:gd name="T31" fmla="*/ 186 h 186"/>
                  <a:gd name="T32" fmla="*/ 41 w 161"/>
                  <a:gd name="T33" fmla="*/ 168 h 186"/>
                  <a:gd name="T34" fmla="*/ 23 w 161"/>
                  <a:gd name="T35" fmla="*/ 150 h 186"/>
                  <a:gd name="T36" fmla="*/ 17 w 161"/>
                  <a:gd name="T37" fmla="*/ 132 h 186"/>
                  <a:gd name="T38" fmla="*/ 11 w 161"/>
                  <a:gd name="T39" fmla="*/ 114 h 186"/>
                  <a:gd name="T40" fmla="*/ 11 w 161"/>
                  <a:gd name="T41" fmla="*/ 114 h 18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" name="Freeform 60">
                <a:extLst>
                  <a:ext uri="{FF2B5EF4-FFF2-40B4-BE49-F238E27FC236}">
                    <a16:creationId xmlns:a16="http://schemas.microsoft.com/office/drawing/2014/main" xmlns="" id="{2DFAD978-D0B6-4CAF-B75F-51E452FEEDD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>
                  <a:gd name="T0" fmla="*/ 0 w 185"/>
                  <a:gd name="T1" fmla="*/ 6 h 210"/>
                  <a:gd name="T2" fmla="*/ 66 w 185"/>
                  <a:gd name="T3" fmla="*/ 12 h 210"/>
                  <a:gd name="T4" fmla="*/ 139 w 185"/>
                  <a:gd name="T5" fmla="*/ 36 h 210"/>
                  <a:gd name="T6" fmla="*/ 175 w 185"/>
                  <a:gd name="T7" fmla="*/ 72 h 210"/>
                  <a:gd name="T8" fmla="*/ 181 w 185"/>
                  <a:gd name="T9" fmla="*/ 90 h 210"/>
                  <a:gd name="T10" fmla="*/ 187 w 185"/>
                  <a:gd name="T11" fmla="*/ 114 h 210"/>
                  <a:gd name="T12" fmla="*/ 181 w 185"/>
                  <a:gd name="T13" fmla="*/ 138 h 210"/>
                  <a:gd name="T14" fmla="*/ 169 w 185"/>
                  <a:gd name="T15" fmla="*/ 162 h 210"/>
                  <a:gd name="T16" fmla="*/ 139 w 185"/>
                  <a:gd name="T17" fmla="*/ 180 h 210"/>
                  <a:gd name="T18" fmla="*/ 90 w 185"/>
                  <a:gd name="T19" fmla="*/ 198 h 210"/>
                  <a:gd name="T20" fmla="*/ 116 w 185"/>
                  <a:gd name="T21" fmla="*/ 210 h 210"/>
                  <a:gd name="T22" fmla="*/ 151 w 185"/>
                  <a:gd name="T23" fmla="*/ 192 h 210"/>
                  <a:gd name="T24" fmla="*/ 181 w 185"/>
                  <a:gd name="T25" fmla="*/ 168 h 210"/>
                  <a:gd name="T26" fmla="*/ 199 w 185"/>
                  <a:gd name="T27" fmla="*/ 144 h 210"/>
                  <a:gd name="T28" fmla="*/ 205 w 185"/>
                  <a:gd name="T29" fmla="*/ 114 h 210"/>
                  <a:gd name="T30" fmla="*/ 199 w 185"/>
                  <a:gd name="T31" fmla="*/ 90 h 210"/>
                  <a:gd name="T32" fmla="*/ 193 w 185"/>
                  <a:gd name="T33" fmla="*/ 66 h 210"/>
                  <a:gd name="T34" fmla="*/ 175 w 185"/>
                  <a:gd name="T35" fmla="*/ 48 h 210"/>
                  <a:gd name="T36" fmla="*/ 151 w 185"/>
                  <a:gd name="T37" fmla="*/ 30 h 210"/>
                  <a:gd name="T38" fmla="*/ 72 w 185"/>
                  <a:gd name="T39" fmla="*/ 6 h 210"/>
                  <a:gd name="T40" fmla="*/ 0 w 185"/>
                  <a:gd name="T41" fmla="*/ 0 h 210"/>
                  <a:gd name="T42" fmla="*/ 0 w 185"/>
                  <a:gd name="T43" fmla="*/ 6 h 210"/>
                  <a:gd name="T44" fmla="*/ 0 w 185"/>
                  <a:gd name="T45" fmla="*/ 6 h 210"/>
                  <a:gd name="T46" fmla="*/ 0 w 185"/>
                  <a:gd name="T47" fmla="*/ 6 h 21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" name="Freeform 61">
                <a:extLst>
                  <a:ext uri="{FF2B5EF4-FFF2-40B4-BE49-F238E27FC236}">
                    <a16:creationId xmlns:a16="http://schemas.microsoft.com/office/drawing/2014/main" xmlns="" id="{C959956E-AC0F-47DD-8035-3B310FFC490E}"/>
                  </a:ext>
                </a:extLst>
              </p:cNvPr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>
                  <a:gd name="T0" fmla="*/ 150 w 299"/>
                  <a:gd name="T1" fmla="*/ 0 h 186"/>
                  <a:gd name="T2" fmla="*/ 90 w 299"/>
                  <a:gd name="T3" fmla="*/ 6 h 186"/>
                  <a:gd name="T4" fmla="*/ 42 w 299"/>
                  <a:gd name="T5" fmla="*/ 30 h 186"/>
                  <a:gd name="T6" fmla="*/ 12 w 299"/>
                  <a:gd name="T7" fmla="*/ 54 h 186"/>
                  <a:gd name="T8" fmla="*/ 6 w 299"/>
                  <a:gd name="T9" fmla="*/ 72 h 186"/>
                  <a:gd name="T10" fmla="*/ 0 w 299"/>
                  <a:gd name="T11" fmla="*/ 90 h 186"/>
                  <a:gd name="T12" fmla="*/ 6 w 299"/>
                  <a:gd name="T13" fmla="*/ 108 h 186"/>
                  <a:gd name="T14" fmla="*/ 12 w 299"/>
                  <a:gd name="T15" fmla="*/ 126 h 186"/>
                  <a:gd name="T16" fmla="*/ 42 w 299"/>
                  <a:gd name="T17" fmla="*/ 156 h 186"/>
                  <a:gd name="T18" fmla="*/ 90 w 299"/>
                  <a:gd name="T19" fmla="*/ 180 h 186"/>
                  <a:gd name="T20" fmla="*/ 150 w 299"/>
                  <a:gd name="T21" fmla="*/ 186 h 186"/>
                  <a:gd name="T22" fmla="*/ 209 w 299"/>
                  <a:gd name="T23" fmla="*/ 180 h 186"/>
                  <a:gd name="T24" fmla="*/ 257 w 299"/>
                  <a:gd name="T25" fmla="*/ 156 h 186"/>
                  <a:gd name="T26" fmla="*/ 287 w 299"/>
                  <a:gd name="T27" fmla="*/ 126 h 186"/>
                  <a:gd name="T28" fmla="*/ 299 w 299"/>
                  <a:gd name="T29" fmla="*/ 108 h 186"/>
                  <a:gd name="T30" fmla="*/ 299 w 299"/>
                  <a:gd name="T31" fmla="*/ 90 h 186"/>
                  <a:gd name="T32" fmla="*/ 299 w 299"/>
                  <a:gd name="T33" fmla="*/ 72 h 186"/>
                  <a:gd name="T34" fmla="*/ 287 w 299"/>
                  <a:gd name="T35" fmla="*/ 54 h 186"/>
                  <a:gd name="T36" fmla="*/ 257 w 299"/>
                  <a:gd name="T37" fmla="*/ 30 h 186"/>
                  <a:gd name="T38" fmla="*/ 209 w 299"/>
                  <a:gd name="T39" fmla="*/ 6 h 186"/>
                  <a:gd name="T40" fmla="*/ 150 w 299"/>
                  <a:gd name="T41" fmla="*/ 0 h 186"/>
                  <a:gd name="T42" fmla="*/ 150 w 299"/>
                  <a:gd name="T43" fmla="*/ 0 h 186"/>
                  <a:gd name="T44" fmla="*/ 150 w 299"/>
                  <a:gd name="T45" fmla="*/ 180 h 186"/>
                  <a:gd name="T46" fmla="*/ 96 w 299"/>
                  <a:gd name="T47" fmla="*/ 174 h 186"/>
                  <a:gd name="T48" fmla="*/ 48 w 299"/>
                  <a:gd name="T49" fmla="*/ 156 h 186"/>
                  <a:gd name="T50" fmla="*/ 18 w 299"/>
                  <a:gd name="T51" fmla="*/ 126 h 186"/>
                  <a:gd name="T52" fmla="*/ 12 w 299"/>
                  <a:gd name="T53" fmla="*/ 108 h 186"/>
                  <a:gd name="T54" fmla="*/ 6 w 299"/>
                  <a:gd name="T55" fmla="*/ 90 h 186"/>
                  <a:gd name="T56" fmla="*/ 12 w 299"/>
                  <a:gd name="T57" fmla="*/ 72 h 186"/>
                  <a:gd name="T58" fmla="*/ 18 w 299"/>
                  <a:gd name="T59" fmla="*/ 54 h 186"/>
                  <a:gd name="T60" fmla="*/ 48 w 299"/>
                  <a:gd name="T61" fmla="*/ 30 h 186"/>
                  <a:gd name="T62" fmla="*/ 96 w 299"/>
                  <a:gd name="T63" fmla="*/ 12 h 186"/>
                  <a:gd name="T64" fmla="*/ 150 w 299"/>
                  <a:gd name="T65" fmla="*/ 6 h 186"/>
                  <a:gd name="T66" fmla="*/ 203 w 299"/>
                  <a:gd name="T67" fmla="*/ 12 h 186"/>
                  <a:gd name="T68" fmla="*/ 251 w 299"/>
                  <a:gd name="T69" fmla="*/ 30 h 186"/>
                  <a:gd name="T70" fmla="*/ 281 w 299"/>
                  <a:gd name="T71" fmla="*/ 54 h 186"/>
                  <a:gd name="T72" fmla="*/ 293 w 299"/>
                  <a:gd name="T73" fmla="*/ 72 h 186"/>
                  <a:gd name="T74" fmla="*/ 293 w 299"/>
                  <a:gd name="T75" fmla="*/ 90 h 186"/>
                  <a:gd name="T76" fmla="*/ 293 w 299"/>
                  <a:gd name="T77" fmla="*/ 108 h 186"/>
                  <a:gd name="T78" fmla="*/ 281 w 299"/>
                  <a:gd name="T79" fmla="*/ 126 h 186"/>
                  <a:gd name="T80" fmla="*/ 251 w 299"/>
                  <a:gd name="T81" fmla="*/ 156 h 186"/>
                  <a:gd name="T82" fmla="*/ 203 w 299"/>
                  <a:gd name="T83" fmla="*/ 174 h 186"/>
                  <a:gd name="T84" fmla="*/ 150 w 299"/>
                  <a:gd name="T85" fmla="*/ 180 h 186"/>
                  <a:gd name="T86" fmla="*/ 150 w 299"/>
                  <a:gd name="T87" fmla="*/ 180 h 18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045" name="Group 62">
                <a:extLst>
                  <a:ext uri="{FF2B5EF4-FFF2-40B4-BE49-F238E27FC236}">
                    <a16:creationId xmlns:a16="http://schemas.microsoft.com/office/drawing/2014/main" xmlns="" id="{F806F57E-719E-450B-9EEF-F1C7C29389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046" name="Oval 63">
                  <a:extLst>
                    <a:ext uri="{FF2B5EF4-FFF2-40B4-BE49-F238E27FC236}">
                      <a16:creationId xmlns:a16="http://schemas.microsoft.com/office/drawing/2014/main" xmlns="" id="{C6F3B3A9-098D-42F0-98A6-105956EEA5FC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/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cs-CZ" altLang="cs-CZ"/>
                </a:p>
              </p:txBody>
            </p:sp>
            <p:sp>
              <p:nvSpPr>
                <p:cNvPr id="1047" name="Oval 64">
                  <a:extLst>
                    <a:ext uri="{FF2B5EF4-FFF2-40B4-BE49-F238E27FC236}">
                      <a16:creationId xmlns:a16="http://schemas.microsoft.com/office/drawing/2014/main" xmlns="" id="{40053228-457F-4BE1-9548-C420C0BC6690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/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cs-CZ" altLang="cs-CZ"/>
                </a:p>
              </p:txBody>
            </p:sp>
            <p:sp>
              <p:nvSpPr>
                <p:cNvPr id="1048" name="Oval 65">
                  <a:extLst>
                    <a:ext uri="{FF2B5EF4-FFF2-40B4-BE49-F238E27FC236}">
                      <a16:creationId xmlns:a16="http://schemas.microsoft.com/office/drawing/2014/main" xmlns="" id="{DA5013B4-0B45-41CD-8ECA-DB21F645B430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/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cs-CZ" altLang="cs-CZ"/>
                </a:p>
              </p:txBody>
            </p:sp>
            <p:sp>
              <p:nvSpPr>
                <p:cNvPr id="1049" name="Oval 66">
                  <a:extLst>
                    <a:ext uri="{FF2B5EF4-FFF2-40B4-BE49-F238E27FC236}">
                      <a16:creationId xmlns:a16="http://schemas.microsoft.com/office/drawing/2014/main" xmlns="" id="{1DB3E111-93D2-42C8-A0B4-E32D64374CCA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/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cs-CZ" altLang="cs-CZ"/>
                </a:p>
              </p:txBody>
            </p:sp>
          </p:grpSp>
        </p:grpSp>
      </p:grpSp>
      <p:sp>
        <p:nvSpPr>
          <p:cNvPr id="23619" name="Rectangle 67">
            <a:extLst>
              <a:ext uri="{FF2B5EF4-FFF2-40B4-BE49-F238E27FC236}">
                <a16:creationId xmlns:a16="http://schemas.microsoft.com/office/drawing/2014/main" xmlns="" id="{6B2D8B98-50A5-4EDA-96F4-A81FD77A2B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23620" name="Rectangle 68">
            <a:extLst>
              <a:ext uri="{FF2B5EF4-FFF2-40B4-BE49-F238E27FC236}">
                <a16:creationId xmlns:a16="http://schemas.microsoft.com/office/drawing/2014/main" xmlns="" id="{7F5A1901-2DE2-4EB8-AF0E-9736B76334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23621" name="Rectangle 69">
            <a:extLst>
              <a:ext uri="{FF2B5EF4-FFF2-40B4-BE49-F238E27FC236}">
                <a16:creationId xmlns:a16="http://schemas.microsoft.com/office/drawing/2014/main" xmlns="" id="{731AF418-F380-4FF9-9901-1531569E0D8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3622" name="Rectangle 70">
            <a:extLst>
              <a:ext uri="{FF2B5EF4-FFF2-40B4-BE49-F238E27FC236}">
                <a16:creationId xmlns:a16="http://schemas.microsoft.com/office/drawing/2014/main" xmlns="" id="{93A3882E-2ECD-4468-96B9-799A36EDEB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3623" name="Rectangle 71">
            <a:extLst>
              <a:ext uri="{FF2B5EF4-FFF2-40B4-BE49-F238E27FC236}">
                <a16:creationId xmlns:a16="http://schemas.microsoft.com/office/drawing/2014/main" xmlns="" id="{D4E12CCD-1074-4DAD-B434-8F3E261115F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57337E30-614D-4C9C-A6C2-1E6FDCD6F61A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336" r:id="rId1"/>
    <p:sldLayoutId id="2147484326" r:id="rId2"/>
    <p:sldLayoutId id="2147484327" r:id="rId3"/>
    <p:sldLayoutId id="2147484328" r:id="rId4"/>
    <p:sldLayoutId id="2147484329" r:id="rId5"/>
    <p:sldLayoutId id="2147484330" r:id="rId6"/>
    <p:sldLayoutId id="2147484331" r:id="rId7"/>
    <p:sldLayoutId id="2147484332" r:id="rId8"/>
    <p:sldLayoutId id="2147484333" r:id="rId9"/>
    <p:sldLayoutId id="2147484334" r:id="rId10"/>
    <p:sldLayoutId id="2147484335" r:id="rId11"/>
    <p:sldLayoutId id="214748433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anose="05000000000000000000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6.jpeg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7" Type="http://schemas.openxmlformats.org/officeDocument/2006/relationships/image" Target="../media/image45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jpe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63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62.emf"/><Relationship Id="rId10" Type="http://schemas.openxmlformats.org/officeDocument/2006/relationships/image" Target="../media/image64.wmf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4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4" name="Rectangle 6">
            <a:extLst>
              <a:ext uri="{FF2B5EF4-FFF2-40B4-BE49-F238E27FC236}">
                <a16:creationId xmlns:a16="http://schemas.microsoft.com/office/drawing/2014/main" xmlns="" id="{692921FD-B58C-42D3-A65C-651BE37DD1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69215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cs-CZ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Praktické aplikace FKS</a:t>
            </a:r>
            <a:endParaRPr lang="cs-CZ" sz="32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xmlns="" id="{9A0A44A5-8D61-4451-B94B-D6A24C3F4216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1187450" y="5013325"/>
            <a:ext cx="6697663" cy="5762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algn="ctr" eaLnBrk="1" hangingPunct="1">
              <a:buFont typeface="Wingdings" panose="05000000000000000000" pitchFamily="2" charset="2"/>
              <a:buNone/>
            </a:pPr>
            <a:r>
              <a:rPr lang="cs-CZ" altLang="cs-CZ" b="1" dirty="0">
                <a:solidFill>
                  <a:srgbClr val="000000"/>
                </a:solidFill>
                <a:effectLst/>
              </a:rPr>
              <a:t>2026/27</a:t>
            </a:r>
          </a:p>
        </p:txBody>
      </p:sp>
      <p:pic>
        <p:nvPicPr>
          <p:cNvPr id="4100" name="Picture 4" descr="LogoMFF">
            <a:extLst>
              <a:ext uri="{FF2B5EF4-FFF2-40B4-BE49-F238E27FC236}">
                <a16:creationId xmlns:a16="http://schemas.microsoft.com/office/drawing/2014/main" xmlns="" id="{CEA4BCD0-5A5A-4A38-B959-BEA9FA9BBE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2112963"/>
            <a:ext cx="2879725" cy="268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Text Box 5">
            <a:extLst>
              <a:ext uri="{FF2B5EF4-FFF2-40B4-BE49-F238E27FC236}">
                <a16:creationId xmlns:a16="http://schemas.microsoft.com/office/drawing/2014/main" xmlns="" id="{EB1AF7FA-BF85-40A8-905C-A53DAC06A8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66960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cs-CZ" altLang="cs-CZ" sz="4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xmlns="" id="{F9DE6C7D-425B-4BEA-A323-DC60182D1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88641"/>
            <a:ext cx="8229600" cy="792088"/>
          </a:xfrm>
        </p:spPr>
        <p:txBody>
          <a:bodyPr/>
          <a:lstStyle/>
          <a:p>
            <a:r>
              <a:rPr lang="cs-CZ" sz="3600" dirty="0"/>
              <a:t>Vznik kondenzovaného systému</a:t>
            </a:r>
            <a:endParaRPr lang="en-US" sz="3600" dirty="0"/>
          </a:p>
        </p:txBody>
      </p:sp>
      <p:pic>
        <p:nvPicPr>
          <p:cNvPr id="6" name="Zástupný symbol pro obsah 5">
            <a:extLst>
              <a:ext uri="{FF2B5EF4-FFF2-40B4-BE49-F238E27FC236}">
                <a16:creationId xmlns:a16="http://schemas.microsoft.com/office/drawing/2014/main" xmlns="" id="{94334B8B-AEF6-4ACB-AED1-F22A7AE97E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35" y="1085455"/>
            <a:ext cx="3960440" cy="5092498"/>
          </a:xfr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A14723A0-A7DD-4583-9972-EF25FEAE1ECD}"/>
              </a:ext>
            </a:extLst>
          </p:cNvPr>
          <p:cNvSpPr txBox="1"/>
          <p:nvPr/>
        </p:nvSpPr>
        <p:spPr>
          <a:xfrm>
            <a:off x="611560" y="6305499"/>
            <a:ext cx="7308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400" b="0" dirty="0"/>
              <a:t>Obrázek převzat z: Kraus I., Fiala J.: </a:t>
            </a:r>
            <a:r>
              <a:rPr lang="cs-CZ" sz="1400" b="0" i="1" dirty="0"/>
              <a:t>Elementární fyzika pevných látek.</a:t>
            </a:r>
            <a:r>
              <a:rPr lang="cs-CZ" sz="1400" b="0" dirty="0"/>
              <a:t> ČVUT, Praha 2017</a:t>
            </a:r>
            <a:endParaRPr lang="en-US" sz="1400" b="0" dirty="0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xmlns="" id="{3320D198-A0D9-406E-8151-0BE068A139D1}"/>
              </a:ext>
            </a:extLst>
          </p:cNvPr>
          <p:cNvSpPr/>
          <p:nvPr/>
        </p:nvSpPr>
        <p:spPr>
          <a:xfrm>
            <a:off x="4788024" y="3887929"/>
            <a:ext cx="42026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cs-CZ" sz="1600" b="0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E</a:t>
            </a:r>
            <a:r>
              <a:rPr lang="cs-CZ" sz="1600" b="0" baseline="-25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0 </a:t>
            </a:r>
            <a:r>
              <a:rPr lang="cs-CZ" sz="1600" b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- vazebná energie</a:t>
            </a:r>
            <a:endParaRPr lang="cs-CZ" sz="1600" b="0" i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l">
              <a:spcBef>
                <a:spcPct val="50000"/>
              </a:spcBef>
              <a:defRPr/>
            </a:pPr>
            <a:r>
              <a:rPr lang="cs-CZ" sz="1600" b="0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E</a:t>
            </a:r>
            <a:r>
              <a:rPr lang="cs-CZ" sz="1600" b="0" baseline="-25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0</a:t>
            </a:r>
            <a:r>
              <a:rPr lang="cs-CZ" sz="1600" b="0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1600" b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&gt;&gt;</a:t>
            </a:r>
            <a:r>
              <a:rPr lang="cs-CZ" sz="1600" b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1600" b="0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k</a:t>
            </a:r>
            <a:r>
              <a:rPr lang="cs-CZ" sz="1600" b="0" baseline="-25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B</a:t>
            </a:r>
            <a:r>
              <a:rPr lang="cs-CZ" sz="1600" b="0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</a:t>
            </a:r>
            <a:r>
              <a:rPr lang="en-US" sz="1600" b="0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1600" b="0" i="1" dirty="0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 </a:t>
            </a:r>
            <a:r>
              <a:rPr lang="cs-CZ" sz="1600" b="0" dirty="0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permanentní (chemická) vazba</a:t>
            </a:r>
          </a:p>
          <a:p>
            <a:pPr algn="l">
              <a:spcBef>
                <a:spcPct val="50000"/>
              </a:spcBef>
              <a:defRPr/>
            </a:pPr>
            <a:r>
              <a:rPr lang="cs-CZ" sz="1600" b="0" i="1" dirty="0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E</a:t>
            </a:r>
            <a:r>
              <a:rPr lang="cs-CZ" sz="1600" b="0" baseline="-25000" dirty="0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0</a:t>
            </a:r>
            <a:r>
              <a:rPr lang="cs-CZ" sz="1600" b="0" dirty="0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</a:t>
            </a:r>
            <a:r>
              <a:rPr lang="cs-CZ" sz="1600" b="0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  <a:sym typeface="Symbol" pitchFamily="18" charset="2"/>
              </a:rPr>
              <a:t>≥ </a:t>
            </a:r>
            <a:r>
              <a:rPr lang="en-US" sz="1600" b="0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k</a:t>
            </a:r>
            <a:r>
              <a:rPr lang="cs-CZ" sz="1600" b="0" baseline="-25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B</a:t>
            </a:r>
            <a:r>
              <a:rPr lang="cs-CZ" sz="1600" b="0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</a:t>
            </a:r>
            <a:r>
              <a:rPr lang="cs-CZ" sz="1600" b="0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  <a:sym typeface="Symbol" pitchFamily="18" charset="2"/>
              </a:rPr>
              <a:t>  vazba se může rozpadnout resp.</a:t>
            </a:r>
            <a:br>
              <a:rPr lang="cs-CZ" sz="1600" b="0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  <a:sym typeface="Symbol" pitchFamily="18" charset="2"/>
              </a:rPr>
            </a:br>
            <a:r>
              <a:rPr lang="cs-CZ" sz="1600" b="0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  <a:sym typeface="Symbol" pitchFamily="18" charset="2"/>
              </a:rPr>
              <a:t>	  restrukturalizovat vlivem teploty</a:t>
            </a:r>
            <a:endParaRPr lang="cs-CZ" sz="1600" b="0" i="1" dirty="0"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  <a:sym typeface="Symbol" pitchFamily="18" charset="2"/>
            </a:endParaRPr>
          </a:p>
        </p:txBody>
      </p:sp>
      <p:graphicFrame>
        <p:nvGraphicFramePr>
          <p:cNvPr id="9" name="Object 15">
            <a:extLst>
              <a:ext uri="{FF2B5EF4-FFF2-40B4-BE49-F238E27FC236}">
                <a16:creationId xmlns:a16="http://schemas.microsoft.com/office/drawing/2014/main" xmlns="" id="{5BEE8F6D-0313-449B-A69F-B22F110C89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96136" y="2348880"/>
          <a:ext cx="1296144" cy="78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Rovnice" r:id="rId4" imgW="647640" imgH="393480" progId="Equation.3">
                  <p:embed/>
                </p:oleObj>
              </mc:Choice>
              <mc:Fallback>
                <p:oleObj name="Rovnice" r:id="rId4" imgW="647640" imgH="393480" progId="Equation.3">
                  <p:embed/>
                  <p:pic>
                    <p:nvPicPr>
                      <p:cNvPr id="9" name="Object 15">
                        <a:extLst>
                          <a:ext uri="{FF2B5EF4-FFF2-40B4-BE49-F238E27FC236}">
                            <a16:creationId xmlns:a16="http://schemas.microsoft.com/office/drawing/2014/main" xmlns="" id="{5BEE8F6D-0313-449B-A69F-B22F110C89D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 contras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6136" y="2348880"/>
                        <a:ext cx="1296144" cy="7883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7331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/>
              <a:t>Kohezní energie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412975"/>
          </a:xfrm>
        </p:spPr>
        <p:txBody>
          <a:bodyPr/>
          <a:lstStyle/>
          <a:p>
            <a:r>
              <a:rPr lang="cs-CZ" sz="2800" dirty="0"/>
              <a:t>rozhoduje o tom, zda dojde ke kondenzaci</a:t>
            </a:r>
            <a:br>
              <a:rPr lang="cs-CZ" sz="2800" dirty="0"/>
            </a:br>
            <a:r>
              <a:rPr lang="cs-CZ" sz="2800" dirty="0"/>
              <a:t>(koheze = soudržnost)</a:t>
            </a:r>
          </a:p>
          <a:p>
            <a:r>
              <a:rPr lang="cs-CZ" sz="2800" dirty="0"/>
              <a:t>krystal může být stabilní pouze tehdy, je-li jeho celková energie nižší než celková energie atomů (resp. molekul) ve volném stavu</a:t>
            </a:r>
          </a:p>
          <a:p>
            <a:r>
              <a:rPr lang="cs-CZ" sz="2800" i="1" dirty="0" err="1"/>
              <a:t>E</a:t>
            </a:r>
            <a:r>
              <a:rPr lang="cs-CZ" sz="2800" baseline="-25000" dirty="0" err="1"/>
              <a:t>koh</a:t>
            </a:r>
            <a:r>
              <a:rPr lang="cs-CZ" sz="2800" baseline="-25000" dirty="0"/>
              <a:t> </a:t>
            </a:r>
            <a:r>
              <a:rPr lang="cs-CZ" sz="2800" dirty="0"/>
              <a:t>&gt; 0 – dojde ke kondenzaci</a:t>
            </a:r>
          </a:p>
          <a:p>
            <a:r>
              <a:rPr lang="cs-CZ" sz="2800" i="1" dirty="0" err="1"/>
              <a:t>E</a:t>
            </a:r>
            <a:r>
              <a:rPr lang="cs-CZ" sz="2800" baseline="-25000" dirty="0" err="1"/>
              <a:t>koh</a:t>
            </a:r>
            <a:r>
              <a:rPr lang="cs-CZ" sz="2800" baseline="-25000" dirty="0"/>
              <a:t> </a:t>
            </a:r>
            <a:r>
              <a:rPr lang="cs-CZ" sz="2800" dirty="0"/>
              <a:t>&lt; 0 – nedojde ke kondenzaci</a:t>
            </a:r>
          </a:p>
          <a:p>
            <a:endParaRPr lang="cs-CZ" sz="2800" i="1" dirty="0"/>
          </a:p>
        </p:txBody>
      </p:sp>
      <p:sp>
        <p:nvSpPr>
          <p:cNvPr id="5" name="Ohnutý roh 4"/>
          <p:cNvSpPr/>
          <p:nvPr/>
        </p:nvSpPr>
        <p:spPr bwMode="auto">
          <a:xfrm>
            <a:off x="971600" y="5229200"/>
            <a:ext cx="6984776" cy="1080120"/>
          </a:xfrm>
          <a:prstGeom prst="foldedCorner">
            <a:avLst/>
          </a:prstGeom>
          <a:solidFill>
            <a:schemeClr val="tx1"/>
          </a:solidFill>
          <a:ln w="9525" cap="flat" cmpd="sng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3200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cs-CZ" sz="2800" i="1" dirty="0">
                <a:solidFill>
                  <a:schemeClr val="accent4">
                    <a:lumMod val="10000"/>
                  </a:schemeClr>
                </a:solidFill>
              </a:rPr>
              <a:t>  </a:t>
            </a:r>
            <a:r>
              <a:rPr lang="cs-CZ" sz="2800" i="1" dirty="0" err="1">
                <a:solidFill>
                  <a:schemeClr val="accent4">
                    <a:lumMod val="10000"/>
                  </a:schemeClr>
                </a:solidFill>
              </a:rPr>
              <a:t>E</a:t>
            </a:r>
            <a:r>
              <a:rPr lang="cs-CZ" sz="2800" baseline="-25000" dirty="0" err="1">
                <a:solidFill>
                  <a:schemeClr val="accent4">
                    <a:lumMod val="10000"/>
                  </a:schemeClr>
                </a:solidFill>
              </a:rPr>
              <a:t>kohezní</a:t>
            </a:r>
            <a:r>
              <a:rPr lang="cs-CZ" sz="2800" dirty="0">
                <a:solidFill>
                  <a:schemeClr val="accent4">
                    <a:lumMod val="10000"/>
                  </a:schemeClr>
                </a:solidFill>
              </a:rPr>
              <a:t> = </a:t>
            </a:r>
            <a:r>
              <a:rPr lang="cs-CZ" sz="2800" i="1" dirty="0" err="1">
                <a:solidFill>
                  <a:schemeClr val="accent4">
                    <a:lumMod val="10000"/>
                  </a:schemeClr>
                </a:solidFill>
              </a:rPr>
              <a:t>E</a:t>
            </a:r>
            <a:r>
              <a:rPr lang="cs-CZ" sz="2800" baseline="-25000" dirty="0" err="1">
                <a:solidFill>
                  <a:schemeClr val="accent4">
                    <a:lumMod val="10000"/>
                  </a:schemeClr>
                </a:solidFill>
              </a:rPr>
              <a:t>volných</a:t>
            </a:r>
            <a:r>
              <a:rPr lang="cs-CZ" sz="2800" baseline="-25000" dirty="0">
                <a:solidFill>
                  <a:schemeClr val="accent4">
                    <a:lumMod val="10000"/>
                  </a:schemeClr>
                </a:solidFill>
              </a:rPr>
              <a:t> atomů</a:t>
            </a:r>
            <a:r>
              <a:rPr lang="cs-CZ" sz="2800" dirty="0">
                <a:solidFill>
                  <a:schemeClr val="accent4">
                    <a:lumMod val="10000"/>
                  </a:schemeClr>
                </a:solidFill>
              </a:rPr>
              <a:t> - </a:t>
            </a:r>
            <a:r>
              <a:rPr lang="cs-CZ" sz="2800" i="1" dirty="0" err="1">
                <a:solidFill>
                  <a:schemeClr val="accent4">
                    <a:lumMod val="10000"/>
                  </a:schemeClr>
                </a:solidFill>
              </a:rPr>
              <a:t>E</a:t>
            </a:r>
            <a:r>
              <a:rPr lang="cs-CZ" sz="2800" baseline="-25000" dirty="0" err="1">
                <a:solidFill>
                  <a:schemeClr val="accent4">
                    <a:lumMod val="10000"/>
                  </a:schemeClr>
                </a:solidFill>
              </a:rPr>
              <a:t>kondenzované</a:t>
            </a:r>
            <a:r>
              <a:rPr lang="cs-CZ" sz="2800" baseline="-25000" dirty="0">
                <a:solidFill>
                  <a:schemeClr val="accent4">
                    <a:lumMod val="10000"/>
                  </a:schemeClr>
                </a:solidFill>
              </a:rPr>
              <a:t> </a:t>
            </a:r>
            <a:r>
              <a:rPr lang="cs-CZ" sz="2800" baseline="-25000" dirty="0" err="1">
                <a:solidFill>
                  <a:schemeClr val="accent4">
                    <a:lumMod val="10000"/>
                  </a:schemeClr>
                </a:solidFill>
              </a:rPr>
              <a:t>látky</a:t>
            </a:r>
            <a:r>
              <a:rPr lang="cs-CZ" sz="2800" baseline="-25000" dirty="0" err="1"/>
              <a:t>ky</a:t>
            </a:r>
            <a:r>
              <a:rPr lang="cs-CZ" sz="2800" dirty="0"/>
              <a:t>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7584" y="980728"/>
            <a:ext cx="7668852" cy="5406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374F067-8132-4011-DC25-645115E5E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558899"/>
          </a:xfrm>
        </p:spPr>
        <p:txBody>
          <a:bodyPr/>
          <a:lstStyle/>
          <a:p>
            <a:r>
              <a:rPr lang="cs-CZ" sz="3600" dirty="0"/>
              <a:t>Periodická soustava prvků</a:t>
            </a:r>
            <a:endParaRPr lang="en-US" sz="3600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5FFB2A4B-A97F-CC6C-788D-47425EA691B0}"/>
              </a:ext>
            </a:extLst>
          </p:cNvPr>
          <p:cNvSpPr txBox="1"/>
          <p:nvPr/>
        </p:nvSpPr>
        <p:spPr>
          <a:xfrm>
            <a:off x="6228184" y="6525344"/>
            <a:ext cx="25922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MFP </a:t>
            </a:r>
            <a:r>
              <a:rPr lang="cs-CZ" sz="1200" b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paper</a:t>
            </a:r>
            <a:r>
              <a:rPr lang="cs-CZ" sz="12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s.r.o., Přerov, ČR </a:t>
            </a:r>
            <a:endParaRPr lang="en-US" sz="1200" b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97392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cs-CZ" sz="3600" dirty="0"/>
              <a:t>Energetická bilance vazby Na-Cl</a:t>
            </a:r>
          </a:p>
        </p:txBody>
      </p:sp>
      <p:sp>
        <p:nvSpPr>
          <p:cNvPr id="9219" name="TextovéPole 4"/>
          <p:cNvSpPr txBox="1">
            <a:spLocks noChangeArrowheads="1"/>
          </p:cNvSpPr>
          <p:nvPr/>
        </p:nvSpPr>
        <p:spPr bwMode="auto">
          <a:xfrm>
            <a:off x="1331913" y="1773238"/>
            <a:ext cx="63357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cs-CZ" sz="3200"/>
              <a:t>Na + 5,14 eV </a:t>
            </a:r>
            <a:r>
              <a:rPr lang="cs-CZ" sz="3200">
                <a:sym typeface="Symbol" pitchFamily="18" charset="2"/>
              </a:rPr>
              <a:t> Na</a:t>
            </a:r>
            <a:r>
              <a:rPr lang="cs-CZ" sz="3200" baseline="30000">
                <a:sym typeface="Symbol" pitchFamily="18" charset="2"/>
              </a:rPr>
              <a:t>+</a:t>
            </a:r>
            <a:r>
              <a:rPr lang="cs-CZ" sz="3200">
                <a:sym typeface="Symbol" pitchFamily="18" charset="2"/>
              </a:rPr>
              <a:t> + e</a:t>
            </a:r>
            <a:r>
              <a:rPr lang="cs-CZ" sz="3200" baseline="30000">
                <a:sym typeface="Symbol" pitchFamily="18" charset="2"/>
              </a:rPr>
              <a:t>-</a:t>
            </a:r>
            <a:r>
              <a:rPr lang="cs-CZ" sz="3200">
                <a:sym typeface="Symbol" pitchFamily="18" charset="2"/>
              </a:rPr>
              <a:t> </a:t>
            </a:r>
          </a:p>
        </p:txBody>
      </p:sp>
      <p:sp>
        <p:nvSpPr>
          <p:cNvPr id="9220" name="TextovéPole 5"/>
          <p:cNvSpPr txBox="1">
            <a:spLocks noChangeArrowheads="1"/>
          </p:cNvSpPr>
          <p:nvPr/>
        </p:nvSpPr>
        <p:spPr bwMode="auto">
          <a:xfrm>
            <a:off x="1403350" y="3357563"/>
            <a:ext cx="44640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cs-CZ" sz="3200">
                <a:sym typeface="Symbol" pitchFamily="18" charset="2"/>
              </a:rPr>
              <a:t>e</a:t>
            </a:r>
            <a:r>
              <a:rPr lang="cs-CZ" sz="3200" baseline="30000">
                <a:sym typeface="Symbol" pitchFamily="18" charset="2"/>
              </a:rPr>
              <a:t>- </a:t>
            </a:r>
            <a:r>
              <a:rPr lang="cs-CZ" sz="3200">
                <a:sym typeface="Symbol" pitchFamily="18" charset="2"/>
              </a:rPr>
              <a:t> + Cl  Cl</a:t>
            </a:r>
            <a:r>
              <a:rPr lang="cs-CZ" sz="3200" baseline="44000">
                <a:sym typeface="Symbol" pitchFamily="18" charset="2"/>
              </a:rPr>
              <a:t>-</a:t>
            </a:r>
            <a:r>
              <a:rPr lang="cs-CZ" sz="3200">
                <a:sym typeface="Symbol" pitchFamily="18" charset="2"/>
              </a:rPr>
              <a:t> + 3,61 eV</a:t>
            </a:r>
            <a:endParaRPr lang="cs-CZ" sz="3600"/>
          </a:p>
        </p:txBody>
      </p:sp>
      <p:sp>
        <p:nvSpPr>
          <p:cNvPr id="9221" name="TextovéPole 6"/>
          <p:cNvSpPr txBox="1">
            <a:spLocks noChangeArrowheads="1"/>
          </p:cNvSpPr>
          <p:nvPr/>
        </p:nvSpPr>
        <p:spPr bwMode="auto">
          <a:xfrm>
            <a:off x="1331913" y="4868863"/>
            <a:ext cx="655320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cs-CZ" sz="3200"/>
              <a:t>Na</a:t>
            </a:r>
            <a:r>
              <a:rPr lang="cs-CZ" sz="3200" baseline="42000"/>
              <a:t>+</a:t>
            </a:r>
            <a:r>
              <a:rPr lang="cs-CZ" sz="3200"/>
              <a:t> + Cl</a:t>
            </a:r>
            <a:r>
              <a:rPr lang="cs-CZ" sz="3200" baseline="42000"/>
              <a:t>- </a:t>
            </a:r>
            <a:r>
              <a:rPr lang="cs-CZ" sz="3200"/>
              <a:t> </a:t>
            </a:r>
            <a:r>
              <a:rPr lang="cs-CZ" sz="3200">
                <a:sym typeface="Symbol" pitchFamily="18" charset="2"/>
              </a:rPr>
              <a:t> Na</a:t>
            </a:r>
            <a:r>
              <a:rPr lang="cs-CZ" sz="3200" baseline="42000">
                <a:sym typeface="Symbol" pitchFamily="18" charset="2"/>
              </a:rPr>
              <a:t>+</a:t>
            </a:r>
            <a:r>
              <a:rPr lang="cs-CZ" sz="3200">
                <a:sym typeface="Symbol" pitchFamily="18" charset="2"/>
              </a:rPr>
              <a:t>Cl</a:t>
            </a:r>
            <a:r>
              <a:rPr lang="cs-CZ" sz="3200" baseline="42000">
                <a:sym typeface="Symbol" pitchFamily="18" charset="2"/>
              </a:rPr>
              <a:t>-</a:t>
            </a:r>
            <a:r>
              <a:rPr lang="cs-CZ" sz="3200">
                <a:sym typeface="Symbol" pitchFamily="18" charset="2"/>
              </a:rPr>
              <a:t> + 7,9 eV</a:t>
            </a:r>
            <a:endParaRPr lang="cs-CZ" sz="3200" baseline="42000">
              <a:sym typeface="Symbol" pitchFamily="18" charset="2"/>
            </a:endParaRPr>
          </a:p>
        </p:txBody>
      </p:sp>
      <p:cxnSp>
        <p:nvCxnSpPr>
          <p:cNvPr id="9222" name="Přímá spojovací šipka 10"/>
          <p:cNvCxnSpPr>
            <a:cxnSpLocks noChangeShapeType="1"/>
          </p:cNvCxnSpPr>
          <p:nvPr/>
        </p:nvCxnSpPr>
        <p:spPr bwMode="auto">
          <a:xfrm flipH="1" flipV="1">
            <a:off x="3059113" y="2349500"/>
            <a:ext cx="504825" cy="287338"/>
          </a:xfrm>
          <a:prstGeom prst="straightConnector1">
            <a:avLst/>
          </a:prstGeom>
          <a:noFill/>
          <a:ln w="50800" algn="ctr">
            <a:solidFill>
              <a:srgbClr val="FFFF00"/>
            </a:solidFill>
            <a:round/>
            <a:headEnd/>
            <a:tailEnd type="arrow" w="med" len="med"/>
          </a:ln>
        </p:spPr>
      </p:cxnSp>
      <p:sp>
        <p:nvSpPr>
          <p:cNvPr id="9223" name="TextovéPole 11"/>
          <p:cNvSpPr txBox="1">
            <a:spLocks noChangeArrowheads="1"/>
          </p:cNvSpPr>
          <p:nvPr/>
        </p:nvSpPr>
        <p:spPr bwMode="auto">
          <a:xfrm>
            <a:off x="3635375" y="2492375"/>
            <a:ext cx="30972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cs-CZ" sz="2400">
                <a:solidFill>
                  <a:srgbClr val="FFFF00"/>
                </a:solidFill>
              </a:rPr>
              <a:t>ionizační energie</a:t>
            </a:r>
          </a:p>
        </p:txBody>
      </p:sp>
      <p:sp>
        <p:nvSpPr>
          <p:cNvPr id="9224" name="TextovéPole 12"/>
          <p:cNvSpPr txBox="1">
            <a:spLocks noChangeArrowheads="1"/>
          </p:cNvSpPr>
          <p:nvPr/>
        </p:nvSpPr>
        <p:spPr bwMode="auto">
          <a:xfrm>
            <a:off x="5364163" y="4076700"/>
            <a:ext cx="30591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cs-CZ" sz="2400">
                <a:solidFill>
                  <a:srgbClr val="FFFF00"/>
                </a:solidFill>
              </a:rPr>
              <a:t>elektronová afinita</a:t>
            </a:r>
          </a:p>
        </p:txBody>
      </p:sp>
      <p:cxnSp>
        <p:nvCxnSpPr>
          <p:cNvPr id="9225" name="Přímá spojovací šipka 13"/>
          <p:cNvCxnSpPr>
            <a:cxnSpLocks noChangeShapeType="1"/>
          </p:cNvCxnSpPr>
          <p:nvPr/>
        </p:nvCxnSpPr>
        <p:spPr bwMode="auto">
          <a:xfrm flipH="1" flipV="1">
            <a:off x="5724525" y="5445125"/>
            <a:ext cx="503238" cy="287338"/>
          </a:xfrm>
          <a:prstGeom prst="straightConnector1">
            <a:avLst/>
          </a:prstGeom>
          <a:noFill/>
          <a:ln w="50800" algn="ctr">
            <a:solidFill>
              <a:srgbClr val="FFFF00"/>
            </a:solidFill>
            <a:round/>
            <a:headEnd/>
            <a:tailEnd type="arrow" w="med" len="med"/>
          </a:ln>
        </p:spPr>
      </p:cxnSp>
      <p:sp>
        <p:nvSpPr>
          <p:cNvPr id="9226" name="TextovéPole 14"/>
          <p:cNvSpPr txBox="1">
            <a:spLocks noChangeArrowheads="1"/>
          </p:cNvSpPr>
          <p:nvPr/>
        </p:nvSpPr>
        <p:spPr bwMode="auto">
          <a:xfrm>
            <a:off x="6227763" y="5589588"/>
            <a:ext cx="25923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cs-CZ" sz="2400">
                <a:solidFill>
                  <a:srgbClr val="FFFF00"/>
                </a:solidFill>
              </a:rPr>
              <a:t>kohezní energie</a:t>
            </a:r>
          </a:p>
        </p:txBody>
      </p:sp>
      <p:cxnSp>
        <p:nvCxnSpPr>
          <p:cNvPr id="9227" name="Přímá spojovací šipka 15"/>
          <p:cNvCxnSpPr>
            <a:cxnSpLocks noChangeShapeType="1"/>
          </p:cNvCxnSpPr>
          <p:nvPr/>
        </p:nvCxnSpPr>
        <p:spPr bwMode="auto">
          <a:xfrm flipH="1" flipV="1">
            <a:off x="4787900" y="3933825"/>
            <a:ext cx="504825" cy="287338"/>
          </a:xfrm>
          <a:prstGeom prst="straightConnector1">
            <a:avLst/>
          </a:prstGeom>
          <a:noFill/>
          <a:ln w="50800" algn="ctr">
            <a:solidFill>
              <a:srgbClr val="FFFF00"/>
            </a:solidFill>
            <a:round/>
            <a:headEnd/>
            <a:tailEnd type="arrow" w="med" len="med"/>
          </a:ln>
        </p:spPr>
      </p:cxnSp>
      <p:sp>
        <p:nvSpPr>
          <p:cNvPr id="9228" name="TextovéPole 16"/>
          <p:cNvSpPr txBox="1">
            <a:spLocks noChangeArrowheads="1"/>
          </p:cNvSpPr>
          <p:nvPr/>
        </p:nvSpPr>
        <p:spPr bwMode="auto">
          <a:xfrm>
            <a:off x="684213" y="5949950"/>
            <a:ext cx="489585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cs-CZ" sz="2400">
                <a:solidFill>
                  <a:srgbClr val="FFFF00"/>
                </a:solidFill>
              </a:rPr>
              <a:t>7,9 eV - 5,1 eV + 3,6 eV = 6,4 eV </a:t>
            </a:r>
          </a:p>
        </p:txBody>
      </p:sp>
    </p:spTree>
    <p:extLst>
      <p:ext uri="{BB962C8B-B14F-4D97-AF65-F5344CB8AC3E}">
        <p14:creationId xmlns:p14="http://schemas.microsoft.com/office/powerpoint/2010/main" val="2669319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/>
              <a:t>Hustota elektronového rozdělení </a:t>
            </a:r>
            <a:br>
              <a:rPr lang="cs-CZ" sz="3600" dirty="0"/>
            </a:br>
            <a:r>
              <a:rPr lang="cs-CZ" sz="3600" dirty="0"/>
              <a:t>v základní rovině </a:t>
            </a:r>
            <a:r>
              <a:rPr lang="cs-CZ" sz="3600" dirty="0" err="1"/>
              <a:t>NaCl</a:t>
            </a:r>
            <a:endParaRPr lang="cs-CZ" sz="3600" dirty="0"/>
          </a:p>
        </p:txBody>
      </p:sp>
      <p:pic>
        <p:nvPicPr>
          <p:cNvPr id="5" name="Zástupný symbol pro obsah 4" descr="NaCl_elhustot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99792" y="1844824"/>
            <a:ext cx="3481548" cy="3497611"/>
          </a:xfrm>
        </p:spPr>
      </p:pic>
      <p:sp>
        <p:nvSpPr>
          <p:cNvPr id="6" name="TextovéPole 5"/>
          <p:cNvSpPr txBox="1"/>
          <p:nvPr/>
        </p:nvSpPr>
        <p:spPr>
          <a:xfrm>
            <a:off x="971600" y="6021288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Schoknecht</a:t>
            </a:r>
            <a:r>
              <a:rPr lang="cs-CZ" sz="1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G.: Z. </a:t>
            </a:r>
            <a:r>
              <a:rPr lang="cs-CZ" sz="1600" b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Naturforschg</a:t>
            </a:r>
            <a:r>
              <a:rPr lang="cs-CZ" sz="1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12a (1957) 983.</a:t>
            </a:r>
          </a:p>
        </p:txBody>
      </p:sp>
    </p:spTree>
    <p:extLst>
      <p:ext uri="{BB962C8B-B14F-4D97-AF65-F5344CB8AC3E}">
        <p14:creationId xmlns:p14="http://schemas.microsoft.com/office/powerpoint/2010/main" val="2363794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/>
              <a:t>Energie krystalu </a:t>
            </a:r>
            <a:r>
              <a:rPr lang="cs-CZ" sz="3200" dirty="0" err="1"/>
              <a:t>KCl</a:t>
            </a:r>
            <a:r>
              <a:rPr lang="cs-CZ" sz="3200" dirty="0"/>
              <a:t>, vztažená na molekulu</a:t>
            </a:r>
          </a:p>
        </p:txBody>
      </p:sp>
      <p:pic>
        <p:nvPicPr>
          <p:cNvPr id="8" name="Zástupný symbol pro obsah 7" descr="KCl_Kitte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21052" y="1556792"/>
            <a:ext cx="4778052" cy="4360741"/>
          </a:xfrm>
        </p:spPr>
      </p:pic>
      <p:sp>
        <p:nvSpPr>
          <p:cNvPr id="9" name="TextovéPole 8"/>
          <p:cNvSpPr txBox="1"/>
          <p:nvPr/>
        </p:nvSpPr>
        <p:spPr>
          <a:xfrm>
            <a:off x="323528" y="6093296"/>
            <a:ext cx="8640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600" b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Kittel</a:t>
            </a:r>
            <a:r>
              <a:rPr lang="cs-CZ" sz="1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Ch.: </a:t>
            </a:r>
            <a:r>
              <a:rPr lang="cs-CZ" sz="1600" b="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</a:t>
            </a:r>
            <a:r>
              <a:rPr lang="cs-CZ" sz="1600" b="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Solid </a:t>
            </a:r>
            <a:r>
              <a:rPr lang="cs-CZ" sz="1600" b="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</a:t>
            </a:r>
            <a:r>
              <a:rPr lang="cs-CZ" sz="1600" b="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1600" b="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Physics</a:t>
            </a:r>
            <a:r>
              <a:rPr lang="cs-CZ" sz="1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cs-CZ" sz="1600" b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Eight</a:t>
            </a:r>
            <a:r>
              <a:rPr lang="cs-CZ" sz="1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1600" b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Edition</a:t>
            </a:r>
            <a:r>
              <a:rPr lang="cs-CZ" sz="1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cs-CZ" sz="1600" b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Willey</a:t>
            </a:r>
            <a:r>
              <a:rPr lang="cs-CZ" sz="1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International </a:t>
            </a:r>
            <a:r>
              <a:rPr lang="cs-CZ" sz="1600" b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Edition</a:t>
            </a:r>
            <a:r>
              <a:rPr lang="cs-CZ" sz="1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2005.</a:t>
            </a:r>
          </a:p>
        </p:txBody>
      </p:sp>
    </p:spTree>
    <p:extLst>
      <p:ext uri="{BB962C8B-B14F-4D97-AF65-F5344CB8AC3E}">
        <p14:creationId xmlns:p14="http://schemas.microsoft.com/office/powerpoint/2010/main" val="3126706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xmlns="" id="{1F4ACAA9-E66E-4AD3-9A13-376C4B070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cs-CZ" sz="3200" dirty="0"/>
              <a:t>Příklady „pokročilých“ materiálů </a:t>
            </a:r>
            <a:endParaRPr lang="en-US" sz="3200" dirty="0"/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xmlns="" id="{ED72B95F-27CF-41C9-91BC-D91C0455D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0" y="1844675"/>
            <a:ext cx="8229600" cy="2879725"/>
          </a:xfrm>
        </p:spPr>
        <p:txBody>
          <a:bodyPr/>
          <a:lstStyle/>
          <a:p>
            <a:pPr>
              <a:defRPr/>
            </a:pPr>
            <a:r>
              <a:rPr lang="cs-CZ" sz="2400" dirty="0"/>
              <a:t>biodegradabilní materiály (medicínské aplikace)</a:t>
            </a:r>
          </a:p>
          <a:p>
            <a:pPr>
              <a:defRPr/>
            </a:pPr>
            <a:r>
              <a:rPr lang="cs-CZ" sz="2400" dirty="0"/>
              <a:t>„chytré“ materiály</a:t>
            </a:r>
          </a:p>
          <a:p>
            <a:pPr>
              <a:defRPr/>
            </a:pPr>
            <a:r>
              <a:rPr lang="cs-CZ" sz="2400" dirty="0" err="1"/>
              <a:t>superlehké</a:t>
            </a:r>
            <a:r>
              <a:rPr lang="cs-CZ" sz="2400" dirty="0"/>
              <a:t> slitiny a kompozity</a:t>
            </a:r>
          </a:p>
          <a:p>
            <a:pPr>
              <a:defRPr/>
            </a:pPr>
            <a:r>
              <a:rPr lang="cs-CZ" sz="2400" dirty="0" err="1"/>
              <a:t>superplastické</a:t>
            </a:r>
            <a:r>
              <a:rPr lang="cs-CZ" sz="2400" dirty="0"/>
              <a:t> materiály</a:t>
            </a:r>
          </a:p>
          <a:p>
            <a:pPr>
              <a:defRPr/>
            </a:pPr>
            <a:r>
              <a:rPr lang="cs-CZ" sz="2400" dirty="0" err="1"/>
              <a:t>nanokompozity</a:t>
            </a:r>
            <a:endParaRPr lang="cs-CZ" sz="2400" dirty="0"/>
          </a:p>
          <a:p>
            <a:pPr>
              <a:defRPr/>
            </a:pPr>
            <a:r>
              <a:rPr lang="cs-CZ" sz="2400" dirty="0"/>
              <a:t>…</a:t>
            </a:r>
          </a:p>
          <a:p>
            <a:pPr>
              <a:defRPr/>
            </a:pP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46F269FE-B48F-7D40-0477-A96C10E0FC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3053"/>
            <a:ext cx="9144000" cy="643189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D1EAE99-F34E-45B3-BD08-303E09005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360" y="260648"/>
            <a:ext cx="8229600" cy="739827"/>
          </a:xfrm>
        </p:spPr>
        <p:txBody>
          <a:bodyPr/>
          <a:lstStyle/>
          <a:p>
            <a:pPr>
              <a:defRPr/>
            </a:pPr>
            <a:r>
              <a:rPr lang="cs-CZ" sz="3600" dirty="0"/>
              <a:t>„Chytré“ materiály</a:t>
            </a:r>
            <a:endParaRPr lang="en-US" sz="3600" dirty="0"/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xmlns="" id="{1C4D559A-385C-4246-B88D-0BF05BB27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306" y="1038599"/>
            <a:ext cx="8480173" cy="1440160"/>
          </a:xfrm>
        </p:spPr>
        <p:txBody>
          <a:bodyPr/>
          <a:lstStyle/>
          <a:p>
            <a:pPr>
              <a:defRPr/>
            </a:pPr>
            <a:r>
              <a:rPr lang="cs-CZ" sz="1600" dirty="0"/>
              <a:t>materiál, který se po poškození sám opraví</a:t>
            </a:r>
            <a:br>
              <a:rPr lang="cs-CZ" sz="1600" dirty="0"/>
            </a:br>
            <a:r>
              <a:rPr lang="cs-CZ" sz="1600" dirty="0"/>
              <a:t>(inspirace v živé přírodě…)</a:t>
            </a:r>
          </a:p>
          <a:p>
            <a:pPr>
              <a:defRPr/>
            </a:pPr>
            <a:r>
              <a:rPr lang="cs-CZ" sz="1600" dirty="0"/>
              <a:t>dobře vyřešeno u plastů</a:t>
            </a:r>
          </a:p>
          <a:p>
            <a:pPr>
              <a:defRPr/>
            </a:pPr>
            <a:r>
              <a:rPr lang="cs-CZ" sz="1600" dirty="0"/>
              <a:t>v poslední době dobré výsledky i u některých kovových slitin (</a:t>
            </a:r>
            <a:r>
              <a:rPr lang="cs-CZ" sz="1600" dirty="0" err="1"/>
              <a:t>sebeopravovací</a:t>
            </a:r>
            <a:r>
              <a:rPr lang="cs-CZ" sz="1600" dirty="0"/>
              <a:t> akt </a:t>
            </a:r>
            <a:br>
              <a:rPr lang="cs-CZ" sz="1600" dirty="0"/>
            </a:br>
            <a:r>
              <a:rPr lang="cs-CZ" sz="1600" dirty="0"/>
              <a:t>je zapotřebí inicializovat např. zahřátím poškozeného místa)</a:t>
            </a:r>
          </a:p>
          <a:p>
            <a:pPr>
              <a:defRPr/>
            </a:pPr>
            <a:endParaRPr lang="en-US" sz="2400" dirty="0"/>
          </a:p>
        </p:txBody>
      </p:sp>
      <p:pic>
        <p:nvPicPr>
          <p:cNvPr id="10244" name="Obrázek 3">
            <a:extLst>
              <a:ext uri="{FF2B5EF4-FFF2-40B4-BE49-F238E27FC236}">
                <a16:creationId xmlns:a16="http://schemas.microsoft.com/office/drawing/2014/main" xmlns="" id="{2744A020-FD22-4B53-8CA6-A953C1110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74" y="2543761"/>
            <a:ext cx="2839248" cy="1575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23799DD1-D7BC-4861-BA88-5DB5A23F60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272" y="4208235"/>
            <a:ext cx="4458449" cy="1185597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xmlns="" id="{8DAD269D-DF8C-473B-8729-35750A152D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274" y="4215312"/>
            <a:ext cx="2839248" cy="1778517"/>
          </a:xfrm>
          <a:prstGeom prst="rect">
            <a:avLst/>
          </a:prstGeom>
        </p:spPr>
      </p:pic>
      <p:cxnSp>
        <p:nvCxnSpPr>
          <p:cNvPr id="20" name="Spojnice: zakřivená 19">
            <a:extLst>
              <a:ext uri="{FF2B5EF4-FFF2-40B4-BE49-F238E27FC236}">
                <a16:creationId xmlns:a16="http://schemas.microsoft.com/office/drawing/2014/main" xmlns="" id="{AB359944-9568-4C29-9DA0-7CDCF40CE6BB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3434079" y="6111946"/>
            <a:ext cx="573320" cy="410819"/>
          </a:xfrm>
          <a:prstGeom prst="curvedConnector3">
            <a:avLst>
              <a:gd name="adj1" fmla="val 118132"/>
            </a:avLst>
          </a:prstGeom>
          <a:solidFill>
            <a:schemeClr val="accent1"/>
          </a:solidFill>
          <a:ln w="25400" cap="flat" cmpd="sng" algn="ctr">
            <a:solidFill>
              <a:srgbClr val="FFFF00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25" name="TextovéPole 24">
            <a:extLst>
              <a:ext uri="{FF2B5EF4-FFF2-40B4-BE49-F238E27FC236}">
                <a16:creationId xmlns:a16="http://schemas.microsoft.com/office/drawing/2014/main" xmlns="" id="{40678422-2CAA-4B02-A0B5-FADD85D22D28}"/>
              </a:ext>
            </a:extLst>
          </p:cNvPr>
          <p:cNvSpPr txBox="1"/>
          <p:nvPr/>
        </p:nvSpPr>
        <p:spPr>
          <a:xfrm>
            <a:off x="2898767" y="6256363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err="1">
                <a:solidFill>
                  <a:srgbClr val="FFF901"/>
                </a:solidFill>
              </a:rPr>
              <a:t>Me</a:t>
            </a:r>
            <a:r>
              <a:rPr lang="cs-CZ" sz="1200" dirty="0">
                <a:solidFill>
                  <a:srgbClr val="FFF901"/>
                </a:solidFill>
              </a:rPr>
              <a:t> 262</a:t>
            </a:r>
            <a:endParaRPr lang="en-US" sz="1200" dirty="0">
              <a:solidFill>
                <a:srgbClr val="FFF901"/>
              </a:solidFill>
            </a:endParaRPr>
          </a:p>
        </p:txBody>
      </p:sp>
      <p:pic>
        <p:nvPicPr>
          <p:cNvPr id="39938" name="Picture 2">
            <a:extLst>
              <a:ext uri="{FF2B5EF4-FFF2-40B4-BE49-F238E27FC236}">
                <a16:creationId xmlns:a16="http://schemas.microsoft.com/office/drawing/2014/main" xmlns="" id="{CD03BC28-480B-4C0B-B21D-074FDB9D6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272" y="5484664"/>
            <a:ext cx="2259912" cy="127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xmlns="" id="{10650CFF-9791-4C17-BA13-47E52B03B6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8272" y="2569279"/>
            <a:ext cx="2172921" cy="1555512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xmlns="" id="{B9BDA644-0CA4-4CF2-BBE5-8B7DD9B58B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6355" y="2559137"/>
            <a:ext cx="2210366" cy="1575796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xmlns="" id="{0A94CEDA-0B55-48CD-BB1D-181801EBC1E6}"/>
              </a:ext>
            </a:extLst>
          </p:cNvPr>
          <p:cNvSpPr txBox="1"/>
          <p:nvPr/>
        </p:nvSpPr>
        <p:spPr>
          <a:xfrm>
            <a:off x="259998" y="6106842"/>
            <a:ext cx="262217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Kunz, J.: </a:t>
            </a:r>
            <a:r>
              <a:rPr lang="cs-CZ" sz="1100" b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JuveMatter</a:t>
            </a:r>
            <a:r>
              <a:rPr lang="cs-CZ" sz="11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2016</a:t>
            </a:r>
            <a:br>
              <a:rPr lang="cs-CZ" sz="11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1100" b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Kumar</a:t>
            </a:r>
            <a:r>
              <a:rPr lang="cs-CZ" sz="11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N.et al.: </a:t>
            </a:r>
            <a:r>
              <a:rPr lang="cs-CZ" sz="1100" b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</a:t>
            </a:r>
            <a:r>
              <a:rPr lang="cs-CZ" sz="11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Mater. </a:t>
            </a:r>
            <a:r>
              <a:rPr lang="cs-CZ" sz="1100" b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Lett</a:t>
            </a:r>
            <a:r>
              <a:rPr lang="cs-CZ" sz="11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2020, 11(6), 20061521</a:t>
            </a:r>
            <a:endParaRPr lang="en-US" sz="1100" b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xmlns="" id="{29654637-19A6-DA6D-8DE7-BA3E1338C6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8224" y="5482495"/>
            <a:ext cx="1637556" cy="127601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xmlns="" id="{A7E5672D-4B18-45CC-8A88-389A946D0A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1697" y="1484784"/>
            <a:ext cx="4032448" cy="2431526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xmlns="" id="{381DC7E1-31AD-4846-8CAC-F6C218D33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987899"/>
            <a:ext cx="4782342" cy="2016224"/>
          </a:xfrm>
          <a:prstGeom prst="rect">
            <a:avLst/>
          </a:prstGeom>
        </p:spPr>
      </p:pic>
      <p:sp>
        <p:nvSpPr>
          <p:cNvPr id="18" name="Nadpis 17">
            <a:extLst>
              <a:ext uri="{FF2B5EF4-FFF2-40B4-BE49-F238E27FC236}">
                <a16:creationId xmlns:a16="http://schemas.microsoft.com/office/drawing/2014/main" xmlns="" id="{3C461502-8101-4A5F-A50D-2D127E4DB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702915"/>
          </a:xfrm>
        </p:spPr>
        <p:txBody>
          <a:bodyPr/>
          <a:lstStyle/>
          <a:p>
            <a:r>
              <a:rPr lang="en-US" sz="3200" dirty="0"/>
              <a:t>Self-sealing </a:t>
            </a:r>
            <a:r>
              <a:rPr lang="cs-CZ" sz="3200" dirty="0"/>
              <a:t>polymery</a:t>
            </a:r>
            <a:endParaRPr lang="en-US" sz="3200" dirty="0"/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xmlns="" id="{1F14F84E-2BE3-4872-9EC8-D6BC8C5A16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937" y="1484784"/>
            <a:ext cx="3647290" cy="2431526"/>
          </a:xfrm>
          <a:prstGeom prst="rect">
            <a:avLst/>
          </a:prstGeom>
        </p:spPr>
      </p:pic>
      <p:sp>
        <p:nvSpPr>
          <p:cNvPr id="21" name="TextovéPole 20">
            <a:extLst>
              <a:ext uri="{FF2B5EF4-FFF2-40B4-BE49-F238E27FC236}">
                <a16:creationId xmlns:a16="http://schemas.microsoft.com/office/drawing/2014/main" xmlns="" id="{6241A257-868C-4DEC-B39C-64264502531E}"/>
              </a:ext>
            </a:extLst>
          </p:cNvPr>
          <p:cNvSpPr txBox="1"/>
          <p:nvPr/>
        </p:nvSpPr>
        <p:spPr>
          <a:xfrm>
            <a:off x="3095836" y="6237312"/>
            <a:ext cx="2952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err="1">
                <a:solidFill>
                  <a:srgbClr val="FFF901"/>
                </a:solidFill>
              </a:rPr>
              <a:t>Adv</a:t>
            </a:r>
            <a:r>
              <a:rPr lang="cs-CZ" sz="1200" dirty="0">
                <a:solidFill>
                  <a:srgbClr val="FFF901"/>
                </a:solidFill>
              </a:rPr>
              <a:t>. Mater. </a:t>
            </a:r>
            <a:r>
              <a:rPr lang="cs-CZ" sz="1200" dirty="0" err="1">
                <a:solidFill>
                  <a:srgbClr val="FFF901"/>
                </a:solidFill>
              </a:rPr>
              <a:t>Lett</a:t>
            </a:r>
            <a:r>
              <a:rPr lang="cs-CZ" sz="1200" dirty="0">
                <a:solidFill>
                  <a:srgbClr val="FFF901"/>
                </a:solidFill>
              </a:rPr>
              <a:t>. 2020, 11(6), 20061521</a:t>
            </a:r>
            <a:endParaRPr lang="en-US" sz="1200" dirty="0">
              <a:solidFill>
                <a:srgbClr val="FFF90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5040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D70C213-63FC-49DA-986C-22023D620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7814"/>
            <a:ext cx="8229600" cy="857196"/>
          </a:xfrm>
        </p:spPr>
        <p:txBody>
          <a:bodyPr/>
          <a:lstStyle/>
          <a:p>
            <a:r>
              <a:rPr lang="cs-CZ" sz="3600" dirty="0"/>
              <a:t>„</a:t>
            </a:r>
            <a:r>
              <a:rPr lang="cs-CZ" sz="3600" dirty="0" err="1"/>
              <a:t>Self-healing</a:t>
            </a:r>
            <a:r>
              <a:rPr lang="cs-CZ" sz="3600" dirty="0"/>
              <a:t>“ procesy ve stavebnictví</a:t>
            </a:r>
            <a:endParaRPr lang="en-US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xmlns="" id="{109B7B2A-E47B-47A6-915B-549B30B5C4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731090"/>
            <a:ext cx="2592288" cy="1935960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04D61457-E51A-4ACE-A54F-409D35D30F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848" y="3753041"/>
            <a:ext cx="2592288" cy="1935959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xmlns="" id="{911B9254-BDAA-449E-9B31-569448D3F9E5}"/>
              </a:ext>
            </a:extLst>
          </p:cNvPr>
          <p:cNvSpPr txBox="1"/>
          <p:nvPr/>
        </p:nvSpPr>
        <p:spPr>
          <a:xfrm>
            <a:off x="3815916" y="6441687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0" dirty="0">
                <a:solidFill>
                  <a:srgbClr val="FFFF00"/>
                </a:solidFill>
              </a:rPr>
              <a:t>Kunz, J.: </a:t>
            </a:r>
            <a:r>
              <a:rPr lang="cs-CZ" sz="1200" b="0" dirty="0" err="1">
                <a:solidFill>
                  <a:srgbClr val="FFFF00"/>
                </a:solidFill>
              </a:rPr>
              <a:t>JuveMatter</a:t>
            </a:r>
            <a:r>
              <a:rPr lang="cs-CZ" sz="1200" b="0" dirty="0">
                <a:solidFill>
                  <a:srgbClr val="FFFF00"/>
                </a:solidFill>
              </a:rPr>
              <a:t> 2016</a:t>
            </a:r>
            <a:endParaRPr lang="en-US" sz="1200" b="0" dirty="0">
              <a:solidFill>
                <a:srgbClr val="FFFF00"/>
              </a:solidFill>
            </a:endParaRPr>
          </a:p>
        </p:txBody>
      </p:sp>
      <p:pic>
        <p:nvPicPr>
          <p:cNvPr id="39938" name="Picture 2" descr="El Jem – Travel guide at Wikivoyage">
            <a:extLst>
              <a:ext uri="{FF2B5EF4-FFF2-40B4-BE49-F238E27FC236}">
                <a16:creationId xmlns:a16="http://schemas.microsoft.com/office/drawing/2014/main" xmlns="" id="{2B508A3F-B996-42BE-B490-8B6806FC89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71" y="1558713"/>
            <a:ext cx="2592288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48528913-C9A9-4296-86F8-C311A8C8BA9B}"/>
              </a:ext>
            </a:extLst>
          </p:cNvPr>
          <p:cNvSpPr txBox="1"/>
          <p:nvPr/>
        </p:nvSpPr>
        <p:spPr>
          <a:xfrm>
            <a:off x="3167844" y="2082441"/>
            <a:ext cx="54726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Antické stavby:</a:t>
            </a:r>
            <a:br>
              <a:rPr lang="cs-CZ" sz="1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1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kameny spojovány maltou (směs vápna a vulkanického popela).</a:t>
            </a:r>
            <a:br>
              <a:rPr lang="cs-CZ" sz="1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1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Trhlina </a:t>
            </a:r>
            <a:r>
              <a:rPr lang="cs-CZ" sz="1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rPr>
              <a:t> dešťová voda  rozpouštění vápna  roztok zaplaví </a:t>
            </a:r>
            <a:br>
              <a:rPr lang="cs-CZ" sz="1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rPr>
            </a:br>
            <a:r>
              <a:rPr lang="cs-CZ" sz="14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rPr>
              <a:t>   trhlinu </a:t>
            </a:r>
            <a:r>
              <a:rPr lang="cs-CZ" sz="1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rPr>
              <a:t> odpaření vody a zacelení trhliny.</a:t>
            </a:r>
            <a:r>
              <a:rPr lang="cs-CZ" sz="1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sz="1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4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A79F829E-0DBC-44D8-AE9B-4D6E9CB3A474}"/>
              </a:ext>
            </a:extLst>
          </p:cNvPr>
          <p:cNvSpPr txBox="1"/>
          <p:nvPr/>
        </p:nvSpPr>
        <p:spPr>
          <a:xfrm>
            <a:off x="5881961" y="3791129"/>
            <a:ext cx="313432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Samouzdravování</a:t>
            </a:r>
            <a:r>
              <a:rPr lang="cs-CZ" sz="1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betonu:</a:t>
            </a:r>
          </a:p>
          <a:p>
            <a:r>
              <a:rPr lang="cs-CZ" sz="1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cs-CZ" sz="1400" b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biomineralizace</a:t>
            </a:r>
            <a:r>
              <a:rPr lang="cs-CZ" sz="1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sz="1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1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kapsle s  mléčnanem vápenatým</a:t>
            </a:r>
            <a:br>
              <a:rPr lang="cs-CZ" sz="1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1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+ vhodné bakterie (</a:t>
            </a:r>
            <a:r>
              <a:rPr lang="cs-CZ" sz="1400" b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Bacillus</a:t>
            </a:r>
            <a:r>
              <a:rPr lang="cs-CZ" sz="1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sz="1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1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cs-CZ" sz="1400" b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pseudofirmus</a:t>
            </a:r>
            <a:r>
              <a:rPr lang="cs-CZ" sz="1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cs-CZ" sz="1400" b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Sporosarcina</a:t>
            </a:r>
            <a:r>
              <a:rPr lang="cs-CZ" sz="1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cs-CZ" sz="1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1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cs-CZ" sz="1400" b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pasteurii</a:t>
            </a:r>
            <a:r>
              <a:rPr lang="cs-CZ" sz="1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cs-CZ" sz="1400" b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Arthrobacter</a:t>
            </a:r>
            <a:r>
              <a:rPr lang="cs-CZ" sz="1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cs-CZ" sz="1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1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cs-CZ" sz="1400" b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crystallopoietes</a:t>
            </a:r>
            <a:r>
              <a:rPr lang="cs-CZ" sz="1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přežijí v betonu</a:t>
            </a:r>
            <a:br>
              <a:rPr lang="cs-CZ" sz="1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1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až 200 let).</a:t>
            </a:r>
            <a:endParaRPr lang="en-US" sz="14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019FD167-028C-4D95-9BBD-9CDCCA13E4B5}"/>
              </a:ext>
            </a:extLst>
          </p:cNvPr>
          <p:cNvSpPr txBox="1"/>
          <p:nvPr/>
        </p:nvSpPr>
        <p:spPr>
          <a:xfrm>
            <a:off x="179512" y="5980022"/>
            <a:ext cx="88367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Trhlina </a:t>
            </a:r>
            <a:r>
              <a:rPr lang="cs-CZ" sz="1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rPr>
              <a:t> voda  bakterie „ožijí“ a metabolicky přeměňují mléčnan vápenatý na lepkavou směs s uhličitanem vápenatým  zacelení trhliny.</a:t>
            </a:r>
            <a:br>
              <a:rPr lang="cs-CZ" sz="1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rPr>
            </a:b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904990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xmlns="" id="{0518CB2B-B801-4F16-BA9A-D5B557056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774700"/>
          </a:xfrm>
        </p:spPr>
        <p:txBody>
          <a:bodyPr/>
          <a:lstStyle/>
          <a:p>
            <a:pPr>
              <a:defRPr/>
            </a:pPr>
            <a:r>
              <a:rPr lang="cs-CZ" sz="3600" dirty="0"/>
              <a:t>Millerovy indexy mřížových rovin</a:t>
            </a:r>
          </a:p>
        </p:txBody>
      </p:sp>
      <p:pic>
        <p:nvPicPr>
          <p:cNvPr id="56323" name="Zástupný symbol pro obsah 4">
            <a:extLst>
              <a:ext uri="{FF2B5EF4-FFF2-40B4-BE49-F238E27FC236}">
                <a16:creationId xmlns:a16="http://schemas.microsoft.com/office/drawing/2014/main" xmlns="" id="{2050FA78-09E8-45A0-A8BE-37DFC6E365B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2988" y="1341438"/>
            <a:ext cx="7043737" cy="5281612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40" name="Rectangle 4">
            <a:extLst>
              <a:ext uri="{FF2B5EF4-FFF2-40B4-BE49-F238E27FC236}">
                <a16:creationId xmlns:a16="http://schemas.microsoft.com/office/drawing/2014/main" xmlns="" id="{D29C3C52-48E1-4EF3-B590-A1EA94410F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43360"/>
            <a:ext cx="8229600" cy="725742"/>
          </a:xfrm>
        </p:spPr>
        <p:txBody>
          <a:bodyPr/>
          <a:lstStyle/>
          <a:p>
            <a:pPr eaLnBrk="1" hangingPunct="1">
              <a:defRPr/>
            </a:pPr>
            <a:r>
              <a:rPr lang="cs-CZ" sz="3600" dirty="0"/>
              <a:t>Millerovy indexy</a:t>
            </a:r>
          </a:p>
        </p:txBody>
      </p:sp>
      <p:pic>
        <p:nvPicPr>
          <p:cNvPr id="55299" name="Picture 5">
            <a:extLst>
              <a:ext uri="{FF2B5EF4-FFF2-40B4-BE49-F238E27FC236}">
                <a16:creationId xmlns:a16="http://schemas.microsoft.com/office/drawing/2014/main" xmlns="" id="{28EE3BD5-BECB-46C9-AFA1-44581A4A4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99792" y="1340768"/>
            <a:ext cx="5829300" cy="505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Přímá spojnice se šipkou 2">
            <a:extLst>
              <a:ext uri="{FF2B5EF4-FFF2-40B4-BE49-F238E27FC236}">
                <a16:creationId xmlns:a16="http://schemas.microsoft.com/office/drawing/2014/main" xmlns="" id="{13B132DE-65F0-44CB-B201-B8A126360404}"/>
              </a:ext>
            </a:extLst>
          </p:cNvPr>
          <p:cNvCxnSpPr>
            <a:cxnSpLocks/>
          </p:cNvCxnSpPr>
          <p:nvPr/>
        </p:nvCxnSpPr>
        <p:spPr bwMode="auto">
          <a:xfrm>
            <a:off x="2541332" y="1196653"/>
            <a:ext cx="0" cy="129614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F90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Přímá spojnice se šipkou 7">
            <a:extLst>
              <a:ext uri="{FF2B5EF4-FFF2-40B4-BE49-F238E27FC236}">
                <a16:creationId xmlns:a16="http://schemas.microsoft.com/office/drawing/2014/main" xmlns="" id="{9FC78888-2BA0-4E0C-B840-B68A51859175}"/>
              </a:ext>
            </a:extLst>
          </p:cNvPr>
          <p:cNvCxnSpPr>
            <a:cxnSpLocks/>
          </p:cNvCxnSpPr>
          <p:nvPr/>
        </p:nvCxnSpPr>
        <p:spPr bwMode="auto">
          <a:xfrm>
            <a:off x="2541332" y="1196653"/>
            <a:ext cx="1296144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Ovál 9">
            <a:extLst>
              <a:ext uri="{FF2B5EF4-FFF2-40B4-BE49-F238E27FC236}">
                <a16:creationId xmlns:a16="http://schemas.microsoft.com/office/drawing/2014/main" xmlns="" id="{15084892-1F89-4288-9191-D5A16247B5ED}"/>
              </a:ext>
            </a:extLst>
          </p:cNvPr>
          <p:cNvSpPr/>
          <p:nvPr/>
        </p:nvSpPr>
        <p:spPr bwMode="auto">
          <a:xfrm>
            <a:off x="2505327" y="1147570"/>
            <a:ext cx="72008" cy="72008"/>
          </a:xfrm>
          <a:prstGeom prst="ellipse">
            <a:avLst/>
          </a:prstGeom>
          <a:noFill/>
          <a:ln w="254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xmlns="" id="{DF59F6D5-FAB2-48BB-B1EC-3623D288E4B1}"/>
              </a:ext>
            </a:extLst>
          </p:cNvPr>
          <p:cNvSpPr txBox="1"/>
          <p:nvPr/>
        </p:nvSpPr>
        <p:spPr>
          <a:xfrm>
            <a:off x="2174160" y="22047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FFF901"/>
                </a:solidFill>
              </a:rPr>
              <a:t>x</a:t>
            </a:r>
            <a:endParaRPr lang="en-US" dirty="0">
              <a:solidFill>
                <a:srgbClr val="FFF901"/>
              </a:solidFill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xmlns="" id="{9BA41F45-719C-46EE-ADC8-3A880C7F45A2}"/>
              </a:ext>
            </a:extLst>
          </p:cNvPr>
          <p:cNvSpPr txBox="1"/>
          <p:nvPr/>
        </p:nvSpPr>
        <p:spPr>
          <a:xfrm>
            <a:off x="3493984" y="77823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FFF901"/>
                </a:solidFill>
              </a:rPr>
              <a:t>y</a:t>
            </a:r>
            <a:endParaRPr lang="en-US" dirty="0">
              <a:solidFill>
                <a:srgbClr val="FFF901"/>
              </a:solidFill>
            </a:endParaRP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xmlns="" id="{C5230F03-BF7B-4E65-9A14-7B7E62E2B5FA}"/>
              </a:ext>
            </a:extLst>
          </p:cNvPr>
          <p:cNvSpPr txBox="1"/>
          <p:nvPr/>
        </p:nvSpPr>
        <p:spPr>
          <a:xfrm>
            <a:off x="2241249" y="85024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FFF901"/>
                </a:solidFill>
              </a:rPr>
              <a:t>z</a:t>
            </a:r>
            <a:endParaRPr lang="en-US" dirty="0">
              <a:solidFill>
                <a:srgbClr val="FFF901"/>
              </a:solidFill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xmlns="" id="{ED58CA65-DA6D-4A42-802E-72899965445B}"/>
              </a:ext>
            </a:extLst>
          </p:cNvPr>
          <p:cNvSpPr txBox="1"/>
          <p:nvPr/>
        </p:nvSpPr>
        <p:spPr>
          <a:xfrm>
            <a:off x="491607" y="2132856"/>
            <a:ext cx="1603324" cy="15542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(h k l)</a:t>
            </a:r>
          </a:p>
          <a:p>
            <a:endParaRPr lang="en-US" sz="500" dirty="0"/>
          </a:p>
          <a:p>
            <a:r>
              <a:rPr lang="en-US" sz="2000" dirty="0"/>
              <a:t>1/x; 1/y; 1/z</a:t>
            </a:r>
          </a:p>
          <a:p>
            <a:endParaRPr lang="en-US" sz="500" dirty="0"/>
          </a:p>
          <a:p>
            <a:r>
              <a:rPr lang="en-US" sz="2000" dirty="0"/>
              <a:t>1/1; 1/1; 1/∞</a:t>
            </a:r>
          </a:p>
          <a:p>
            <a:endParaRPr lang="en-US" sz="500" dirty="0"/>
          </a:p>
          <a:p>
            <a:pPr algn="ctr"/>
            <a:r>
              <a:rPr lang="en-US" sz="2000" dirty="0"/>
              <a:t>(1 1 0)</a:t>
            </a:r>
            <a:endParaRPr lang="cs-CZ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60" name="Rectangle 4">
            <a:extLst>
              <a:ext uri="{FF2B5EF4-FFF2-40B4-BE49-F238E27FC236}">
                <a16:creationId xmlns:a16="http://schemas.microsoft.com/office/drawing/2014/main" xmlns="" id="{819295AA-29DE-4EA5-9D0C-5F99D714E6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sz="4000"/>
              <a:t>Millerovy indexy (roviny)</a:t>
            </a:r>
          </a:p>
        </p:txBody>
      </p:sp>
      <p:pic>
        <p:nvPicPr>
          <p:cNvPr id="57347" name="Picture 5" descr="roviny2">
            <a:extLst>
              <a:ext uri="{FF2B5EF4-FFF2-40B4-BE49-F238E27FC236}">
                <a16:creationId xmlns:a16="http://schemas.microsoft.com/office/drawing/2014/main" xmlns="" id="{43A09C8D-1A79-484F-B6CE-6FB698EF9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844675"/>
            <a:ext cx="4792663" cy="382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8" name="AutoShape 6">
            <a:extLst>
              <a:ext uri="{FF2B5EF4-FFF2-40B4-BE49-F238E27FC236}">
                <a16:creationId xmlns:a16="http://schemas.microsoft.com/office/drawing/2014/main" xmlns="" id="{29C5B534-D37D-4925-AA54-F75AD1956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8" y="5661025"/>
            <a:ext cx="3600450" cy="576263"/>
          </a:xfrm>
          <a:prstGeom prst="foldedCorner">
            <a:avLst>
              <a:gd name="adj" fmla="val 12500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>
                <a:solidFill>
                  <a:srgbClr val="000000"/>
                </a:solidFill>
              </a:rPr>
              <a:t>- příklady rovin v sc</a:t>
            </a:r>
            <a:r>
              <a:rPr lang="cs-CZ" altLang="cs-CZ" sz="2000" i="1">
                <a:solidFill>
                  <a:srgbClr val="000000"/>
                </a:solidFill>
              </a:rPr>
              <a:t> </a:t>
            </a:r>
            <a:endParaRPr lang="cs-CZ" altLang="cs-CZ" sz="2000" i="1">
              <a:solidFill>
                <a:srgbClr val="000000"/>
              </a:solidFill>
              <a:sym typeface="Symbol" panose="05050102010706020507" pitchFamily="18" charset="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10" name="Rectangle 6">
            <a:extLst>
              <a:ext uri="{FF2B5EF4-FFF2-40B4-BE49-F238E27FC236}">
                <a16:creationId xmlns:a16="http://schemas.microsoft.com/office/drawing/2014/main" xmlns="" id="{8FE9BCFE-1C00-450F-BD4F-2DF2D79621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69215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cs-CZ" sz="4000"/>
              <a:t>Millerovy indexy (značení směrů)</a:t>
            </a:r>
          </a:p>
        </p:txBody>
      </p:sp>
      <p:pic>
        <p:nvPicPr>
          <p:cNvPr id="59395" name="Picture 7" descr="miller_100">
            <a:extLst>
              <a:ext uri="{FF2B5EF4-FFF2-40B4-BE49-F238E27FC236}">
                <a16:creationId xmlns:a16="http://schemas.microsoft.com/office/drawing/2014/main" xmlns="" id="{B8540F25-F12F-4950-8116-6E3F1ADAD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565400"/>
            <a:ext cx="3536950" cy="288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6" name="Picture 8" descr="miller_110">
            <a:extLst>
              <a:ext uri="{FF2B5EF4-FFF2-40B4-BE49-F238E27FC236}">
                <a16:creationId xmlns:a16="http://schemas.microsoft.com/office/drawing/2014/main" xmlns="" id="{7B05B5E3-3633-471D-BEEF-812AB95559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2565400"/>
            <a:ext cx="3527425" cy="288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DE562CE-2157-48E9-BBEC-F6B955312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cs-CZ" sz="4000" dirty="0"/>
              <a:t>A ještě několik příkladů značení směrů a rovin...</a:t>
            </a:r>
          </a:p>
        </p:txBody>
      </p:sp>
      <p:sp>
        <p:nvSpPr>
          <p:cNvPr id="8" name="Zástupný symbol pro text 7">
            <a:extLst>
              <a:ext uri="{FF2B5EF4-FFF2-40B4-BE49-F238E27FC236}">
                <a16:creationId xmlns:a16="http://schemas.microsoft.com/office/drawing/2014/main" xmlns="" id="{29B9A33D-4E98-40D4-B972-9CFC3A7571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1188" y="1484313"/>
            <a:ext cx="3395662" cy="639762"/>
          </a:xfrm>
        </p:spPr>
        <p:txBody>
          <a:bodyPr/>
          <a:lstStyle/>
          <a:p>
            <a:pPr algn="ctr">
              <a:defRPr/>
            </a:pPr>
            <a:r>
              <a:rPr lang="cs-CZ" b="0" dirty="0"/>
              <a:t>roviny:</a:t>
            </a:r>
          </a:p>
        </p:txBody>
      </p:sp>
      <p:pic>
        <p:nvPicPr>
          <p:cNvPr id="60420" name="Zástupný symbol pro obsah 5">
            <a:extLst>
              <a:ext uri="{FF2B5EF4-FFF2-40B4-BE49-F238E27FC236}">
                <a16:creationId xmlns:a16="http://schemas.microsoft.com/office/drawing/2014/main" xmlns="" id="{45DFAF6C-EC58-440C-BC0A-9E5F016AA3C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2205038"/>
            <a:ext cx="3284538" cy="3951287"/>
          </a:xfrm>
        </p:spPr>
      </p:pic>
      <p:sp>
        <p:nvSpPr>
          <p:cNvPr id="9" name="Zástupný symbol pro text 8">
            <a:extLst>
              <a:ext uri="{FF2B5EF4-FFF2-40B4-BE49-F238E27FC236}">
                <a16:creationId xmlns:a16="http://schemas.microsoft.com/office/drawing/2014/main" xmlns="" id="{910CB119-07A6-403A-B02E-AF2DF1E755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00563" y="3068638"/>
            <a:ext cx="4041775" cy="639762"/>
          </a:xfrm>
        </p:spPr>
        <p:txBody>
          <a:bodyPr/>
          <a:lstStyle/>
          <a:p>
            <a:pPr algn="ctr">
              <a:defRPr/>
            </a:pPr>
            <a:r>
              <a:rPr lang="cs-CZ" b="0" dirty="0"/>
              <a:t>směry:</a:t>
            </a:r>
          </a:p>
        </p:txBody>
      </p:sp>
      <p:pic>
        <p:nvPicPr>
          <p:cNvPr id="60422" name="Zástupný symbol pro obsah 6">
            <a:extLst>
              <a:ext uri="{FF2B5EF4-FFF2-40B4-BE49-F238E27FC236}">
                <a16:creationId xmlns:a16="http://schemas.microsoft.com/office/drawing/2014/main" xmlns="" id="{34FAD382-82C7-4B18-9C5D-53CD45AF857D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11638" y="3716338"/>
            <a:ext cx="4706937" cy="1008062"/>
          </a:xfr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37656D07-5C67-4265-88E6-9D6278197CAC}"/>
              </a:ext>
            </a:extLst>
          </p:cNvPr>
          <p:cNvSpPr txBox="1"/>
          <p:nvPr/>
        </p:nvSpPr>
        <p:spPr>
          <a:xfrm>
            <a:off x="0" y="2492375"/>
            <a:ext cx="8636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cs-CZ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{100}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xmlns="" id="{6BC7A547-9663-4A30-B425-95E5B69651F2}"/>
              </a:ext>
            </a:extLst>
          </p:cNvPr>
          <p:cNvSpPr txBox="1"/>
          <p:nvPr/>
        </p:nvSpPr>
        <p:spPr>
          <a:xfrm>
            <a:off x="0" y="4005263"/>
            <a:ext cx="8636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cs-CZ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{110}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xmlns="" id="{7DAA5271-921F-4770-961D-2EE03F9934EB}"/>
              </a:ext>
            </a:extLst>
          </p:cNvPr>
          <p:cNvSpPr txBox="1"/>
          <p:nvPr/>
        </p:nvSpPr>
        <p:spPr>
          <a:xfrm>
            <a:off x="0" y="5373688"/>
            <a:ext cx="8636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cs-CZ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{111}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xmlns="" id="{CE862CC7-DD11-4633-B323-68AC5FC4434C}"/>
              </a:ext>
            </a:extLst>
          </p:cNvPr>
          <p:cNvSpPr/>
          <p:nvPr/>
        </p:nvSpPr>
        <p:spPr>
          <a:xfrm flipV="1">
            <a:off x="5508625" y="5094288"/>
            <a:ext cx="1871663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endParaRPr lang="cs-CZ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xmlns="" id="{78003615-89F8-4942-9E21-187676AF09C6}"/>
              </a:ext>
            </a:extLst>
          </p:cNvPr>
          <p:cNvSpPr txBox="1"/>
          <p:nvPr/>
        </p:nvSpPr>
        <p:spPr>
          <a:xfrm>
            <a:off x="4643438" y="5013325"/>
            <a:ext cx="3960812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cs-CZ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- konkrétní jeden směr: </a:t>
            </a:r>
            <a:r>
              <a:rPr lang="cs-CZ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sym typeface="Symbol"/>
              </a:rPr>
              <a:t></a:t>
            </a:r>
            <a:r>
              <a:rPr lang="cs-CZ" sz="2000" b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sym typeface="Symbol"/>
              </a:rPr>
              <a:t>hkl</a:t>
            </a:r>
            <a:r>
              <a:rPr lang="cs-CZ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sym typeface="Symbol"/>
              </a:rPr>
              <a:t></a:t>
            </a:r>
            <a:br>
              <a:rPr lang="cs-CZ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sym typeface="Symbol"/>
              </a:rPr>
            </a:br>
            <a:r>
              <a:rPr lang="cs-CZ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sym typeface="Symbol"/>
              </a:rPr>
              <a:t>- všechny krystalograficky </a:t>
            </a:r>
            <a:br>
              <a:rPr lang="cs-CZ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sym typeface="Symbol"/>
              </a:rPr>
            </a:br>
            <a:r>
              <a:rPr lang="cs-CZ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sym typeface="Symbol"/>
              </a:rPr>
              <a:t>  ekvivalentní směry: </a:t>
            </a:r>
            <a:r>
              <a:rPr lang="cs-CZ" sz="2000" b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sym typeface="Symbol"/>
              </a:rPr>
              <a:t>hkl</a:t>
            </a:r>
            <a:r>
              <a:rPr lang="cs-CZ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sym typeface="Symbol"/>
              </a:rPr>
              <a:t></a:t>
            </a:r>
            <a:r>
              <a:rPr lang="cs-CZ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roviny_v_hcp">
            <a:extLst>
              <a:ext uri="{FF2B5EF4-FFF2-40B4-BE49-F238E27FC236}">
                <a16:creationId xmlns:a16="http://schemas.microsoft.com/office/drawing/2014/main" xmlns="" id="{DCD06A2A-077B-4BF2-A88A-4F7E377F90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773238"/>
            <a:ext cx="5057775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6355" name="Rectangle 3">
            <a:extLst>
              <a:ext uri="{FF2B5EF4-FFF2-40B4-BE49-F238E27FC236}">
                <a16:creationId xmlns:a16="http://schemas.microsoft.com/office/drawing/2014/main" xmlns="" id="{BF6B20D8-9EDE-4AD7-9F54-FE1CB94E18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/>
              <a:t>Roviny v h.c.p.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F8021EB-7776-7257-4DBC-3523F732F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5" name="Rectangle 3">
            <a:extLst>
              <a:ext uri="{FF2B5EF4-FFF2-40B4-BE49-F238E27FC236}">
                <a16:creationId xmlns:a16="http://schemas.microsoft.com/office/drawing/2014/main" xmlns="" id="{F9C26EEB-C37E-7D9B-E06C-0D2F38BE08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dirty="0"/>
              <a:t>Roviny v </a:t>
            </a:r>
            <a:r>
              <a:rPr lang="cs-CZ" dirty="0" err="1"/>
              <a:t>h.c.p</a:t>
            </a:r>
            <a:r>
              <a:rPr lang="cs-CZ" dirty="0"/>
              <a:t>.</a:t>
            </a:r>
          </a:p>
        </p:txBody>
      </p:sp>
      <p:pic>
        <p:nvPicPr>
          <p:cNvPr id="2" name="Picture 1" descr="How to calculate Miller Indices for Crystallographic planes? - ExtruDesign">
            <a:extLst>
              <a:ext uri="{FF2B5EF4-FFF2-40B4-BE49-F238E27FC236}">
                <a16:creationId xmlns:a16="http://schemas.microsoft.com/office/drawing/2014/main" xmlns="" id="{43569F8C-9A7A-BDEA-11B2-B815CE9F4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796" y="1316248"/>
            <a:ext cx="3902645" cy="32716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DCF941A-8B7E-C7D9-5BFF-812EC2DC11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8544" y="3429000"/>
            <a:ext cx="2179101" cy="26986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210246E-8DC3-6B8A-2956-5ED080131105}"/>
              </a:ext>
            </a:extLst>
          </p:cNvPr>
          <p:cNvSpPr txBox="1"/>
          <p:nvPr/>
        </p:nvSpPr>
        <p:spPr>
          <a:xfrm>
            <a:off x="82230" y="6438626"/>
            <a:ext cx="45720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https://www.xray.cz/kurs/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486AD38-A58E-2519-5FD2-BB2212FBC7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7612" y="935736"/>
            <a:ext cx="5945451" cy="2398793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xmlns="" id="{CB8A2142-B775-4391-BF8B-9D726B4B535C}"/>
              </a:ext>
            </a:extLst>
          </p:cNvPr>
          <p:cNvSpPr/>
          <p:nvPr/>
        </p:nvSpPr>
        <p:spPr bwMode="auto">
          <a:xfrm>
            <a:off x="1994305" y="1317831"/>
            <a:ext cx="689629" cy="312552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600" b="0" i="1" u="none" strike="noStrike" cap="none" normalizeH="0" baseline="-25000" dirty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xmlns="" id="{5E067843-EB2D-4365-A119-5C9BFC116A67}"/>
              </a:ext>
            </a:extLst>
          </p:cNvPr>
          <p:cNvSpPr/>
          <p:nvPr/>
        </p:nvSpPr>
        <p:spPr bwMode="auto">
          <a:xfrm>
            <a:off x="1207840" y="1429720"/>
            <a:ext cx="689629" cy="312552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xmlns="" id="{28E29426-244F-4BF8-92F5-E64F54B8E443}"/>
              </a:ext>
            </a:extLst>
          </p:cNvPr>
          <p:cNvSpPr/>
          <p:nvPr/>
        </p:nvSpPr>
        <p:spPr bwMode="auto">
          <a:xfrm>
            <a:off x="3563888" y="2065951"/>
            <a:ext cx="689629" cy="312552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1" name="Přímá spojnice se šipkou 10">
            <a:extLst>
              <a:ext uri="{FF2B5EF4-FFF2-40B4-BE49-F238E27FC236}">
                <a16:creationId xmlns:a16="http://schemas.microsoft.com/office/drawing/2014/main" xmlns="" id="{AB090BFA-DA4E-4ED3-BCA1-75BA80B7F72E}"/>
              </a:ext>
            </a:extLst>
          </p:cNvPr>
          <p:cNvCxnSpPr>
            <a:cxnSpLocks/>
          </p:cNvCxnSpPr>
          <p:nvPr/>
        </p:nvCxnSpPr>
        <p:spPr bwMode="auto">
          <a:xfrm flipH="1">
            <a:off x="1115616" y="3501010"/>
            <a:ext cx="1248502" cy="72823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8" name="Přímá spojnice se šipkou 17">
            <a:extLst>
              <a:ext uri="{FF2B5EF4-FFF2-40B4-BE49-F238E27FC236}">
                <a16:creationId xmlns:a16="http://schemas.microsoft.com/office/drawing/2014/main" xmlns="" id="{B2489298-730F-49AA-A052-743A27438ECD}"/>
              </a:ext>
            </a:extLst>
          </p:cNvPr>
          <p:cNvCxnSpPr>
            <a:cxnSpLocks/>
          </p:cNvCxnSpPr>
          <p:nvPr/>
        </p:nvCxnSpPr>
        <p:spPr bwMode="auto">
          <a:xfrm>
            <a:off x="2364118" y="3523354"/>
            <a:ext cx="1729222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2" name="Přímá spojnice se šipkou 21">
            <a:extLst>
              <a:ext uri="{FF2B5EF4-FFF2-40B4-BE49-F238E27FC236}">
                <a16:creationId xmlns:a16="http://schemas.microsoft.com/office/drawing/2014/main" xmlns="" id="{CA868866-802D-4C86-9F61-4DF703DB9495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043608" y="2242964"/>
            <a:ext cx="1320510" cy="128414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4" name="Přímá spojnice se šipkou 23">
            <a:extLst>
              <a:ext uri="{FF2B5EF4-FFF2-40B4-BE49-F238E27FC236}">
                <a16:creationId xmlns:a16="http://schemas.microsoft.com/office/drawing/2014/main" xmlns="" id="{4AB5C553-2724-49DE-A7B4-BB8816ACAA6F}"/>
              </a:ext>
            </a:extLst>
          </p:cNvPr>
          <p:cNvCxnSpPr>
            <a:cxnSpLocks/>
          </p:cNvCxnSpPr>
          <p:nvPr/>
        </p:nvCxnSpPr>
        <p:spPr bwMode="auto">
          <a:xfrm flipV="1">
            <a:off x="2364118" y="1196752"/>
            <a:ext cx="0" cy="22827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</p:cxnSp>
      <p:sp>
        <p:nvSpPr>
          <p:cNvPr id="29" name="Obdélník 28">
            <a:extLst>
              <a:ext uri="{FF2B5EF4-FFF2-40B4-BE49-F238E27FC236}">
                <a16:creationId xmlns:a16="http://schemas.microsoft.com/office/drawing/2014/main" xmlns="" id="{72A5E222-07A3-44C0-951D-B2A5ADB42102}"/>
              </a:ext>
            </a:extLst>
          </p:cNvPr>
          <p:cNvSpPr/>
          <p:nvPr/>
        </p:nvSpPr>
        <p:spPr bwMode="auto">
          <a:xfrm>
            <a:off x="2421010" y="1189127"/>
            <a:ext cx="409758" cy="312552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rPr>
              <a:t>a</a:t>
            </a:r>
            <a:r>
              <a:rPr kumimoji="0" lang="en-US" sz="1600" b="0" i="1" u="none" strike="noStrike" cap="none" normalizeH="0" baseline="-2500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rPr>
              <a:t>4</a:t>
            </a:r>
            <a:endParaRPr kumimoji="0" lang="cs-CZ" sz="1600" b="0" i="1" u="none" strike="noStrike" cap="none" normalizeH="0" baseline="-25000" dirty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31" name="TextovéPole 30">
            <a:extLst>
              <a:ext uri="{FF2B5EF4-FFF2-40B4-BE49-F238E27FC236}">
                <a16:creationId xmlns:a16="http://schemas.microsoft.com/office/drawing/2014/main" xmlns="" id="{8B93B1B1-0524-44F2-B787-145D2833E63D}"/>
              </a:ext>
            </a:extLst>
          </p:cNvPr>
          <p:cNvSpPr txBox="1"/>
          <p:nvPr/>
        </p:nvSpPr>
        <p:spPr>
          <a:xfrm>
            <a:off x="4834955" y="1527941"/>
            <a:ext cx="413396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ADHF - (? ? ? ?) </a:t>
            </a:r>
          </a:p>
          <a:p>
            <a:endParaRPr lang="en-US" sz="500" dirty="0"/>
          </a:p>
          <a:p>
            <a:endParaRPr lang="en-US" sz="500" dirty="0"/>
          </a:p>
          <a:p>
            <a:r>
              <a:rPr lang="en-US" sz="2000" dirty="0"/>
              <a:t>CDGH - (? ? ? ?) </a:t>
            </a:r>
          </a:p>
          <a:p>
            <a:endParaRPr lang="en-US" sz="500" dirty="0"/>
          </a:p>
          <a:p>
            <a:r>
              <a:rPr lang="en-US" sz="2000" dirty="0"/>
              <a:t>ABGH - (? ? ? ?) </a:t>
            </a:r>
          </a:p>
          <a:p>
            <a:endParaRPr lang="en-US" sz="500" dirty="0"/>
          </a:p>
          <a:p>
            <a:r>
              <a:rPr lang="en-US" sz="2000" dirty="0"/>
              <a:t>ADGE - (? ? ? ?) </a:t>
            </a:r>
          </a:p>
          <a:p>
            <a:endParaRPr lang="en-US" sz="500" dirty="0"/>
          </a:p>
        </p:txBody>
      </p:sp>
    </p:spTree>
    <p:extLst>
      <p:ext uri="{BB962C8B-B14F-4D97-AF65-F5344CB8AC3E}">
        <p14:creationId xmlns:p14="http://schemas.microsoft.com/office/powerpoint/2010/main" val="21917952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F8021EB-7776-7257-4DBC-3523F732F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5" name="Rectangle 3">
            <a:extLst>
              <a:ext uri="{FF2B5EF4-FFF2-40B4-BE49-F238E27FC236}">
                <a16:creationId xmlns:a16="http://schemas.microsoft.com/office/drawing/2014/main" xmlns="" id="{F9C26EEB-C37E-7D9B-E06C-0D2F38BE08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dirty="0"/>
              <a:t>Roviny v </a:t>
            </a:r>
            <a:r>
              <a:rPr lang="cs-CZ" dirty="0" err="1"/>
              <a:t>h.c.p</a:t>
            </a:r>
            <a:r>
              <a:rPr lang="cs-CZ" dirty="0"/>
              <a:t>.</a:t>
            </a:r>
          </a:p>
        </p:txBody>
      </p:sp>
      <p:pic>
        <p:nvPicPr>
          <p:cNvPr id="2" name="Picture 1" descr="How to calculate Miller Indices for Crystallographic planes? - ExtruDesign">
            <a:extLst>
              <a:ext uri="{FF2B5EF4-FFF2-40B4-BE49-F238E27FC236}">
                <a16:creationId xmlns:a16="http://schemas.microsoft.com/office/drawing/2014/main" xmlns="" id="{43569F8C-9A7A-BDEA-11B2-B815CE9F4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796" y="1316248"/>
            <a:ext cx="3902645" cy="32716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DCF941A-8B7E-C7D9-5BFF-812EC2DC11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8544" y="3429000"/>
            <a:ext cx="2179101" cy="26986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210246E-8DC3-6B8A-2956-5ED080131105}"/>
              </a:ext>
            </a:extLst>
          </p:cNvPr>
          <p:cNvSpPr txBox="1"/>
          <p:nvPr/>
        </p:nvSpPr>
        <p:spPr>
          <a:xfrm>
            <a:off x="82230" y="6438626"/>
            <a:ext cx="45720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https://www.xray.cz/kurs/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486AD38-A58E-2519-5FD2-BB2212FBC7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8568" y="4692108"/>
            <a:ext cx="5044810" cy="2035414"/>
          </a:xfrm>
          <a:prstGeom prst="rect">
            <a:avLst/>
          </a:prstGeom>
        </p:spPr>
      </p:pic>
      <p:pic>
        <p:nvPicPr>
          <p:cNvPr id="6" name="Picture 5" descr="Recent research advances in Mg single crystal based on the crystal  orientations：A review - ScienceDirect">
            <a:extLst>
              <a:ext uri="{FF2B5EF4-FFF2-40B4-BE49-F238E27FC236}">
                <a16:creationId xmlns:a16="http://schemas.microsoft.com/office/drawing/2014/main" xmlns="" id="{9304E3EA-77AA-E416-19AB-81B6D193E5A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4648" r="-172" b="-330"/>
          <a:stretch>
            <a:fillRect/>
          </a:stretch>
        </p:blipFill>
        <p:spPr>
          <a:xfrm>
            <a:off x="9447956" y="134603"/>
            <a:ext cx="3703597" cy="2991559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xmlns="" id="{CB8A2142-B775-4391-BF8B-9D726B4B535C}"/>
              </a:ext>
            </a:extLst>
          </p:cNvPr>
          <p:cNvSpPr/>
          <p:nvPr/>
        </p:nvSpPr>
        <p:spPr bwMode="auto">
          <a:xfrm>
            <a:off x="1994305" y="1317831"/>
            <a:ext cx="689629" cy="312552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600" b="0" i="1" u="none" strike="noStrike" cap="none" normalizeH="0" baseline="-25000" dirty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xmlns="" id="{5E067843-EB2D-4365-A119-5C9BFC116A67}"/>
              </a:ext>
            </a:extLst>
          </p:cNvPr>
          <p:cNvSpPr/>
          <p:nvPr/>
        </p:nvSpPr>
        <p:spPr bwMode="auto">
          <a:xfrm>
            <a:off x="1207840" y="1429720"/>
            <a:ext cx="689629" cy="312552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xmlns="" id="{28E29426-244F-4BF8-92F5-E64F54B8E443}"/>
              </a:ext>
            </a:extLst>
          </p:cNvPr>
          <p:cNvSpPr/>
          <p:nvPr/>
        </p:nvSpPr>
        <p:spPr bwMode="auto">
          <a:xfrm>
            <a:off x="3563888" y="2065951"/>
            <a:ext cx="689629" cy="312552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1" name="Přímá spojnice se šipkou 10">
            <a:extLst>
              <a:ext uri="{FF2B5EF4-FFF2-40B4-BE49-F238E27FC236}">
                <a16:creationId xmlns:a16="http://schemas.microsoft.com/office/drawing/2014/main" xmlns="" id="{AB090BFA-DA4E-4ED3-BCA1-75BA80B7F72E}"/>
              </a:ext>
            </a:extLst>
          </p:cNvPr>
          <p:cNvCxnSpPr>
            <a:cxnSpLocks/>
          </p:cNvCxnSpPr>
          <p:nvPr/>
        </p:nvCxnSpPr>
        <p:spPr bwMode="auto">
          <a:xfrm flipH="1">
            <a:off x="1115616" y="3501010"/>
            <a:ext cx="1248502" cy="72823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8" name="Přímá spojnice se šipkou 17">
            <a:extLst>
              <a:ext uri="{FF2B5EF4-FFF2-40B4-BE49-F238E27FC236}">
                <a16:creationId xmlns:a16="http://schemas.microsoft.com/office/drawing/2014/main" xmlns="" id="{B2489298-730F-49AA-A052-743A27438ECD}"/>
              </a:ext>
            </a:extLst>
          </p:cNvPr>
          <p:cNvCxnSpPr>
            <a:cxnSpLocks/>
          </p:cNvCxnSpPr>
          <p:nvPr/>
        </p:nvCxnSpPr>
        <p:spPr bwMode="auto">
          <a:xfrm>
            <a:off x="2364118" y="3523354"/>
            <a:ext cx="1729222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2" name="Přímá spojnice se šipkou 21">
            <a:extLst>
              <a:ext uri="{FF2B5EF4-FFF2-40B4-BE49-F238E27FC236}">
                <a16:creationId xmlns:a16="http://schemas.microsoft.com/office/drawing/2014/main" xmlns="" id="{CA868866-802D-4C86-9F61-4DF703DB9495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043608" y="2242964"/>
            <a:ext cx="1320510" cy="128414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4" name="Přímá spojnice se šipkou 23">
            <a:extLst>
              <a:ext uri="{FF2B5EF4-FFF2-40B4-BE49-F238E27FC236}">
                <a16:creationId xmlns:a16="http://schemas.microsoft.com/office/drawing/2014/main" xmlns="" id="{4AB5C553-2724-49DE-A7B4-BB8816ACAA6F}"/>
              </a:ext>
            </a:extLst>
          </p:cNvPr>
          <p:cNvCxnSpPr>
            <a:cxnSpLocks/>
          </p:cNvCxnSpPr>
          <p:nvPr/>
        </p:nvCxnSpPr>
        <p:spPr bwMode="auto">
          <a:xfrm flipV="1">
            <a:off x="2364118" y="1196752"/>
            <a:ext cx="0" cy="22827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</p:cxnSp>
      <p:sp>
        <p:nvSpPr>
          <p:cNvPr id="29" name="Obdélník 28">
            <a:extLst>
              <a:ext uri="{FF2B5EF4-FFF2-40B4-BE49-F238E27FC236}">
                <a16:creationId xmlns:a16="http://schemas.microsoft.com/office/drawing/2014/main" xmlns="" id="{72A5E222-07A3-44C0-951D-B2A5ADB42102}"/>
              </a:ext>
            </a:extLst>
          </p:cNvPr>
          <p:cNvSpPr/>
          <p:nvPr/>
        </p:nvSpPr>
        <p:spPr bwMode="auto">
          <a:xfrm>
            <a:off x="2421010" y="1189127"/>
            <a:ext cx="409758" cy="312552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rPr>
              <a:t>a</a:t>
            </a:r>
            <a:r>
              <a:rPr kumimoji="0" lang="en-US" sz="1600" b="0" i="1" u="none" strike="noStrike" cap="none" normalizeH="0" baseline="-2500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rPr>
              <a:t>4</a:t>
            </a:r>
            <a:endParaRPr kumimoji="0" lang="cs-CZ" sz="1600" b="0" i="1" u="none" strike="noStrike" cap="none" normalizeH="0" baseline="-25000" dirty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30" name="TextovéPole 29">
            <a:extLst>
              <a:ext uri="{FF2B5EF4-FFF2-40B4-BE49-F238E27FC236}">
                <a16:creationId xmlns:a16="http://schemas.microsoft.com/office/drawing/2014/main" xmlns="" id="{D9CCC0D0-F771-4B45-850B-4D54A377BF77}"/>
              </a:ext>
            </a:extLst>
          </p:cNvPr>
          <p:cNvSpPr txBox="1"/>
          <p:nvPr/>
        </p:nvSpPr>
        <p:spPr>
          <a:xfrm>
            <a:off x="4834955" y="1527941"/>
            <a:ext cx="413396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ADHF - (0 0 0 1) - basal</a:t>
            </a:r>
          </a:p>
          <a:p>
            <a:endParaRPr lang="en-US" sz="500" dirty="0"/>
          </a:p>
          <a:p>
            <a:endParaRPr lang="en-US" sz="500" dirty="0"/>
          </a:p>
          <a:p>
            <a:r>
              <a:rPr lang="en-US" sz="2000" dirty="0"/>
              <a:t>CDGH - (0 1 -1 0) - prismatic</a:t>
            </a:r>
          </a:p>
          <a:p>
            <a:endParaRPr lang="en-US" sz="500" dirty="0"/>
          </a:p>
          <a:p>
            <a:r>
              <a:rPr lang="en-US" sz="2000" dirty="0"/>
              <a:t>ABGH - (1 1 -2 0) - prismatic</a:t>
            </a:r>
          </a:p>
          <a:p>
            <a:endParaRPr lang="en-US" sz="500" dirty="0"/>
          </a:p>
          <a:p>
            <a:r>
              <a:rPr lang="en-US" sz="2000" dirty="0"/>
              <a:t>ADGE - (1 0 -1 1) - pyramidal</a:t>
            </a:r>
          </a:p>
          <a:p>
            <a:endParaRPr lang="en-US" sz="500" dirty="0"/>
          </a:p>
        </p:txBody>
      </p:sp>
    </p:spTree>
    <p:extLst>
      <p:ext uri="{BB962C8B-B14F-4D97-AF65-F5344CB8AC3E}">
        <p14:creationId xmlns:p14="http://schemas.microsoft.com/office/powerpoint/2010/main" val="13003370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xmlns="" id="{287AF836-938B-40BA-AE3B-0CE735BB1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990600"/>
          </a:xfrm>
        </p:spPr>
        <p:txBody>
          <a:bodyPr/>
          <a:lstStyle/>
          <a:p>
            <a:pPr>
              <a:defRPr/>
            </a:pPr>
            <a:r>
              <a:rPr lang="cs-CZ" sz="3600" dirty="0" err="1"/>
              <a:t>Bravaisovy</a:t>
            </a:r>
            <a:r>
              <a:rPr lang="cs-CZ" sz="3600" dirty="0"/>
              <a:t> buňky</a:t>
            </a:r>
          </a:p>
        </p:txBody>
      </p:sp>
      <p:pic>
        <p:nvPicPr>
          <p:cNvPr id="49155" name="Zástupný symbol pro obsah 4">
            <a:extLst>
              <a:ext uri="{FF2B5EF4-FFF2-40B4-BE49-F238E27FC236}">
                <a16:creationId xmlns:a16="http://schemas.microsoft.com/office/drawing/2014/main" xmlns="" id="{E75DB8F8-E8CB-491C-9323-41B69830E0E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1125538"/>
            <a:ext cx="4392612" cy="5465762"/>
          </a:xfrm>
        </p:spPr>
      </p:pic>
      <p:pic>
        <p:nvPicPr>
          <p:cNvPr id="49156" name="Zástupný symbol pro obsah 4">
            <a:extLst>
              <a:ext uri="{FF2B5EF4-FFF2-40B4-BE49-F238E27FC236}">
                <a16:creationId xmlns:a16="http://schemas.microsoft.com/office/drawing/2014/main" xmlns="" id="{0DBCBC9C-9158-4186-B670-F0493924AF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487" y="1412776"/>
            <a:ext cx="2384425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hcp_3">
            <a:extLst>
              <a:ext uri="{FF2B5EF4-FFF2-40B4-BE49-F238E27FC236}">
                <a16:creationId xmlns:a16="http://schemas.microsoft.com/office/drawing/2014/main" xmlns="" id="{B7E2D8A8-B29E-42AA-8B8F-8D7C3D759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487" y="3689450"/>
            <a:ext cx="2498725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Přímá spojnice se šipkou 3">
            <a:extLst>
              <a:ext uri="{FF2B5EF4-FFF2-40B4-BE49-F238E27FC236}">
                <a16:creationId xmlns:a16="http://schemas.microsoft.com/office/drawing/2014/main" xmlns="" id="{4E7BAF6C-B489-4D8D-9466-C7B330C7ADC0}"/>
              </a:ext>
            </a:extLst>
          </p:cNvPr>
          <p:cNvCxnSpPr/>
          <p:nvPr/>
        </p:nvCxnSpPr>
        <p:spPr bwMode="auto">
          <a:xfrm>
            <a:off x="3203848" y="4725144"/>
            <a:ext cx="2952328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01DD692-8405-5A96-1A13-4C3E47300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 err="1"/>
              <a:t>Bravaisovy</a:t>
            </a:r>
            <a:r>
              <a:rPr lang="cs-CZ" sz="3600" dirty="0"/>
              <a:t> buňky – anglické názvy</a:t>
            </a:r>
            <a:endParaRPr lang="en-US" sz="3600" dirty="0"/>
          </a:p>
        </p:txBody>
      </p:sp>
      <p:pic>
        <p:nvPicPr>
          <p:cNvPr id="51202" name="Zástupný obsah 7">
            <a:extLst>
              <a:ext uri="{FF2B5EF4-FFF2-40B4-BE49-F238E27FC236}">
                <a16:creationId xmlns:a16="http://schemas.microsoft.com/office/drawing/2014/main" xmlns="" id="{E99012C0-68F1-4744-935C-EA20C1EE526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816" y="1600200"/>
            <a:ext cx="5128367" cy="4525963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8" name="Rectangle 4">
            <a:extLst>
              <a:ext uri="{FF2B5EF4-FFF2-40B4-BE49-F238E27FC236}">
                <a16:creationId xmlns:a16="http://schemas.microsoft.com/office/drawing/2014/main" xmlns="" id="{CB91D114-CFDE-453B-91F8-061B0351AC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/>
              <a:t>Struktura chloridu sodného</a:t>
            </a:r>
          </a:p>
        </p:txBody>
      </p:sp>
      <p:pic>
        <p:nvPicPr>
          <p:cNvPr id="62467" name="Picture 5" descr="NaCl">
            <a:extLst>
              <a:ext uri="{FF2B5EF4-FFF2-40B4-BE49-F238E27FC236}">
                <a16:creationId xmlns:a16="http://schemas.microsoft.com/office/drawing/2014/main" xmlns="" id="{213607AC-2587-4046-9C8E-BC1DECF69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773238"/>
            <a:ext cx="2286000" cy="207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8" name="Picture 6" descr="NaCl_1">
            <a:extLst>
              <a:ext uri="{FF2B5EF4-FFF2-40B4-BE49-F238E27FC236}">
                <a16:creationId xmlns:a16="http://schemas.microsoft.com/office/drawing/2014/main" xmlns="" id="{FED29EB8-F26F-441D-B9F7-3B8D72653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773238"/>
            <a:ext cx="2160588" cy="205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9" name="Picture 7" descr="NaCl_2">
            <a:extLst>
              <a:ext uri="{FF2B5EF4-FFF2-40B4-BE49-F238E27FC236}">
                <a16:creationId xmlns:a16="http://schemas.microsoft.com/office/drawing/2014/main" xmlns="" id="{E42C95EA-8CDD-4854-92CD-07EAA709F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4221163"/>
            <a:ext cx="2160587" cy="205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0" name="Line 8">
            <a:extLst>
              <a:ext uri="{FF2B5EF4-FFF2-40B4-BE49-F238E27FC236}">
                <a16:creationId xmlns:a16="http://schemas.microsoft.com/office/drawing/2014/main" xmlns="" id="{F23DB468-A7DF-4752-AA94-C31DC20B4979}"/>
              </a:ext>
            </a:extLst>
          </p:cNvPr>
          <p:cNvSpPr>
            <a:spLocks noChangeShapeType="1"/>
          </p:cNvSpPr>
          <p:nvPr/>
        </p:nvSpPr>
        <p:spPr bwMode="auto">
          <a:xfrm>
            <a:off x="971550" y="3284538"/>
            <a:ext cx="1008063" cy="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9673" name="Text Box 9">
            <a:extLst>
              <a:ext uri="{FF2B5EF4-FFF2-40B4-BE49-F238E27FC236}">
                <a16:creationId xmlns:a16="http://schemas.microsoft.com/office/drawing/2014/main" xmlns="" id="{3114CEEA-17E8-4CF1-8B28-55A2BE1BE1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2852738"/>
            <a:ext cx="557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cs-CZ" sz="2400">
                <a:solidFill>
                  <a:srgbClr val="FFF90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Cl</a:t>
            </a:r>
            <a:r>
              <a:rPr lang="cs-CZ" sz="2400" baseline="30000">
                <a:solidFill>
                  <a:srgbClr val="FFF90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  <a:endParaRPr lang="cs-CZ" sz="2400">
              <a:solidFill>
                <a:srgbClr val="FFF90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2472" name="Line 10">
            <a:extLst>
              <a:ext uri="{FF2B5EF4-FFF2-40B4-BE49-F238E27FC236}">
                <a16:creationId xmlns:a16="http://schemas.microsoft.com/office/drawing/2014/main" xmlns="" id="{73E8AA76-E236-4CDC-8CE6-F4F89E91374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84438" y="3573463"/>
            <a:ext cx="0" cy="792162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9675" name="Text Box 11">
            <a:extLst>
              <a:ext uri="{FF2B5EF4-FFF2-40B4-BE49-F238E27FC236}">
                <a16:creationId xmlns:a16="http://schemas.microsoft.com/office/drawing/2014/main" xmlns="" id="{7F4A7CE4-9BC1-4A16-9516-7D49EB9745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4149725"/>
            <a:ext cx="6937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cs-CZ" sz="2400">
                <a:solidFill>
                  <a:srgbClr val="FFF90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Na</a:t>
            </a:r>
            <a:r>
              <a:rPr lang="cs-CZ" sz="2400" baseline="30000">
                <a:solidFill>
                  <a:srgbClr val="FFF90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+</a:t>
            </a:r>
            <a:endParaRPr lang="cs-CZ" sz="2400">
              <a:solidFill>
                <a:srgbClr val="FFF90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369676" name="Line 12">
            <a:extLst>
              <a:ext uri="{FF2B5EF4-FFF2-40B4-BE49-F238E27FC236}">
                <a16:creationId xmlns:a16="http://schemas.microsoft.com/office/drawing/2014/main" xmlns="" id="{7B3DCE38-DE3D-4083-BDB9-FF281A3D1F1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42988" y="3357563"/>
            <a:ext cx="1009650" cy="1223962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9677" name="Line 13">
            <a:extLst>
              <a:ext uri="{FF2B5EF4-FFF2-40B4-BE49-F238E27FC236}">
                <a16:creationId xmlns:a16="http://schemas.microsoft.com/office/drawing/2014/main" xmlns="" id="{C1E15F6B-3213-4FFA-921A-461C93014E6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16013" y="2852738"/>
            <a:ext cx="1871662" cy="1728787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9678" name="Text Box 14">
            <a:extLst>
              <a:ext uri="{FF2B5EF4-FFF2-40B4-BE49-F238E27FC236}">
                <a16:creationId xmlns:a16="http://schemas.microsoft.com/office/drawing/2014/main" xmlns="" id="{F9355AD6-FC34-4DE3-8B39-0195D16984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508500"/>
            <a:ext cx="1081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cs-CZ" sz="2400">
                <a:solidFill>
                  <a:srgbClr val="FFF90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báze</a:t>
            </a:r>
          </a:p>
        </p:txBody>
      </p:sp>
      <p:sp>
        <p:nvSpPr>
          <p:cNvPr id="369680" name="AutoShape 16">
            <a:extLst>
              <a:ext uri="{FF2B5EF4-FFF2-40B4-BE49-F238E27FC236}">
                <a16:creationId xmlns:a16="http://schemas.microsoft.com/office/drawing/2014/main" xmlns="" id="{667AB207-BC2F-46A0-92CA-E0B5702EF0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938" y="3789363"/>
            <a:ext cx="1727200" cy="1079500"/>
          </a:xfrm>
          <a:prstGeom prst="foldedCorner">
            <a:avLst>
              <a:gd name="adj" fmla="val 12500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>
                <a:solidFill>
                  <a:srgbClr val="000000"/>
                </a:solidFill>
              </a:rPr>
              <a:t>mřížka fcc</a:t>
            </a:r>
          </a:p>
        </p:txBody>
      </p:sp>
      <p:sp>
        <p:nvSpPr>
          <p:cNvPr id="369681" name="AutoShape 17">
            <a:extLst>
              <a:ext uri="{FF2B5EF4-FFF2-40B4-BE49-F238E27FC236}">
                <a16:creationId xmlns:a16="http://schemas.microsoft.com/office/drawing/2014/main" xmlns="" id="{5E6ADF65-AE16-4015-9DBE-08A3236771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5013325"/>
            <a:ext cx="4752975" cy="1584325"/>
          </a:xfrm>
          <a:prstGeom prst="horizontalScroll">
            <a:avLst>
              <a:gd name="adj" fmla="val 12500"/>
            </a:avLst>
          </a:prstGeom>
          <a:solidFill>
            <a:srgbClr val="FFFC89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>
                <a:solidFill>
                  <a:srgbClr val="000000"/>
                </a:solidFill>
              </a:rPr>
              <a:t>NaCl </a:t>
            </a:r>
            <a:r>
              <a:rPr lang="cs-CZ" altLang="cs-CZ" sz="2000" b="0">
                <a:solidFill>
                  <a:srgbClr val="000000"/>
                </a:solidFill>
              </a:rPr>
              <a:t>(</a:t>
            </a:r>
            <a:r>
              <a:rPr lang="cs-CZ" altLang="cs-CZ" sz="2000" b="0" i="1">
                <a:solidFill>
                  <a:srgbClr val="000000"/>
                </a:solidFill>
              </a:rPr>
              <a:t>a</a:t>
            </a:r>
            <a:r>
              <a:rPr lang="cs-CZ" altLang="cs-CZ" sz="2000" b="0">
                <a:solidFill>
                  <a:srgbClr val="000000"/>
                </a:solidFill>
              </a:rPr>
              <a:t>=0,56 nm)</a:t>
            </a:r>
            <a:r>
              <a:rPr lang="cs-CZ" altLang="cs-CZ" sz="2000">
                <a:solidFill>
                  <a:srgbClr val="000000"/>
                </a:solidFill>
              </a:rPr>
              <a:t>, LiH </a:t>
            </a:r>
            <a:r>
              <a:rPr lang="cs-CZ" altLang="cs-CZ" sz="2000" b="0">
                <a:solidFill>
                  <a:srgbClr val="000000"/>
                </a:solidFill>
              </a:rPr>
              <a:t>(</a:t>
            </a:r>
            <a:r>
              <a:rPr lang="cs-CZ" altLang="cs-CZ" sz="2000" b="0" i="1">
                <a:solidFill>
                  <a:srgbClr val="000000"/>
                </a:solidFill>
              </a:rPr>
              <a:t>a</a:t>
            </a:r>
            <a:r>
              <a:rPr lang="cs-CZ" altLang="cs-CZ" sz="2000" b="0">
                <a:solidFill>
                  <a:srgbClr val="000000"/>
                </a:solidFill>
              </a:rPr>
              <a:t>=0,41 nm)</a:t>
            </a:r>
            <a:r>
              <a:rPr lang="cs-CZ" altLang="cs-CZ" sz="2000">
                <a:solidFill>
                  <a:srgbClr val="000000"/>
                </a:solidFill>
              </a:rPr>
              <a:t>,</a:t>
            </a:r>
            <a:br>
              <a:rPr lang="cs-CZ" altLang="cs-CZ" sz="2000">
                <a:solidFill>
                  <a:srgbClr val="000000"/>
                </a:solidFill>
              </a:rPr>
            </a:br>
            <a:r>
              <a:rPr lang="cs-CZ" altLang="cs-CZ" sz="2000">
                <a:solidFill>
                  <a:srgbClr val="000000"/>
                </a:solidFill>
              </a:rPr>
              <a:t>KCl, PbS, AgBr, MgO, MnO, KBr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9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9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9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9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9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9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9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9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9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96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96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9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9678" grpId="0"/>
      <p:bldP spid="369680" grpId="0" animBg="1"/>
      <p:bldP spid="36968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6" name="Rectangle 4">
            <a:extLst>
              <a:ext uri="{FF2B5EF4-FFF2-40B4-BE49-F238E27FC236}">
                <a16:creationId xmlns:a16="http://schemas.microsoft.com/office/drawing/2014/main" xmlns="" id="{EB704B07-C5AF-4C92-BD0A-E915BE9AD3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sz="4000" b="1"/>
              <a:t>Struktura chloridu cesného</a:t>
            </a:r>
          </a:p>
        </p:txBody>
      </p:sp>
      <p:pic>
        <p:nvPicPr>
          <p:cNvPr id="63491" name="Picture 7" descr="CsCl_1">
            <a:extLst>
              <a:ext uri="{FF2B5EF4-FFF2-40B4-BE49-F238E27FC236}">
                <a16:creationId xmlns:a16="http://schemas.microsoft.com/office/drawing/2014/main" xmlns="" id="{595644CE-37FE-4CF3-9933-90AF5E9DB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484313"/>
            <a:ext cx="3313113" cy="210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2" name="Picture 8" descr="CsCl_2">
            <a:extLst>
              <a:ext uri="{FF2B5EF4-FFF2-40B4-BE49-F238E27FC236}">
                <a16:creationId xmlns:a16="http://schemas.microsoft.com/office/drawing/2014/main" xmlns="" id="{FA4DB541-4DFB-4A29-82E2-09899203F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716338"/>
            <a:ext cx="3313113" cy="246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3" name="Picture 9" descr="CsCl_4a">
            <a:extLst>
              <a:ext uri="{FF2B5EF4-FFF2-40B4-BE49-F238E27FC236}">
                <a16:creationId xmlns:a16="http://schemas.microsoft.com/office/drawing/2014/main" xmlns="" id="{6FEC2C37-59F4-4BEF-85B0-B87C61913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700213"/>
            <a:ext cx="1847850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4" name="Picture 10" descr="CsCl_4">
            <a:extLst>
              <a:ext uri="{FF2B5EF4-FFF2-40B4-BE49-F238E27FC236}">
                <a16:creationId xmlns:a16="http://schemas.microsoft.com/office/drawing/2014/main" xmlns="" id="{A21E3629-23C1-49B8-B011-8E6EA97EA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1700213"/>
            <a:ext cx="161925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5" name="Line 11">
            <a:extLst>
              <a:ext uri="{FF2B5EF4-FFF2-40B4-BE49-F238E27FC236}">
                <a16:creationId xmlns:a16="http://schemas.microsoft.com/office/drawing/2014/main" xmlns="" id="{1661D0F6-6BDF-44E2-AAB5-DECE98B0BBFA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2500" y="2781300"/>
            <a:ext cx="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1724" name="Line 12">
            <a:extLst>
              <a:ext uri="{FF2B5EF4-FFF2-40B4-BE49-F238E27FC236}">
                <a16:creationId xmlns:a16="http://schemas.microsoft.com/office/drawing/2014/main" xmlns="" id="{C6A58992-64DC-4677-96C7-880AA42A5AE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42988" y="5300663"/>
            <a:ext cx="360362" cy="1081087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1725" name="Line 13">
            <a:extLst>
              <a:ext uri="{FF2B5EF4-FFF2-40B4-BE49-F238E27FC236}">
                <a16:creationId xmlns:a16="http://schemas.microsoft.com/office/drawing/2014/main" xmlns="" id="{CB391E4B-29EF-4CAD-BEB7-8B0D37A6B77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42988" y="4797425"/>
            <a:ext cx="935037" cy="1584325"/>
          </a:xfrm>
          <a:prstGeom prst="line">
            <a:avLst/>
          </a:prstGeom>
          <a:noFill/>
          <a:ln w="50800">
            <a:solidFill>
              <a:srgbClr val="FFF90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1726" name="Text Box 14">
            <a:extLst>
              <a:ext uri="{FF2B5EF4-FFF2-40B4-BE49-F238E27FC236}">
                <a16:creationId xmlns:a16="http://schemas.microsoft.com/office/drawing/2014/main" xmlns="" id="{56C04DCA-E4EC-4761-BBC3-22572FD8FA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6308725"/>
            <a:ext cx="12969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cs-CZ" sz="2000">
                <a:solidFill>
                  <a:srgbClr val="FFF90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báze</a:t>
            </a:r>
          </a:p>
        </p:txBody>
      </p:sp>
      <p:sp>
        <p:nvSpPr>
          <p:cNvPr id="371727" name="AutoShape 15">
            <a:extLst>
              <a:ext uri="{FF2B5EF4-FFF2-40B4-BE49-F238E27FC236}">
                <a16:creationId xmlns:a16="http://schemas.microsoft.com/office/drawing/2014/main" xmlns="" id="{B2EAFBE7-3207-46F1-81ED-CD6DBCA35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3500438"/>
            <a:ext cx="3311525" cy="431800"/>
          </a:xfrm>
          <a:prstGeom prst="foldedCorner">
            <a:avLst>
              <a:gd name="adj" fmla="val 12500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>
                <a:solidFill>
                  <a:srgbClr val="000000"/>
                </a:solidFill>
              </a:rPr>
              <a:t>prostá kubická mřížka (sc)</a:t>
            </a:r>
          </a:p>
        </p:txBody>
      </p:sp>
      <p:sp>
        <p:nvSpPr>
          <p:cNvPr id="371729" name="AutoShape 17">
            <a:extLst>
              <a:ext uri="{FF2B5EF4-FFF2-40B4-BE49-F238E27FC236}">
                <a16:creationId xmlns:a16="http://schemas.microsoft.com/office/drawing/2014/main" xmlns="" id="{C5F64D6F-9644-4C4E-863D-3DC3B40186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6463" y="3500438"/>
            <a:ext cx="3600450" cy="2808287"/>
          </a:xfrm>
          <a:prstGeom prst="verticalScroll">
            <a:avLst>
              <a:gd name="adj" fmla="val 12500"/>
            </a:avLst>
          </a:prstGeom>
          <a:solidFill>
            <a:srgbClr val="FFFC89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>
                <a:solidFill>
                  <a:srgbClr val="111953"/>
                </a:solidFill>
              </a:rPr>
              <a:t>CsCl  </a:t>
            </a:r>
            <a:r>
              <a:rPr lang="cs-CZ" altLang="cs-CZ" sz="2400" b="0">
                <a:solidFill>
                  <a:srgbClr val="111953"/>
                </a:solidFill>
              </a:rPr>
              <a:t>(</a:t>
            </a:r>
            <a:r>
              <a:rPr lang="cs-CZ" altLang="cs-CZ" sz="2400" b="0" i="1">
                <a:solidFill>
                  <a:srgbClr val="111953"/>
                </a:solidFill>
              </a:rPr>
              <a:t>a</a:t>
            </a:r>
            <a:r>
              <a:rPr lang="cs-CZ" altLang="cs-CZ" sz="2400" b="0">
                <a:solidFill>
                  <a:srgbClr val="111953"/>
                </a:solidFill>
              </a:rPr>
              <a:t>=0,41 nm)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>
                <a:solidFill>
                  <a:srgbClr val="111953"/>
                </a:solidFill>
              </a:rPr>
              <a:t>CuPd </a:t>
            </a:r>
            <a:r>
              <a:rPr lang="cs-CZ" altLang="cs-CZ" sz="2400" b="0">
                <a:solidFill>
                  <a:srgbClr val="111953"/>
                </a:solidFill>
              </a:rPr>
              <a:t>(</a:t>
            </a:r>
            <a:r>
              <a:rPr lang="cs-CZ" altLang="cs-CZ" sz="2400" b="0" i="1">
                <a:solidFill>
                  <a:srgbClr val="111953"/>
                </a:solidFill>
              </a:rPr>
              <a:t>a</a:t>
            </a:r>
            <a:r>
              <a:rPr lang="cs-CZ" altLang="cs-CZ" sz="2400" b="0">
                <a:solidFill>
                  <a:srgbClr val="111953"/>
                </a:solidFill>
              </a:rPr>
              <a:t>=0,29 nm)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>
                <a:solidFill>
                  <a:srgbClr val="111953"/>
                </a:solidFill>
              </a:rPr>
              <a:t>CuZn </a:t>
            </a:r>
            <a:r>
              <a:rPr lang="cs-CZ" altLang="cs-CZ" sz="2400" b="0">
                <a:solidFill>
                  <a:srgbClr val="111953"/>
                </a:solidFill>
              </a:rPr>
              <a:t>(</a:t>
            </a:r>
            <a:r>
              <a:rPr lang="cs-CZ" altLang="cs-CZ" sz="2400" b="0" i="1">
                <a:solidFill>
                  <a:srgbClr val="111953"/>
                </a:solidFill>
              </a:rPr>
              <a:t>a</a:t>
            </a:r>
            <a:r>
              <a:rPr lang="cs-CZ" altLang="cs-CZ" sz="2400" b="0">
                <a:solidFill>
                  <a:srgbClr val="111953"/>
                </a:solidFill>
              </a:rPr>
              <a:t>= 0,29 nm)</a:t>
            </a:r>
            <a:br>
              <a:rPr lang="cs-CZ" altLang="cs-CZ" sz="2400" b="0">
                <a:solidFill>
                  <a:srgbClr val="111953"/>
                </a:solidFill>
              </a:rPr>
            </a:br>
            <a:r>
              <a:rPr lang="cs-CZ" altLang="cs-CZ" sz="2400">
                <a:solidFill>
                  <a:srgbClr val="111953"/>
                </a:solidFill>
              </a:rPr>
              <a:t>LiHg  </a:t>
            </a:r>
            <a:r>
              <a:rPr lang="cs-CZ" altLang="cs-CZ" sz="2400" b="0">
                <a:solidFill>
                  <a:srgbClr val="111953"/>
                </a:solidFill>
              </a:rPr>
              <a:t>(</a:t>
            </a:r>
            <a:r>
              <a:rPr lang="cs-CZ" altLang="cs-CZ" sz="2400" b="0" i="1">
                <a:solidFill>
                  <a:srgbClr val="111953"/>
                </a:solidFill>
              </a:rPr>
              <a:t>a</a:t>
            </a:r>
            <a:r>
              <a:rPr lang="cs-CZ" altLang="cs-CZ" sz="2400" b="0">
                <a:solidFill>
                  <a:srgbClr val="111953"/>
                </a:solidFill>
              </a:rPr>
              <a:t>=0,33 nm)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>
                <a:solidFill>
                  <a:srgbClr val="111953"/>
                </a:solidFill>
              </a:rPr>
              <a:t>BeCu</a:t>
            </a:r>
            <a:r>
              <a:rPr lang="cs-CZ" altLang="cs-CZ" sz="2400" b="0">
                <a:solidFill>
                  <a:srgbClr val="111953"/>
                </a:solidFill>
              </a:rPr>
              <a:t> (</a:t>
            </a:r>
            <a:r>
              <a:rPr lang="cs-CZ" altLang="cs-CZ" sz="2400" b="0" i="1">
                <a:solidFill>
                  <a:srgbClr val="111953"/>
                </a:solidFill>
              </a:rPr>
              <a:t>a</a:t>
            </a:r>
            <a:r>
              <a:rPr lang="cs-CZ" altLang="cs-CZ" sz="2400" b="0">
                <a:solidFill>
                  <a:srgbClr val="111953"/>
                </a:solidFill>
              </a:rPr>
              <a:t>=0,27 nm)</a:t>
            </a:r>
            <a:endParaRPr lang="cs-CZ" altLang="cs-CZ" sz="2400">
              <a:solidFill>
                <a:srgbClr val="11195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1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1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1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1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71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71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1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1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1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17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17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1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1726" grpId="0"/>
      <p:bldP spid="371727" grpId="0" animBg="1"/>
      <p:bldP spid="37172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4" name="Rectangle 4">
            <a:extLst>
              <a:ext uri="{FF2B5EF4-FFF2-40B4-BE49-F238E27FC236}">
                <a16:creationId xmlns:a16="http://schemas.microsoft.com/office/drawing/2014/main" xmlns="" id="{FAA417B1-F22B-4950-85AC-F4E5EA4B8A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sz="3200" b="1"/>
              <a:t>Hexagonální struktura s nejtěsnějším uspořádáním (hcp)</a:t>
            </a:r>
            <a:r>
              <a:rPr lang="cs-CZ" sz="3200" b="1" baseline="30000"/>
              <a:t>*</a:t>
            </a:r>
            <a:endParaRPr lang="cs-CZ" sz="3200" b="1"/>
          </a:p>
        </p:txBody>
      </p:sp>
      <p:sp>
        <p:nvSpPr>
          <p:cNvPr id="64515" name="Text Box 5">
            <a:extLst>
              <a:ext uri="{FF2B5EF4-FFF2-40B4-BE49-F238E27FC236}">
                <a16:creationId xmlns:a16="http://schemas.microsoft.com/office/drawing/2014/main" xmlns="" id="{A46E11EA-2B7C-44CE-BA9D-443E44E29E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6092825"/>
            <a:ext cx="3816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cs-CZ" altLang="cs-CZ" sz="2400" baseline="30000"/>
              <a:t>*</a:t>
            </a:r>
            <a:r>
              <a:rPr lang="cs-CZ" altLang="cs-CZ" sz="2400" b="0"/>
              <a:t>hexagonal close packed</a:t>
            </a:r>
            <a:endParaRPr lang="cs-CZ" altLang="cs-CZ" sz="2400" b="0" baseline="30000"/>
          </a:p>
        </p:txBody>
      </p:sp>
      <p:pic>
        <p:nvPicPr>
          <p:cNvPr id="64516" name="Picture 6" descr="hcp_3">
            <a:extLst>
              <a:ext uri="{FF2B5EF4-FFF2-40B4-BE49-F238E27FC236}">
                <a16:creationId xmlns:a16="http://schemas.microsoft.com/office/drawing/2014/main" xmlns="" id="{7599DED4-04AC-414C-A6E1-81BEDEBC3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773238"/>
            <a:ext cx="2498725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7" name="Picture 7" descr="hcp_1">
            <a:extLst>
              <a:ext uri="{FF2B5EF4-FFF2-40B4-BE49-F238E27FC236}">
                <a16:creationId xmlns:a16="http://schemas.microsoft.com/office/drawing/2014/main" xmlns="" id="{7658B818-9ABD-4B07-8E73-7B51D10B2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1844675"/>
            <a:ext cx="2271712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8" name="Picture 8" descr="hcp_2">
            <a:extLst>
              <a:ext uri="{FF2B5EF4-FFF2-40B4-BE49-F238E27FC236}">
                <a16:creationId xmlns:a16="http://schemas.microsoft.com/office/drawing/2014/main" xmlns="" id="{C86625C7-6FD5-4DFF-B4B7-73A2B88B15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133600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9" name="Text Box 9">
            <a:extLst>
              <a:ext uri="{FF2B5EF4-FFF2-40B4-BE49-F238E27FC236}">
                <a16:creationId xmlns:a16="http://schemas.microsoft.com/office/drawing/2014/main" xmlns="" id="{5BA2DCA8-6056-4666-8912-FDCD5211C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3933825"/>
            <a:ext cx="172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cs-CZ" altLang="cs-CZ" sz="2400">
                <a:solidFill>
                  <a:srgbClr val="C0C0C0"/>
                </a:solidFill>
              </a:rPr>
              <a:t>c/a = 0,633</a:t>
            </a:r>
          </a:p>
        </p:txBody>
      </p:sp>
      <p:sp>
        <p:nvSpPr>
          <p:cNvPr id="373770" name="AutoShape 10">
            <a:extLst>
              <a:ext uri="{FF2B5EF4-FFF2-40B4-BE49-F238E27FC236}">
                <a16:creationId xmlns:a16="http://schemas.microsoft.com/office/drawing/2014/main" xmlns="" id="{28F85CDB-293B-46C7-B4E8-EE0E4574B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4292600"/>
            <a:ext cx="2378075" cy="720725"/>
          </a:xfrm>
          <a:prstGeom prst="foldedCorner">
            <a:avLst>
              <a:gd name="adj" fmla="val 12500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>
                <a:solidFill>
                  <a:srgbClr val="000000"/>
                </a:solidFill>
              </a:rPr>
              <a:t>prostá hexagonální</a:t>
            </a:r>
            <a:br>
              <a:rPr lang="cs-CZ" altLang="cs-CZ" sz="2000">
                <a:solidFill>
                  <a:srgbClr val="000000"/>
                </a:solidFill>
              </a:rPr>
            </a:br>
            <a:r>
              <a:rPr lang="cs-CZ" altLang="cs-CZ" sz="2000">
                <a:solidFill>
                  <a:srgbClr val="000000"/>
                </a:solidFill>
              </a:rPr>
              <a:t>mřížka</a:t>
            </a:r>
          </a:p>
        </p:txBody>
      </p:sp>
      <p:sp>
        <p:nvSpPr>
          <p:cNvPr id="373771" name="Line 11">
            <a:extLst>
              <a:ext uri="{FF2B5EF4-FFF2-40B4-BE49-F238E27FC236}">
                <a16:creationId xmlns:a16="http://schemas.microsoft.com/office/drawing/2014/main" xmlns="" id="{DEEA4F43-C589-40FE-A5AE-E2ED6986608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59113" y="3500438"/>
            <a:ext cx="1081087" cy="792162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3772" name="Line 12">
            <a:extLst>
              <a:ext uri="{FF2B5EF4-FFF2-40B4-BE49-F238E27FC236}">
                <a16:creationId xmlns:a16="http://schemas.microsoft.com/office/drawing/2014/main" xmlns="" id="{67A35696-E943-4B68-9D4E-41E9D249CCB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87675" y="2924175"/>
            <a:ext cx="1512888" cy="144145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3773" name="Text Box 13">
            <a:extLst>
              <a:ext uri="{FF2B5EF4-FFF2-40B4-BE49-F238E27FC236}">
                <a16:creationId xmlns:a16="http://schemas.microsoft.com/office/drawing/2014/main" xmlns="" id="{B57723F5-AE9E-4370-84C6-AEFB2CBC4B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4292600"/>
            <a:ext cx="86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cs-CZ" sz="2400">
                <a:solidFill>
                  <a:srgbClr val="FFF90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báze</a:t>
            </a:r>
          </a:p>
        </p:txBody>
      </p:sp>
      <p:sp>
        <p:nvSpPr>
          <p:cNvPr id="373774" name="AutoShape 14">
            <a:extLst>
              <a:ext uri="{FF2B5EF4-FFF2-40B4-BE49-F238E27FC236}">
                <a16:creationId xmlns:a16="http://schemas.microsoft.com/office/drawing/2014/main" xmlns="" id="{1309B544-F628-4DE1-B83B-DBB51A2D8B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4797425"/>
            <a:ext cx="4464050" cy="1800225"/>
          </a:xfrm>
          <a:prstGeom prst="verticalScrol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>
                <a:solidFill>
                  <a:srgbClr val="0C113A"/>
                </a:solidFill>
              </a:rPr>
              <a:t>Be  (c/a=1,581)    Zn (c/a=1,861)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>
                <a:solidFill>
                  <a:srgbClr val="0C113A"/>
                </a:solidFill>
              </a:rPr>
              <a:t>Mg (c/a=1,623)    Cd (c/a=1,592)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>
                <a:solidFill>
                  <a:srgbClr val="0C113A"/>
                </a:solidFill>
              </a:rPr>
              <a:t>Ti   (c/a=1,586)    Zr  (c/a=1,594)</a:t>
            </a:r>
          </a:p>
        </p:txBody>
      </p:sp>
      <p:pic>
        <p:nvPicPr>
          <p:cNvPr id="4098" name="Picture 2" descr="Hexagonal close-packed (hcp) unit cell of the ABAB … polytype">
            <a:extLst>
              <a:ext uri="{FF2B5EF4-FFF2-40B4-BE49-F238E27FC236}">
                <a16:creationId xmlns:a16="http://schemas.microsoft.com/office/drawing/2014/main" xmlns="" id="{5FEC9EC3-3EF2-41BC-8103-50225BA9E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1162" y="1977752"/>
            <a:ext cx="1855717" cy="4121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7AC0BBB2-EB57-4D2D-A896-28FD85AEE950}"/>
              </a:ext>
            </a:extLst>
          </p:cNvPr>
          <p:cNvSpPr txBox="1"/>
          <p:nvPr/>
        </p:nvSpPr>
        <p:spPr>
          <a:xfrm>
            <a:off x="486823" y="3310493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  <a:endParaRPr lang="cs-CZ" dirty="0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xmlns="" id="{B998001C-7AFE-4D62-A1AC-E295A52659FE}"/>
              </a:ext>
            </a:extLst>
          </p:cNvPr>
          <p:cNvSpPr txBox="1"/>
          <p:nvPr/>
        </p:nvSpPr>
        <p:spPr>
          <a:xfrm>
            <a:off x="459042" y="2871827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  <a:endParaRPr lang="cs-CZ" dirty="0"/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xmlns="" id="{87B3A2A4-452E-4E9A-BA19-553B874265B0}"/>
              </a:ext>
            </a:extLst>
          </p:cNvPr>
          <p:cNvSpPr txBox="1"/>
          <p:nvPr/>
        </p:nvSpPr>
        <p:spPr>
          <a:xfrm>
            <a:off x="461948" y="2462808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3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3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3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3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73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73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3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3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3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3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3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3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3770" grpId="0" animBg="1"/>
      <p:bldP spid="373773" grpId="0"/>
      <p:bldP spid="37377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Obdélník 63">
            <a:extLst>
              <a:ext uri="{FF2B5EF4-FFF2-40B4-BE49-F238E27FC236}">
                <a16:creationId xmlns:a16="http://schemas.microsoft.com/office/drawing/2014/main" xmlns="" id="{DE902C56-7FCE-43D7-B6B6-AAD95560AAF6}"/>
              </a:ext>
            </a:extLst>
          </p:cNvPr>
          <p:cNvSpPr/>
          <p:nvPr/>
        </p:nvSpPr>
        <p:spPr bwMode="auto">
          <a:xfrm>
            <a:off x="0" y="3640032"/>
            <a:ext cx="4924935" cy="2797748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7" name="Picture 4">
            <a:extLst>
              <a:ext uri="{FF2B5EF4-FFF2-40B4-BE49-F238E27FC236}">
                <a16:creationId xmlns:a16="http://schemas.microsoft.com/office/drawing/2014/main" xmlns="" id="{581DE7F8-B2CC-4E4B-99AF-C8C29093F0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03" t="61881" r="27097" b="5247"/>
          <a:stretch>
            <a:fillRect/>
          </a:stretch>
        </p:blipFill>
        <p:spPr bwMode="auto">
          <a:xfrm>
            <a:off x="2163597" y="-2449956"/>
            <a:ext cx="1359399" cy="2075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118">
            <a:extLst>
              <a:ext uri="{FF2B5EF4-FFF2-40B4-BE49-F238E27FC236}">
                <a16:creationId xmlns:a16="http://schemas.microsoft.com/office/drawing/2014/main" xmlns="" id="{EC0430E2-524C-4525-BA8E-F76C6CDC9740}"/>
              </a:ext>
            </a:extLst>
          </p:cNvPr>
          <p:cNvSpPr txBox="1"/>
          <p:nvPr/>
        </p:nvSpPr>
        <p:spPr>
          <a:xfrm>
            <a:off x="1977775" y="-2379006"/>
            <a:ext cx="389850" cy="206210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b="1" dirty="0"/>
              <a:t>A</a:t>
            </a:r>
          </a:p>
          <a:p>
            <a:r>
              <a:rPr lang="en-US" sz="1600" b="1" dirty="0"/>
              <a:t>C</a:t>
            </a:r>
          </a:p>
          <a:p>
            <a:r>
              <a:rPr lang="en-US" sz="1600" b="1" dirty="0"/>
              <a:t>A’</a:t>
            </a:r>
          </a:p>
          <a:p>
            <a:r>
              <a:rPr lang="en-US" sz="1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C’</a:t>
            </a:r>
          </a:p>
          <a:p>
            <a:r>
              <a:rPr lang="en-US" sz="1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B’</a:t>
            </a:r>
          </a:p>
          <a:p>
            <a:r>
              <a:rPr lang="en-US" sz="1600" b="1" dirty="0"/>
              <a:t>A’</a:t>
            </a:r>
          </a:p>
          <a:p>
            <a:r>
              <a:rPr lang="en-US" sz="1600" b="1" dirty="0"/>
              <a:t>B</a:t>
            </a:r>
          </a:p>
          <a:p>
            <a:r>
              <a:rPr lang="en-US" sz="1600" b="1" dirty="0"/>
              <a:t>A</a:t>
            </a:r>
          </a:p>
        </p:txBody>
      </p:sp>
      <p:sp>
        <p:nvSpPr>
          <p:cNvPr id="29" name="Rectangle: Rounded Corners 3086">
            <a:extLst>
              <a:ext uri="{FF2B5EF4-FFF2-40B4-BE49-F238E27FC236}">
                <a16:creationId xmlns:a16="http://schemas.microsoft.com/office/drawing/2014/main" xmlns="" id="{0DD39DB1-7505-4841-98F6-A080884197A4}"/>
              </a:ext>
            </a:extLst>
          </p:cNvPr>
          <p:cNvSpPr/>
          <p:nvPr/>
        </p:nvSpPr>
        <p:spPr>
          <a:xfrm>
            <a:off x="3708818" y="-2365311"/>
            <a:ext cx="849587" cy="464567"/>
          </a:xfrm>
          <a:prstGeom prst="roundRect">
            <a:avLst>
              <a:gd name="adj" fmla="val 10203"/>
            </a:avLst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b="1" i="1" dirty="0">
                <a:solidFill>
                  <a:schemeClr val="tx2">
                    <a:lumMod val="50000"/>
                    <a:lumOff val="50000"/>
                  </a:schemeClr>
                </a:solidFill>
                <a:latin typeface="Aptos (Body)"/>
              </a:rPr>
              <a:t>“soft” </a:t>
            </a:r>
            <a:r>
              <a:rPr lang="en-US" b="1" i="1" dirty="0">
                <a:solidFill>
                  <a:schemeClr val="tx2">
                    <a:lumMod val="50000"/>
                    <a:lumOff val="50000"/>
                  </a:schemeClr>
                </a:solidFill>
                <a:latin typeface="Aptos (Body)"/>
                <a:cs typeface="Times New Roman" panose="02020603050405020304" pitchFamily="18" charset="0"/>
              </a:rPr>
              <a:t>α-</a:t>
            </a:r>
            <a:r>
              <a:rPr lang="en-US" b="1" i="1" dirty="0">
                <a:solidFill>
                  <a:schemeClr val="tx2">
                    <a:lumMod val="50000"/>
                    <a:lumOff val="50000"/>
                  </a:schemeClr>
                </a:solidFill>
                <a:latin typeface="Aptos (Body)"/>
              </a:rPr>
              <a:t>Mg</a:t>
            </a:r>
            <a:endParaRPr lang="en-US" b="1" i="1" dirty="0">
              <a:solidFill>
                <a:schemeClr val="accent5">
                  <a:lumMod val="60000"/>
                  <a:lumOff val="40000"/>
                </a:schemeClr>
              </a:solidFill>
              <a:latin typeface="Aptos (Body)"/>
            </a:endParaRPr>
          </a:p>
        </p:txBody>
      </p:sp>
      <p:sp>
        <p:nvSpPr>
          <p:cNvPr id="30" name="Rectangle: Rounded Corners 3087">
            <a:extLst>
              <a:ext uri="{FF2B5EF4-FFF2-40B4-BE49-F238E27FC236}">
                <a16:creationId xmlns:a16="http://schemas.microsoft.com/office/drawing/2014/main" xmlns="" id="{2B4F55D3-9494-452D-AA31-CFE6B9F34683}"/>
              </a:ext>
            </a:extLst>
          </p:cNvPr>
          <p:cNvSpPr/>
          <p:nvPr/>
        </p:nvSpPr>
        <p:spPr>
          <a:xfrm>
            <a:off x="3440787" y="-1611532"/>
            <a:ext cx="1183151" cy="464567"/>
          </a:xfrm>
          <a:prstGeom prst="roundRect">
            <a:avLst>
              <a:gd name="adj" fmla="val 10203"/>
            </a:avLst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90488" indent="0" algn="ctr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ptos (Body)"/>
              </a:rPr>
              <a:t>“hard” layer</a:t>
            </a:r>
          </a:p>
        </p:txBody>
      </p:sp>
      <p:sp>
        <p:nvSpPr>
          <p:cNvPr id="31" name="Rectangle: Rounded Corners 3088">
            <a:extLst>
              <a:ext uri="{FF2B5EF4-FFF2-40B4-BE49-F238E27FC236}">
                <a16:creationId xmlns:a16="http://schemas.microsoft.com/office/drawing/2014/main" xmlns="" id="{82CE28F2-2406-4FB5-9316-CB8926BC28B5}"/>
              </a:ext>
            </a:extLst>
          </p:cNvPr>
          <p:cNvSpPr/>
          <p:nvPr/>
        </p:nvSpPr>
        <p:spPr>
          <a:xfrm>
            <a:off x="3428863" y="-865742"/>
            <a:ext cx="1183152" cy="464567"/>
          </a:xfrm>
          <a:prstGeom prst="roundRect">
            <a:avLst>
              <a:gd name="adj" fmla="val 10203"/>
            </a:avLst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90488" indent="0" algn="ctr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b="1" i="1" dirty="0">
                <a:solidFill>
                  <a:schemeClr val="tx2">
                    <a:lumMod val="50000"/>
                    <a:lumOff val="50000"/>
                  </a:schemeClr>
                </a:solidFill>
                <a:latin typeface="Aptos (Body)"/>
              </a:rPr>
              <a:t>“soft” </a:t>
            </a:r>
            <a:r>
              <a:rPr lang="en-US" b="1" i="1" dirty="0">
                <a:solidFill>
                  <a:schemeClr val="tx2">
                    <a:lumMod val="50000"/>
                    <a:lumOff val="50000"/>
                  </a:schemeClr>
                </a:solidFill>
                <a:latin typeface="Aptos (Body)"/>
                <a:cs typeface="Times New Roman" panose="02020603050405020304" pitchFamily="18" charset="0"/>
              </a:rPr>
              <a:t>α-</a:t>
            </a:r>
            <a:r>
              <a:rPr lang="en-US" b="1" i="1" dirty="0">
                <a:solidFill>
                  <a:schemeClr val="tx2">
                    <a:lumMod val="50000"/>
                    <a:lumOff val="50000"/>
                  </a:schemeClr>
                </a:solidFill>
                <a:latin typeface="Aptos (Body)"/>
              </a:rPr>
              <a:t>Mg</a:t>
            </a:r>
            <a:endParaRPr lang="en-US" b="1" i="1" dirty="0">
              <a:solidFill>
                <a:schemeClr val="accent5">
                  <a:lumMod val="60000"/>
                  <a:lumOff val="40000"/>
                </a:schemeClr>
              </a:solidFill>
              <a:latin typeface="Aptos (Body)"/>
            </a:endParaRPr>
          </a:p>
        </p:txBody>
      </p:sp>
      <p:pic>
        <p:nvPicPr>
          <p:cNvPr id="57" name="Obrázek 56">
            <a:extLst>
              <a:ext uri="{FF2B5EF4-FFF2-40B4-BE49-F238E27FC236}">
                <a16:creationId xmlns:a16="http://schemas.microsoft.com/office/drawing/2014/main" xmlns="" id="{36ADAFDD-4C58-49AF-97F2-AD95DF158C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082" y="3967262"/>
            <a:ext cx="2543604" cy="2087390"/>
          </a:xfrm>
          <a:prstGeom prst="rect">
            <a:avLst/>
          </a:prstGeom>
        </p:spPr>
      </p:pic>
      <p:pic>
        <p:nvPicPr>
          <p:cNvPr id="59" name="Obrázek 58">
            <a:extLst>
              <a:ext uri="{FF2B5EF4-FFF2-40B4-BE49-F238E27FC236}">
                <a16:creationId xmlns:a16="http://schemas.microsoft.com/office/drawing/2014/main" xmlns="" id="{F36CC9C9-FCF6-4991-91CD-A865428250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925" t="31516" r="64962" b="38983"/>
          <a:stretch/>
        </p:blipFill>
        <p:spPr>
          <a:xfrm>
            <a:off x="8604448" y="-3243897"/>
            <a:ext cx="4985446" cy="3243897"/>
          </a:xfrm>
          <a:prstGeom prst="rect">
            <a:avLst/>
          </a:prstGeom>
        </p:spPr>
      </p:pic>
      <p:sp>
        <p:nvSpPr>
          <p:cNvPr id="63" name="Obdélník 62">
            <a:extLst>
              <a:ext uri="{FF2B5EF4-FFF2-40B4-BE49-F238E27FC236}">
                <a16:creationId xmlns:a16="http://schemas.microsoft.com/office/drawing/2014/main" xmlns="" id="{4EAE284D-4D5D-47CA-9AD2-50B9E6F753A7}"/>
              </a:ext>
            </a:extLst>
          </p:cNvPr>
          <p:cNvSpPr/>
          <p:nvPr/>
        </p:nvSpPr>
        <p:spPr>
          <a:xfrm>
            <a:off x="1039308" y="324275"/>
            <a:ext cx="65107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Mg + Zn + Y </a:t>
            </a:r>
            <a:r>
              <a:rPr lang="en-US" sz="4000" dirty="0">
                <a:sym typeface="Wingdings" panose="05000000000000000000" pitchFamily="2" charset="2"/>
              </a:rPr>
              <a:t> LPSO faze </a:t>
            </a:r>
            <a:endParaRPr lang="cs-CZ" sz="4000" dirty="0"/>
          </a:p>
        </p:txBody>
      </p:sp>
      <p:pic>
        <p:nvPicPr>
          <p:cNvPr id="88" name="Picture 4">
            <a:extLst>
              <a:ext uri="{FF2B5EF4-FFF2-40B4-BE49-F238E27FC236}">
                <a16:creationId xmlns:a16="http://schemas.microsoft.com/office/drawing/2014/main" xmlns="" id="{FCC3B02C-3CEC-4DF6-9832-27C1F1F543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03" t="63005" r="27097" b="5247"/>
          <a:stretch/>
        </p:blipFill>
        <p:spPr bwMode="auto">
          <a:xfrm>
            <a:off x="5462119" y="1579896"/>
            <a:ext cx="1359399" cy="2004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9" name="Group 119">
            <a:extLst>
              <a:ext uri="{FF2B5EF4-FFF2-40B4-BE49-F238E27FC236}">
                <a16:creationId xmlns:a16="http://schemas.microsoft.com/office/drawing/2014/main" xmlns="" id="{D2C6010C-9A62-429E-BA7A-0E2A286D1B11}"/>
              </a:ext>
            </a:extLst>
          </p:cNvPr>
          <p:cNvGrpSpPr/>
          <p:nvPr/>
        </p:nvGrpSpPr>
        <p:grpSpPr>
          <a:xfrm>
            <a:off x="1428976" y="2237886"/>
            <a:ext cx="1201756" cy="1059771"/>
            <a:chOff x="3579794" y="3171720"/>
            <a:chExt cx="1201756" cy="1059771"/>
          </a:xfrm>
        </p:grpSpPr>
        <p:pic>
          <p:nvPicPr>
            <p:cNvPr id="90" name="Picture 4">
              <a:extLst>
                <a:ext uri="{FF2B5EF4-FFF2-40B4-BE49-F238E27FC236}">
                  <a16:creationId xmlns:a16="http://schemas.microsoft.com/office/drawing/2014/main" xmlns="" id="{2AE449E8-8CD9-4F37-B5A9-75947F172E0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603" t="86851" r="30060" b="5247"/>
            <a:stretch>
              <a:fillRect/>
            </a:stretch>
          </p:blipFill>
          <p:spPr bwMode="auto">
            <a:xfrm>
              <a:off x="3602766" y="3171720"/>
              <a:ext cx="1178784" cy="4990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1" name="Picture 4">
              <a:extLst>
                <a:ext uri="{FF2B5EF4-FFF2-40B4-BE49-F238E27FC236}">
                  <a16:creationId xmlns:a16="http://schemas.microsoft.com/office/drawing/2014/main" xmlns="" id="{4B5CC0D5-3376-4712-99D3-0DD3E9FBC50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603" t="86643" r="29731" b="4268"/>
            <a:stretch>
              <a:fillRect/>
            </a:stretch>
          </p:blipFill>
          <p:spPr bwMode="auto">
            <a:xfrm>
              <a:off x="3579794" y="3657558"/>
              <a:ext cx="1198808" cy="5739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2" name="TextBox 118">
            <a:extLst>
              <a:ext uri="{FF2B5EF4-FFF2-40B4-BE49-F238E27FC236}">
                <a16:creationId xmlns:a16="http://schemas.microsoft.com/office/drawing/2014/main" xmlns="" id="{3CDD6DC4-F03A-4444-9E3C-1C43362965FA}"/>
              </a:ext>
            </a:extLst>
          </p:cNvPr>
          <p:cNvSpPr txBox="1"/>
          <p:nvPr/>
        </p:nvSpPr>
        <p:spPr>
          <a:xfrm>
            <a:off x="5276297" y="1579896"/>
            <a:ext cx="389850" cy="206210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b="1" dirty="0"/>
              <a:t>A</a:t>
            </a:r>
          </a:p>
          <a:p>
            <a:r>
              <a:rPr lang="en-US" sz="1600" b="1" dirty="0"/>
              <a:t>C</a:t>
            </a:r>
          </a:p>
          <a:p>
            <a:r>
              <a:rPr lang="en-US" sz="1600" b="1" dirty="0"/>
              <a:t>A’</a:t>
            </a:r>
          </a:p>
          <a:p>
            <a:r>
              <a:rPr lang="en-US" sz="1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C’</a:t>
            </a:r>
          </a:p>
          <a:p>
            <a:r>
              <a:rPr lang="en-US" sz="1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B’</a:t>
            </a:r>
          </a:p>
          <a:p>
            <a:r>
              <a:rPr lang="en-US" sz="1600" b="1" dirty="0"/>
              <a:t>A’</a:t>
            </a:r>
          </a:p>
          <a:p>
            <a:r>
              <a:rPr lang="en-US" sz="1600" b="1" dirty="0"/>
              <a:t>B</a:t>
            </a:r>
          </a:p>
          <a:p>
            <a:r>
              <a:rPr lang="en-US" sz="1600" b="1" dirty="0"/>
              <a:t>A</a:t>
            </a:r>
          </a:p>
        </p:txBody>
      </p:sp>
      <p:sp>
        <p:nvSpPr>
          <p:cNvPr id="93" name="Plus Sign 123">
            <a:extLst>
              <a:ext uri="{FF2B5EF4-FFF2-40B4-BE49-F238E27FC236}">
                <a16:creationId xmlns:a16="http://schemas.microsoft.com/office/drawing/2014/main" xmlns="" id="{D06BDB4B-A58B-4D1C-9706-E82F2F20B4D6}"/>
              </a:ext>
            </a:extLst>
          </p:cNvPr>
          <p:cNvSpPr/>
          <p:nvPr/>
        </p:nvSpPr>
        <p:spPr>
          <a:xfrm>
            <a:off x="2794325" y="2486082"/>
            <a:ext cx="393192" cy="419527"/>
          </a:xfrm>
          <a:prstGeom prst="mathPlu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4" name="Arrow: Right 124">
            <a:extLst>
              <a:ext uri="{FF2B5EF4-FFF2-40B4-BE49-F238E27FC236}">
                <a16:creationId xmlns:a16="http://schemas.microsoft.com/office/drawing/2014/main" xmlns="" id="{24523B8F-8EBB-4768-92EB-E08E967DFAD4}"/>
              </a:ext>
            </a:extLst>
          </p:cNvPr>
          <p:cNvSpPr/>
          <p:nvPr/>
        </p:nvSpPr>
        <p:spPr>
          <a:xfrm>
            <a:off x="4350100" y="2512818"/>
            <a:ext cx="574846" cy="323986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5" name="Rectangle: Rounded Corners 3086">
            <a:extLst>
              <a:ext uri="{FF2B5EF4-FFF2-40B4-BE49-F238E27FC236}">
                <a16:creationId xmlns:a16="http://schemas.microsoft.com/office/drawing/2014/main" xmlns="" id="{3D9744E9-3E14-4190-9121-90ED7A123EE1}"/>
              </a:ext>
            </a:extLst>
          </p:cNvPr>
          <p:cNvSpPr/>
          <p:nvPr/>
        </p:nvSpPr>
        <p:spPr>
          <a:xfrm>
            <a:off x="7007340" y="1593591"/>
            <a:ext cx="849587" cy="464567"/>
          </a:xfrm>
          <a:prstGeom prst="roundRect">
            <a:avLst>
              <a:gd name="adj" fmla="val 10203"/>
            </a:avLst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b="1" i="1" dirty="0">
                <a:solidFill>
                  <a:schemeClr val="tx2">
                    <a:lumMod val="50000"/>
                    <a:lumOff val="50000"/>
                  </a:schemeClr>
                </a:solidFill>
                <a:latin typeface="Aptos (Body)"/>
              </a:rPr>
              <a:t>“soft” </a:t>
            </a:r>
            <a:r>
              <a:rPr lang="en-US" b="1" i="1" dirty="0">
                <a:solidFill>
                  <a:schemeClr val="tx2">
                    <a:lumMod val="50000"/>
                    <a:lumOff val="50000"/>
                  </a:schemeClr>
                </a:solidFill>
                <a:latin typeface="Aptos (Body)"/>
                <a:cs typeface="Times New Roman" panose="02020603050405020304" pitchFamily="18" charset="0"/>
              </a:rPr>
              <a:t>α-</a:t>
            </a:r>
            <a:r>
              <a:rPr lang="en-US" b="1" i="1" dirty="0">
                <a:solidFill>
                  <a:schemeClr val="tx2">
                    <a:lumMod val="50000"/>
                    <a:lumOff val="50000"/>
                  </a:schemeClr>
                </a:solidFill>
                <a:latin typeface="Aptos (Body)"/>
              </a:rPr>
              <a:t>Mg</a:t>
            </a:r>
            <a:endParaRPr lang="en-US" b="1" i="1" dirty="0">
              <a:solidFill>
                <a:schemeClr val="accent5">
                  <a:lumMod val="60000"/>
                  <a:lumOff val="40000"/>
                </a:schemeClr>
              </a:solidFill>
              <a:latin typeface="Aptos (Body)"/>
            </a:endParaRPr>
          </a:p>
        </p:txBody>
      </p:sp>
      <p:sp>
        <p:nvSpPr>
          <p:cNvPr id="96" name="Rectangle: Rounded Corners 3087">
            <a:extLst>
              <a:ext uri="{FF2B5EF4-FFF2-40B4-BE49-F238E27FC236}">
                <a16:creationId xmlns:a16="http://schemas.microsoft.com/office/drawing/2014/main" xmlns="" id="{1A372338-5DA7-4E9B-BFC1-EFFF3C5798B3}"/>
              </a:ext>
            </a:extLst>
          </p:cNvPr>
          <p:cNvSpPr/>
          <p:nvPr/>
        </p:nvSpPr>
        <p:spPr>
          <a:xfrm>
            <a:off x="6739309" y="2347370"/>
            <a:ext cx="1183151" cy="464567"/>
          </a:xfrm>
          <a:prstGeom prst="roundRect">
            <a:avLst>
              <a:gd name="adj" fmla="val 10203"/>
            </a:avLst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90488" indent="0" algn="ctr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b="1" i="1" dirty="0">
                <a:solidFill>
                  <a:srgbClr val="FF0000"/>
                </a:solidFill>
                <a:latin typeface="Aptos (Body)"/>
              </a:rPr>
              <a:t>“hard” layer</a:t>
            </a:r>
          </a:p>
        </p:txBody>
      </p:sp>
      <p:sp>
        <p:nvSpPr>
          <p:cNvPr id="97" name="Rectangle: Rounded Corners 3088">
            <a:extLst>
              <a:ext uri="{FF2B5EF4-FFF2-40B4-BE49-F238E27FC236}">
                <a16:creationId xmlns:a16="http://schemas.microsoft.com/office/drawing/2014/main" xmlns="" id="{006C7CDD-CF12-488E-A814-D05DF767E840}"/>
              </a:ext>
            </a:extLst>
          </p:cNvPr>
          <p:cNvSpPr/>
          <p:nvPr/>
        </p:nvSpPr>
        <p:spPr>
          <a:xfrm>
            <a:off x="6727385" y="3093160"/>
            <a:ext cx="1183152" cy="464567"/>
          </a:xfrm>
          <a:prstGeom prst="roundRect">
            <a:avLst>
              <a:gd name="adj" fmla="val 10203"/>
            </a:avLst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90488" indent="0" algn="ctr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b="1" i="1" dirty="0">
                <a:solidFill>
                  <a:schemeClr val="tx2">
                    <a:lumMod val="50000"/>
                    <a:lumOff val="50000"/>
                  </a:schemeClr>
                </a:solidFill>
                <a:latin typeface="Aptos (Body)"/>
              </a:rPr>
              <a:t>“soft” </a:t>
            </a:r>
            <a:r>
              <a:rPr lang="en-US" b="1" i="1" dirty="0">
                <a:solidFill>
                  <a:schemeClr val="tx2">
                    <a:lumMod val="50000"/>
                    <a:lumOff val="50000"/>
                  </a:schemeClr>
                </a:solidFill>
                <a:latin typeface="Aptos (Body)"/>
                <a:cs typeface="Times New Roman" panose="02020603050405020304" pitchFamily="18" charset="0"/>
              </a:rPr>
              <a:t>α-</a:t>
            </a:r>
            <a:r>
              <a:rPr lang="en-US" b="1" i="1" dirty="0">
                <a:solidFill>
                  <a:schemeClr val="tx2">
                    <a:lumMod val="50000"/>
                    <a:lumOff val="50000"/>
                  </a:schemeClr>
                </a:solidFill>
                <a:latin typeface="Aptos (Body)"/>
              </a:rPr>
              <a:t>Mg</a:t>
            </a:r>
            <a:endParaRPr lang="en-US" b="1" i="1" dirty="0">
              <a:solidFill>
                <a:schemeClr val="accent5">
                  <a:lumMod val="60000"/>
                  <a:lumOff val="40000"/>
                </a:schemeClr>
              </a:solidFill>
              <a:latin typeface="Aptos (Body)"/>
            </a:endParaRPr>
          </a:p>
        </p:txBody>
      </p:sp>
      <p:sp>
        <p:nvSpPr>
          <p:cNvPr id="98" name="Rectangle: Rounded Corners 3086">
            <a:extLst>
              <a:ext uri="{FF2B5EF4-FFF2-40B4-BE49-F238E27FC236}">
                <a16:creationId xmlns:a16="http://schemas.microsoft.com/office/drawing/2014/main" xmlns="" id="{39A0CADD-20B8-47FF-B88D-74914AE5335C}"/>
              </a:ext>
            </a:extLst>
          </p:cNvPr>
          <p:cNvSpPr/>
          <p:nvPr/>
        </p:nvSpPr>
        <p:spPr>
          <a:xfrm>
            <a:off x="1757100" y="1628884"/>
            <a:ext cx="849587" cy="464567"/>
          </a:xfrm>
          <a:prstGeom prst="roundRect">
            <a:avLst>
              <a:gd name="adj" fmla="val 10203"/>
            </a:avLst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b="1" i="1" dirty="0">
                <a:solidFill>
                  <a:schemeClr val="tx2">
                    <a:lumMod val="50000"/>
                    <a:lumOff val="50000"/>
                  </a:schemeClr>
                </a:solidFill>
                <a:latin typeface="Aptos (Body)"/>
              </a:rPr>
              <a:t>“soft” </a:t>
            </a:r>
            <a:r>
              <a:rPr lang="en-US" b="1" i="1" dirty="0">
                <a:solidFill>
                  <a:schemeClr val="tx2">
                    <a:lumMod val="50000"/>
                    <a:lumOff val="50000"/>
                  </a:schemeClr>
                </a:solidFill>
                <a:latin typeface="Aptos (Body)"/>
                <a:cs typeface="Times New Roman" panose="02020603050405020304" pitchFamily="18" charset="0"/>
              </a:rPr>
              <a:t>α-</a:t>
            </a:r>
            <a:r>
              <a:rPr lang="en-US" b="1" i="1" dirty="0">
                <a:solidFill>
                  <a:schemeClr val="tx2">
                    <a:lumMod val="50000"/>
                    <a:lumOff val="50000"/>
                  </a:schemeClr>
                </a:solidFill>
                <a:latin typeface="Aptos (Body)"/>
              </a:rPr>
              <a:t>Mg</a:t>
            </a:r>
            <a:endParaRPr lang="en-US" b="1" i="1" dirty="0">
              <a:solidFill>
                <a:schemeClr val="accent5">
                  <a:lumMod val="60000"/>
                  <a:lumOff val="40000"/>
                </a:schemeClr>
              </a:solidFill>
              <a:latin typeface="Aptos (Body)"/>
            </a:endParaRPr>
          </a:p>
        </p:txBody>
      </p:sp>
      <p:sp>
        <p:nvSpPr>
          <p:cNvPr id="99" name="TextBox 3">
            <a:extLst>
              <a:ext uri="{FF2B5EF4-FFF2-40B4-BE49-F238E27FC236}">
                <a16:creationId xmlns:a16="http://schemas.microsoft.com/office/drawing/2014/main" xmlns="" id="{D3197CF5-AB51-4D21-8D8C-C1CB184FB696}"/>
              </a:ext>
            </a:extLst>
          </p:cNvPr>
          <p:cNvSpPr txBox="1"/>
          <p:nvPr/>
        </p:nvSpPr>
        <p:spPr>
          <a:xfrm>
            <a:off x="2752250" y="2347370"/>
            <a:ext cx="194353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RE </a:t>
            </a:r>
            <a:r>
              <a:rPr lang="en-US" b="1" dirty="0"/>
              <a:t>(Zn)</a:t>
            </a:r>
          </a:p>
          <a:p>
            <a:pPr algn="ctr"/>
            <a:r>
              <a:rPr lang="en-US" b="1" dirty="0">
                <a:solidFill>
                  <a:srgbClr val="C00000"/>
                </a:solidFill>
              </a:rPr>
              <a:t>TM</a:t>
            </a:r>
            <a:r>
              <a:rPr lang="en-US" b="1" dirty="0"/>
              <a:t> (Y)</a:t>
            </a:r>
          </a:p>
          <a:p>
            <a:pPr algn="ctr"/>
            <a:endParaRPr lang="en-US" sz="1400" b="1" dirty="0">
              <a:solidFill>
                <a:srgbClr val="C00000"/>
              </a:solidFill>
            </a:endParaRPr>
          </a:p>
          <a:p>
            <a:pPr algn="ctr"/>
            <a:r>
              <a:rPr lang="en-US" sz="1400" b="1" dirty="0">
                <a:solidFill>
                  <a:srgbClr val="FF0000"/>
                </a:solidFill>
              </a:rPr>
              <a:t>Rare earth </a:t>
            </a:r>
          </a:p>
          <a:p>
            <a:pPr algn="ctr"/>
            <a:r>
              <a:rPr lang="en-US" sz="1400" b="1" dirty="0">
                <a:solidFill>
                  <a:srgbClr val="FF0000"/>
                </a:solidFill>
              </a:rPr>
              <a:t>Transition metals </a:t>
            </a:r>
          </a:p>
        </p:txBody>
      </p:sp>
      <p:grpSp>
        <p:nvGrpSpPr>
          <p:cNvPr id="100" name="Group 5">
            <a:extLst>
              <a:ext uri="{FF2B5EF4-FFF2-40B4-BE49-F238E27FC236}">
                <a16:creationId xmlns:a16="http://schemas.microsoft.com/office/drawing/2014/main" xmlns="" id="{870BB5E4-AAC4-4B8C-9D0E-F0DDCD9A9E36}"/>
              </a:ext>
            </a:extLst>
          </p:cNvPr>
          <p:cNvGrpSpPr/>
          <p:nvPr/>
        </p:nvGrpSpPr>
        <p:grpSpPr>
          <a:xfrm>
            <a:off x="366079" y="2512818"/>
            <a:ext cx="608261" cy="1010762"/>
            <a:chOff x="506302" y="1088281"/>
            <a:chExt cx="608261" cy="809580"/>
          </a:xfrm>
        </p:grpSpPr>
        <p:sp>
          <p:nvSpPr>
            <p:cNvPr id="101" name="Flowchart: Preparation 7">
              <a:extLst>
                <a:ext uri="{FF2B5EF4-FFF2-40B4-BE49-F238E27FC236}">
                  <a16:creationId xmlns:a16="http://schemas.microsoft.com/office/drawing/2014/main" xmlns="" id="{E1E75CFF-FB31-44CF-8E79-82F23522831C}"/>
                </a:ext>
              </a:extLst>
            </p:cNvPr>
            <p:cNvSpPr/>
            <p:nvPr/>
          </p:nvSpPr>
          <p:spPr>
            <a:xfrm>
              <a:off x="513005" y="1746330"/>
              <a:ext cx="594415" cy="149409"/>
            </a:xfrm>
            <a:prstGeom prst="flowChartPreparation">
              <a:avLst/>
            </a:prstGeom>
            <a:solidFill>
              <a:schemeClr val="tx2">
                <a:lumMod val="25000"/>
                <a:lumOff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Flowchart: Preparation 8">
              <a:extLst>
                <a:ext uri="{FF2B5EF4-FFF2-40B4-BE49-F238E27FC236}">
                  <a16:creationId xmlns:a16="http://schemas.microsoft.com/office/drawing/2014/main" xmlns="" id="{C75D5BD0-4C18-4FA3-9AA7-810DF5DFBFC9}"/>
                </a:ext>
              </a:extLst>
            </p:cNvPr>
            <p:cNvSpPr/>
            <p:nvPr/>
          </p:nvSpPr>
          <p:spPr>
            <a:xfrm>
              <a:off x="513004" y="1088281"/>
              <a:ext cx="594414" cy="149409"/>
            </a:xfrm>
            <a:prstGeom prst="flowChartPreparation">
              <a:avLst/>
            </a:prstGeom>
            <a:solidFill>
              <a:schemeClr val="tx2">
                <a:lumMod val="25000"/>
                <a:lumOff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3" name="Straight Connector 9">
              <a:extLst>
                <a:ext uri="{FF2B5EF4-FFF2-40B4-BE49-F238E27FC236}">
                  <a16:creationId xmlns:a16="http://schemas.microsoft.com/office/drawing/2014/main" xmlns="" id="{E23986A0-4F61-4621-9EEB-E3FF618E8440}"/>
                </a:ext>
              </a:extLst>
            </p:cNvPr>
            <p:cNvCxnSpPr>
              <a:cxnSpLocks/>
            </p:cNvCxnSpPr>
            <p:nvPr/>
          </p:nvCxnSpPr>
          <p:spPr>
            <a:xfrm>
              <a:off x="981016" y="1237690"/>
              <a:ext cx="0" cy="658049"/>
            </a:xfrm>
            <a:prstGeom prst="lin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4" name="Straight Connector 10">
              <a:extLst>
                <a:ext uri="{FF2B5EF4-FFF2-40B4-BE49-F238E27FC236}">
                  <a16:creationId xmlns:a16="http://schemas.microsoft.com/office/drawing/2014/main" xmlns="" id="{363774E0-28F0-42A9-BB9E-0B0820A09CB1}"/>
                </a:ext>
              </a:extLst>
            </p:cNvPr>
            <p:cNvCxnSpPr>
              <a:cxnSpLocks/>
            </p:cNvCxnSpPr>
            <p:nvPr/>
          </p:nvCxnSpPr>
          <p:spPr>
            <a:xfrm>
              <a:off x="1114562" y="1162984"/>
              <a:ext cx="1" cy="658050"/>
            </a:xfrm>
            <a:prstGeom prst="lin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5" name="Straight Connector 12">
              <a:extLst>
                <a:ext uri="{FF2B5EF4-FFF2-40B4-BE49-F238E27FC236}">
                  <a16:creationId xmlns:a16="http://schemas.microsoft.com/office/drawing/2014/main" xmlns="" id="{BE4C5150-A660-4FBB-9B8C-1FC50EFA14EB}"/>
                </a:ext>
              </a:extLst>
            </p:cNvPr>
            <p:cNvCxnSpPr>
              <a:cxnSpLocks/>
            </p:cNvCxnSpPr>
            <p:nvPr/>
          </p:nvCxnSpPr>
          <p:spPr>
            <a:xfrm>
              <a:off x="642405" y="1239812"/>
              <a:ext cx="0" cy="658049"/>
            </a:xfrm>
            <a:prstGeom prst="lin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6" name="Straight Connector 13">
              <a:extLst>
                <a:ext uri="{FF2B5EF4-FFF2-40B4-BE49-F238E27FC236}">
                  <a16:creationId xmlns:a16="http://schemas.microsoft.com/office/drawing/2014/main" xmlns="" id="{6B09EA2B-9165-4D6B-A62B-D16454B85212}"/>
                </a:ext>
              </a:extLst>
            </p:cNvPr>
            <p:cNvCxnSpPr>
              <a:cxnSpLocks/>
            </p:cNvCxnSpPr>
            <p:nvPr/>
          </p:nvCxnSpPr>
          <p:spPr>
            <a:xfrm>
              <a:off x="506302" y="1162985"/>
              <a:ext cx="0" cy="658049"/>
            </a:xfrm>
            <a:prstGeom prst="lin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107" name="Obrázok 3">
            <a:extLst>
              <a:ext uri="{FF2B5EF4-FFF2-40B4-BE49-F238E27FC236}">
                <a16:creationId xmlns:a16="http://schemas.microsoft.com/office/drawing/2014/main" xmlns="" id="{A6744425-945B-4EBC-A66F-73EB8B4C9CB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76" t="13255" r="23319" b="32260"/>
          <a:stretch/>
        </p:blipFill>
        <p:spPr bwMode="auto">
          <a:xfrm>
            <a:off x="165670" y="3787391"/>
            <a:ext cx="2750139" cy="2469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" name="BlokTextu 4">
            <a:extLst>
              <a:ext uri="{FF2B5EF4-FFF2-40B4-BE49-F238E27FC236}">
                <a16:creationId xmlns:a16="http://schemas.microsoft.com/office/drawing/2014/main" xmlns="" id="{7BC6C1CD-0319-4105-8C16-DBF4989607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355" y="6537655"/>
            <a:ext cx="3347881" cy="30777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algn="r">
              <a:spcBef>
                <a:spcPct val="0"/>
              </a:spcBef>
              <a:buClrTx/>
              <a:buSzTx/>
              <a:buFont typeface="Wingdings 2" panose="05020102010507070707" pitchFamily="18" charset="2"/>
              <a:buNone/>
              <a:defRPr sz="1200" i="1"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r>
              <a:rPr lang="cs-CZ" altLang="en-US" sz="1400" dirty="0">
                <a:latin typeface="Aptos (Body)"/>
              </a:rPr>
              <a:t> E. </a:t>
            </a:r>
            <a:r>
              <a:rPr lang="cs-CZ" altLang="en-US" sz="1400" dirty="0" err="1">
                <a:latin typeface="Aptos (Body)"/>
              </a:rPr>
              <a:t>Abe</a:t>
            </a:r>
            <a:r>
              <a:rPr lang="cs-CZ" altLang="en-US" sz="1400" dirty="0">
                <a:latin typeface="Aptos (Body)"/>
              </a:rPr>
              <a:t> et al., </a:t>
            </a:r>
            <a:r>
              <a:rPr lang="cs-CZ" altLang="en-US" sz="1400" dirty="0" err="1">
                <a:latin typeface="Aptos (Body)"/>
              </a:rPr>
              <a:t>Philos</a:t>
            </a:r>
            <a:r>
              <a:rPr lang="cs-CZ" altLang="en-US" sz="1400" dirty="0">
                <a:latin typeface="Aptos (Body)"/>
              </a:rPr>
              <a:t>. Mag. </a:t>
            </a:r>
            <a:r>
              <a:rPr lang="cs-CZ" altLang="en-US" sz="1400" dirty="0" err="1">
                <a:latin typeface="Aptos (Body)"/>
              </a:rPr>
              <a:t>Lett</a:t>
            </a:r>
            <a:r>
              <a:rPr lang="cs-CZ" altLang="en-US" sz="1400" dirty="0">
                <a:latin typeface="Aptos (Body)"/>
              </a:rPr>
              <a:t>. 91 (2011) </a:t>
            </a:r>
            <a:r>
              <a:rPr lang="en-US" altLang="en-US" sz="1400" dirty="0">
                <a:latin typeface="Aptos (Body)"/>
              </a:rPr>
              <a:t> </a:t>
            </a:r>
          </a:p>
        </p:txBody>
      </p:sp>
      <p:pic>
        <p:nvPicPr>
          <p:cNvPr id="109" name="Picture 2">
            <a:extLst>
              <a:ext uri="{FF2B5EF4-FFF2-40B4-BE49-F238E27FC236}">
                <a16:creationId xmlns:a16="http://schemas.microsoft.com/office/drawing/2014/main" xmlns="" id="{7E9E2DBD-FA84-43B9-8BCA-4C1DED607C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087"/>
          <a:stretch/>
        </p:blipFill>
        <p:spPr bwMode="auto">
          <a:xfrm>
            <a:off x="3055237" y="3752440"/>
            <a:ext cx="1640550" cy="2554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0" name="BlokTextu 4">
            <a:extLst>
              <a:ext uri="{FF2B5EF4-FFF2-40B4-BE49-F238E27FC236}">
                <a16:creationId xmlns:a16="http://schemas.microsoft.com/office/drawing/2014/main" xmlns="" id="{97592FE7-D179-4A88-AA8D-04A1C44DB6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062" y="6537656"/>
            <a:ext cx="3185337" cy="30777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algn="r">
              <a:spcBef>
                <a:spcPct val="0"/>
              </a:spcBef>
              <a:buClrTx/>
              <a:buSzTx/>
              <a:buFont typeface="Wingdings 2" panose="05020102010507070707" pitchFamily="18" charset="2"/>
              <a:buNone/>
              <a:defRPr sz="1200" i="1"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r>
              <a:rPr lang="en-US" altLang="en-US" sz="1400" dirty="0" err="1">
                <a:latin typeface="Aptos (Body)"/>
              </a:rPr>
              <a:t>K.Kishida</a:t>
            </a:r>
            <a:r>
              <a:rPr lang="en-US" altLang="en-US" sz="1400" dirty="0">
                <a:latin typeface="Aptos (Body)"/>
              </a:rPr>
              <a:t> </a:t>
            </a:r>
            <a:r>
              <a:rPr lang="cs-CZ" altLang="en-US" sz="1400" dirty="0">
                <a:latin typeface="Aptos (Body)"/>
              </a:rPr>
              <a:t>et al., </a:t>
            </a:r>
            <a:r>
              <a:rPr lang="en-US" altLang="en-US" sz="1400" dirty="0">
                <a:latin typeface="Aptos (Body)"/>
              </a:rPr>
              <a:t>Acta Mater 99 </a:t>
            </a:r>
            <a:r>
              <a:rPr lang="cs-CZ" altLang="en-US" sz="1400" dirty="0">
                <a:latin typeface="Aptos (Body)"/>
              </a:rPr>
              <a:t>(201</a:t>
            </a:r>
            <a:r>
              <a:rPr lang="en-US" altLang="en-US" sz="1400" dirty="0">
                <a:latin typeface="Aptos (Body)"/>
              </a:rPr>
              <a:t>5</a:t>
            </a:r>
            <a:r>
              <a:rPr lang="cs-CZ" altLang="en-US" sz="1400" dirty="0">
                <a:latin typeface="Aptos (Body)"/>
              </a:rPr>
              <a:t>). </a:t>
            </a:r>
            <a:r>
              <a:rPr lang="en-US" altLang="en-US" sz="1400" dirty="0">
                <a:latin typeface="Aptos (Body)"/>
              </a:rPr>
              <a:t> </a:t>
            </a:r>
            <a:endParaRPr lang="cs-CZ" altLang="en-US" sz="1400" dirty="0">
              <a:latin typeface="Aptos (Body)"/>
            </a:endParaRPr>
          </a:p>
        </p:txBody>
      </p:sp>
      <p:pic>
        <p:nvPicPr>
          <p:cNvPr id="111" name="Picture 8" descr="hcp_2">
            <a:extLst>
              <a:ext uri="{FF2B5EF4-FFF2-40B4-BE49-F238E27FC236}">
                <a16:creationId xmlns:a16="http://schemas.microsoft.com/office/drawing/2014/main" xmlns="" id="{8563AB91-1244-4C5C-A658-3BBA3AD55F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8" y="1093354"/>
            <a:ext cx="1319450" cy="13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138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igure 1. Refer to the following caption and surrounding text.">
            <a:extLst>
              <a:ext uri="{FF2B5EF4-FFF2-40B4-BE49-F238E27FC236}">
                <a16:creationId xmlns:a16="http://schemas.microsoft.com/office/drawing/2014/main" xmlns="" id="{A44C7023-E16E-48F8-9AC2-0B8412985D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6" r="1" b="39670"/>
          <a:stretch/>
        </p:blipFill>
        <p:spPr bwMode="auto">
          <a:xfrm>
            <a:off x="1613008" y="1643301"/>
            <a:ext cx="5890791" cy="2988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Obdélník 59">
            <a:extLst>
              <a:ext uri="{FF2B5EF4-FFF2-40B4-BE49-F238E27FC236}">
                <a16:creationId xmlns:a16="http://schemas.microsoft.com/office/drawing/2014/main" xmlns="" id="{7C6E8564-ECA2-4BB1-93E0-2F96104A9531}"/>
              </a:ext>
            </a:extLst>
          </p:cNvPr>
          <p:cNvSpPr/>
          <p:nvPr/>
        </p:nvSpPr>
        <p:spPr>
          <a:xfrm>
            <a:off x="3065694" y="5254574"/>
            <a:ext cx="60604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dirty="0">
                <a:latin typeface="-apple-system"/>
              </a:rPr>
              <a:t>Tetrahedra containing H positions.  </a:t>
            </a:r>
            <a:br>
              <a:rPr lang="en-US" b="0" dirty="0">
                <a:latin typeface="-apple-system"/>
              </a:rPr>
            </a:br>
            <a:r>
              <a:rPr lang="en-US" b="0" dirty="0">
                <a:latin typeface="-apple-system"/>
              </a:rPr>
              <a:t>in (b) two U sites are distinguished by different hue of green</a:t>
            </a:r>
            <a:endParaRPr lang="cs-CZ" dirty="0"/>
          </a:p>
        </p:txBody>
      </p:sp>
      <p:sp>
        <p:nvSpPr>
          <p:cNvPr id="61" name="Obdélník 60">
            <a:extLst>
              <a:ext uri="{FF2B5EF4-FFF2-40B4-BE49-F238E27FC236}">
                <a16:creationId xmlns:a16="http://schemas.microsoft.com/office/drawing/2014/main" xmlns="" id="{41B4B941-C770-4394-A8C0-4DD027374FB6}"/>
              </a:ext>
            </a:extLst>
          </p:cNvPr>
          <p:cNvSpPr/>
          <p:nvPr/>
        </p:nvSpPr>
        <p:spPr>
          <a:xfrm>
            <a:off x="4932040" y="6524056"/>
            <a:ext cx="4194065" cy="30777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sv-SE" sz="1400" i="1" dirty="0">
                <a:solidFill>
                  <a:schemeClr val="dk1"/>
                </a:solidFill>
                <a:latin typeface="Aptos (Body)"/>
                <a:cs typeface="Times New Roman" panose="02020603050405020304" pitchFamily="18" charset="0"/>
              </a:rPr>
              <a:t>Ladislav Havela et al 2023 Rep. Prog. Phys. 86 056501</a:t>
            </a:r>
            <a:endParaRPr lang="cs-CZ" sz="1400" i="1" dirty="0">
              <a:solidFill>
                <a:schemeClr val="dk1"/>
              </a:solidFill>
              <a:latin typeface="Aptos (Body)"/>
              <a:cs typeface="Times New Roman" panose="02020603050405020304" pitchFamily="18" charset="0"/>
            </a:endParaRPr>
          </a:p>
        </p:txBody>
      </p:sp>
      <p:sp>
        <p:nvSpPr>
          <p:cNvPr id="62" name="TextovéPole 61">
            <a:extLst>
              <a:ext uri="{FF2B5EF4-FFF2-40B4-BE49-F238E27FC236}">
                <a16:creationId xmlns:a16="http://schemas.microsoft.com/office/drawing/2014/main" xmlns="" id="{C3F3C13F-6714-41E0-8E2A-61A2ACBFDCB9}"/>
              </a:ext>
            </a:extLst>
          </p:cNvPr>
          <p:cNvSpPr txBox="1"/>
          <p:nvPr/>
        </p:nvSpPr>
        <p:spPr>
          <a:xfrm>
            <a:off x="1914862" y="4673146"/>
            <a:ext cx="5314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Primitive cubic, containing 8 U and 32 H atoms</a:t>
            </a:r>
            <a:endParaRPr lang="cs-CZ" dirty="0"/>
          </a:p>
        </p:txBody>
      </p:sp>
      <p:sp>
        <p:nvSpPr>
          <p:cNvPr id="63" name="Obdélník 62">
            <a:extLst>
              <a:ext uri="{FF2B5EF4-FFF2-40B4-BE49-F238E27FC236}">
                <a16:creationId xmlns:a16="http://schemas.microsoft.com/office/drawing/2014/main" xmlns="" id="{4EAE284D-4D5D-47CA-9AD2-50B9E6F753A7}"/>
              </a:ext>
            </a:extLst>
          </p:cNvPr>
          <p:cNvSpPr/>
          <p:nvPr/>
        </p:nvSpPr>
        <p:spPr>
          <a:xfrm>
            <a:off x="919197" y="641256"/>
            <a:ext cx="55402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4000" dirty="0"/>
              <a:t>Hydrogen in </a:t>
            </a:r>
            <a:r>
              <a:rPr lang="cs-CZ" sz="4000" dirty="0" err="1"/>
              <a:t>actinides</a:t>
            </a:r>
            <a:endParaRPr lang="cs-CZ" sz="4000" dirty="0"/>
          </a:p>
        </p:txBody>
      </p:sp>
    </p:spTree>
    <p:extLst>
      <p:ext uri="{BB962C8B-B14F-4D97-AF65-F5344CB8AC3E}">
        <p14:creationId xmlns:p14="http://schemas.microsoft.com/office/powerpoint/2010/main" val="32553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2" name="Rectangle 4">
            <a:extLst>
              <a:ext uri="{FF2B5EF4-FFF2-40B4-BE49-F238E27FC236}">
                <a16:creationId xmlns:a16="http://schemas.microsoft.com/office/drawing/2014/main" xmlns="" id="{24B72DFD-8DDF-4AF5-BE37-4997F067DA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sz="4000" b="1"/>
              <a:t>Struktura diamantu</a:t>
            </a:r>
          </a:p>
        </p:txBody>
      </p:sp>
      <p:pic>
        <p:nvPicPr>
          <p:cNvPr id="65539" name="Picture 5" descr="diamant_Kittel">
            <a:extLst>
              <a:ext uri="{FF2B5EF4-FFF2-40B4-BE49-F238E27FC236}">
                <a16:creationId xmlns:a16="http://schemas.microsoft.com/office/drawing/2014/main" xmlns="" id="{2CB7C67C-A91C-4722-B9FF-9B09752B82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1557338"/>
            <a:ext cx="2305050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0" name="Picture 8" descr="diamant_3">
            <a:extLst>
              <a:ext uri="{FF2B5EF4-FFF2-40B4-BE49-F238E27FC236}">
                <a16:creationId xmlns:a16="http://schemas.microsoft.com/office/drawing/2014/main" xmlns="" id="{CAFE4DB6-FA15-410E-B424-EB9346911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557338"/>
            <a:ext cx="2857500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1" name="Picture 10" descr="diamant_Kittel2">
            <a:extLst>
              <a:ext uri="{FF2B5EF4-FFF2-40B4-BE49-F238E27FC236}">
                <a16:creationId xmlns:a16="http://schemas.microsoft.com/office/drawing/2014/main" xmlns="" id="{3145FCF3-98E6-42AC-9E57-FECF580E3D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6000" contras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4005263"/>
            <a:ext cx="1944687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5819" name="Oval 11">
            <a:extLst>
              <a:ext uri="{FF2B5EF4-FFF2-40B4-BE49-F238E27FC236}">
                <a16:creationId xmlns:a16="http://schemas.microsoft.com/office/drawing/2014/main" xmlns="" id="{F09FE1F9-67B3-476D-A36A-F3BCAA41CB4F}"/>
              </a:ext>
            </a:extLst>
          </p:cNvPr>
          <p:cNvSpPr>
            <a:spLocks noChangeArrowheads="1"/>
          </p:cNvSpPr>
          <p:nvPr/>
        </p:nvSpPr>
        <p:spPr bwMode="auto">
          <a:xfrm rot="-2400829">
            <a:off x="1331913" y="3284538"/>
            <a:ext cx="1223962" cy="657225"/>
          </a:xfrm>
          <a:prstGeom prst="ellipse">
            <a:avLst/>
          </a:prstGeom>
          <a:noFill/>
          <a:ln w="508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1800"/>
          </a:p>
        </p:txBody>
      </p:sp>
      <p:sp>
        <p:nvSpPr>
          <p:cNvPr id="375821" name="Text Box 13">
            <a:extLst>
              <a:ext uri="{FF2B5EF4-FFF2-40B4-BE49-F238E27FC236}">
                <a16:creationId xmlns:a16="http://schemas.microsoft.com/office/drawing/2014/main" xmlns="" id="{C01D9261-56A3-4101-BF0A-75AA10423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6021388"/>
            <a:ext cx="86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cs-CZ" altLang="cs-CZ" sz="2400">
                <a:solidFill>
                  <a:srgbClr val="FFF901"/>
                </a:solidFill>
              </a:rPr>
              <a:t>báze</a:t>
            </a:r>
          </a:p>
        </p:txBody>
      </p:sp>
      <p:sp>
        <p:nvSpPr>
          <p:cNvPr id="375822" name="Line 14">
            <a:extLst>
              <a:ext uri="{FF2B5EF4-FFF2-40B4-BE49-F238E27FC236}">
                <a16:creationId xmlns:a16="http://schemas.microsoft.com/office/drawing/2014/main" xmlns="" id="{2BC1FD7B-2130-4AC2-9607-5DCC138D20A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692275" y="3860800"/>
            <a:ext cx="3167063" cy="2232025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5823" name="Line 15">
            <a:extLst>
              <a:ext uri="{FF2B5EF4-FFF2-40B4-BE49-F238E27FC236}">
                <a16:creationId xmlns:a16="http://schemas.microsoft.com/office/drawing/2014/main" xmlns="" id="{E95027D6-84D5-4BF3-A125-AFF67455948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268538" y="3357563"/>
            <a:ext cx="2663825" cy="2663825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5824" name="Oval 16">
            <a:extLst>
              <a:ext uri="{FF2B5EF4-FFF2-40B4-BE49-F238E27FC236}">
                <a16:creationId xmlns:a16="http://schemas.microsoft.com/office/drawing/2014/main" xmlns="" id="{8CD3FEC5-EEAC-4A89-BA24-966DFDB5C937}"/>
              </a:ext>
            </a:extLst>
          </p:cNvPr>
          <p:cNvSpPr>
            <a:spLocks noChangeArrowheads="1"/>
          </p:cNvSpPr>
          <p:nvPr/>
        </p:nvSpPr>
        <p:spPr bwMode="auto">
          <a:xfrm rot="-2400829">
            <a:off x="5005388" y="5275263"/>
            <a:ext cx="1079500" cy="649287"/>
          </a:xfrm>
          <a:prstGeom prst="ellipse">
            <a:avLst/>
          </a:prstGeom>
          <a:noFill/>
          <a:ln w="508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1800"/>
          </a:p>
        </p:txBody>
      </p:sp>
      <p:sp>
        <p:nvSpPr>
          <p:cNvPr id="375826" name="Text Box 18">
            <a:extLst>
              <a:ext uri="{FF2B5EF4-FFF2-40B4-BE49-F238E27FC236}">
                <a16:creationId xmlns:a16="http://schemas.microsoft.com/office/drawing/2014/main" xmlns="" id="{44F338D8-92E4-4936-8D41-6F51DEF19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5084763"/>
            <a:ext cx="26638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cs-CZ" sz="2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 dvě struktury fcc vzájemně posunuté o jednu čtvrtinu tělesové úhlopříčky</a:t>
            </a:r>
          </a:p>
        </p:txBody>
      </p:sp>
      <p:sp>
        <p:nvSpPr>
          <p:cNvPr id="375827" name="AutoShape 19">
            <a:extLst>
              <a:ext uri="{FF2B5EF4-FFF2-40B4-BE49-F238E27FC236}">
                <a16:creationId xmlns:a16="http://schemas.microsoft.com/office/drawing/2014/main" xmlns="" id="{4F6FB88A-F047-445D-89BF-B4025EDF48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9925" y="2276475"/>
            <a:ext cx="792163" cy="576263"/>
          </a:xfrm>
          <a:prstGeom prst="foldedCorner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>
                <a:solidFill>
                  <a:srgbClr val="000000"/>
                </a:solidFill>
              </a:rPr>
              <a:t>fcc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5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5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5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5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75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75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5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5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5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5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5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75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5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58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58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75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5819" grpId="0" animBg="1"/>
      <p:bldP spid="375821" grpId="0"/>
      <p:bldP spid="375824" grpId="0" animBg="1"/>
      <p:bldP spid="375826" grpId="0"/>
      <p:bldP spid="37582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xmlns="" id="{CD725456-6503-4469-BEE8-F020BFB1E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919162"/>
          </a:xfrm>
        </p:spPr>
        <p:txBody>
          <a:bodyPr/>
          <a:lstStyle/>
          <a:p>
            <a:pPr>
              <a:defRPr/>
            </a:pPr>
            <a:r>
              <a:rPr lang="cs-CZ" sz="3200" dirty="0"/>
              <a:t>Čokoláda a její krystaly</a:t>
            </a:r>
            <a:endParaRPr lang="cs-CZ" sz="2800" dirty="0"/>
          </a:p>
        </p:txBody>
      </p:sp>
      <p:pic>
        <p:nvPicPr>
          <p:cNvPr id="23555" name="Zástupný symbol pro obsah 7">
            <a:extLst>
              <a:ext uri="{FF2B5EF4-FFF2-40B4-BE49-F238E27FC236}">
                <a16:creationId xmlns:a16="http://schemas.microsoft.com/office/drawing/2014/main" xmlns="" id="{057CAEEF-ED62-43DB-8008-AE55C3B3FC9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00338" y="4076700"/>
            <a:ext cx="4038600" cy="2120900"/>
          </a:xfrm>
        </p:spPr>
      </p:pic>
      <p:pic>
        <p:nvPicPr>
          <p:cNvPr id="23556" name="Zástupný symbol pro obsah 8">
            <a:extLst>
              <a:ext uri="{FF2B5EF4-FFF2-40B4-BE49-F238E27FC236}">
                <a16:creationId xmlns:a16="http://schemas.microsoft.com/office/drawing/2014/main" xmlns="" id="{80F78FF9-953E-40A4-BFB6-04F1C753F9D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1628775"/>
            <a:ext cx="3608387" cy="2297113"/>
          </a:xfrm>
        </p:spPr>
      </p:pic>
      <p:pic>
        <p:nvPicPr>
          <p:cNvPr id="23557" name="Obrázek 9">
            <a:extLst>
              <a:ext uri="{FF2B5EF4-FFF2-40B4-BE49-F238E27FC236}">
                <a16:creationId xmlns:a16="http://schemas.microsoft.com/office/drawing/2014/main" xmlns="" id="{0D8F312C-AF03-465A-BB62-012E122EFD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628775"/>
            <a:ext cx="3462337" cy="230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Ohnutý roh 6">
            <a:extLst>
              <a:ext uri="{FF2B5EF4-FFF2-40B4-BE49-F238E27FC236}">
                <a16:creationId xmlns:a16="http://schemas.microsoft.com/office/drawing/2014/main" xmlns="" id="{B902F1A6-D744-4F55-B7E1-A85B16428A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4508500"/>
            <a:ext cx="1512887" cy="1152525"/>
          </a:xfrm>
          <a:prstGeom prst="foldedCorner">
            <a:avLst>
              <a:gd name="adj" fmla="val 16667"/>
            </a:avLst>
          </a:prstGeom>
          <a:solidFill>
            <a:schemeClr val="tx1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lIns="72000" tIns="108000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800">
                <a:solidFill>
                  <a:srgbClr val="000000"/>
                </a:solidFill>
              </a:rPr>
              <a:t>kakaový tuk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800">
                <a:solidFill>
                  <a:srgbClr val="000000"/>
                </a:solidFill>
              </a:rPr>
              <a:t>- krystaly triglyceridu</a:t>
            </a:r>
            <a:endParaRPr lang="en-US" altLang="cs-CZ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57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xmlns="" id="{8FFACA05-7DAB-4621-B55D-2173D49B6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847725"/>
          </a:xfrm>
        </p:spPr>
        <p:txBody>
          <a:bodyPr/>
          <a:lstStyle/>
          <a:p>
            <a:pPr>
              <a:defRPr/>
            </a:pPr>
            <a:r>
              <a:rPr lang="cs-CZ" sz="4000" dirty="0"/>
              <a:t>Krystaly čokolády</a:t>
            </a:r>
          </a:p>
        </p:txBody>
      </p:sp>
      <p:pic>
        <p:nvPicPr>
          <p:cNvPr id="24579" name="Picture 3">
            <a:extLst>
              <a:ext uri="{FF2B5EF4-FFF2-40B4-BE49-F238E27FC236}">
                <a16:creationId xmlns:a16="http://schemas.microsoft.com/office/drawing/2014/main" xmlns="" id="{05C38C94-3055-4FF4-9B64-2926D9836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341438"/>
            <a:ext cx="2305050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Obrázek 10">
            <a:extLst>
              <a:ext uri="{FF2B5EF4-FFF2-40B4-BE49-F238E27FC236}">
                <a16:creationId xmlns:a16="http://schemas.microsoft.com/office/drawing/2014/main" xmlns="" id="{0333BD61-8667-4598-B25C-43062C60A2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1341438"/>
            <a:ext cx="2262187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Šipka doprava 11">
            <a:extLst>
              <a:ext uri="{FF2B5EF4-FFF2-40B4-BE49-F238E27FC236}">
                <a16:creationId xmlns:a16="http://schemas.microsoft.com/office/drawing/2014/main" xmlns="" id="{78ACA6C6-D1F8-4496-949D-901F6144A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0" y="1916113"/>
            <a:ext cx="863600" cy="433387"/>
          </a:xfrm>
          <a:prstGeom prst="rightArrow">
            <a:avLst>
              <a:gd name="adj1" fmla="val 50000"/>
              <a:gd name="adj2" fmla="val 49817"/>
            </a:avLst>
          </a:prstGeom>
          <a:solidFill>
            <a:srgbClr val="FFF901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1800"/>
          </a:p>
        </p:txBody>
      </p:sp>
      <p:graphicFrame>
        <p:nvGraphicFramePr>
          <p:cNvPr id="13" name="Tabulka 12">
            <a:extLst>
              <a:ext uri="{FF2B5EF4-FFF2-40B4-BE49-F238E27FC236}">
                <a16:creationId xmlns:a16="http://schemas.microsoft.com/office/drawing/2014/main" xmlns="" id="{B611C35A-D958-43DB-8A72-1B76AFE5A6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5194525"/>
              </p:ext>
            </p:extLst>
          </p:nvPr>
        </p:nvGraphicFramePr>
        <p:xfrm>
          <a:off x="395288" y="3068638"/>
          <a:ext cx="8353425" cy="347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14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4090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018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b="0" dirty="0"/>
                        <a:t>typ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0" dirty="0"/>
                        <a:t>Jak</a:t>
                      </a:r>
                      <a:r>
                        <a:rPr lang="cs-CZ" b="0" baseline="0" dirty="0"/>
                        <a:t> krystal vzniká</a:t>
                      </a:r>
                      <a:endParaRPr lang="cs-CZ" b="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0" i="1" dirty="0" err="1"/>
                        <a:t>t</a:t>
                      </a:r>
                      <a:r>
                        <a:rPr lang="cs-CZ" b="0" i="0" baseline="-25000" dirty="0" err="1"/>
                        <a:t>t</a:t>
                      </a:r>
                      <a:r>
                        <a:rPr lang="cs-CZ" b="0" i="0" baseline="-25000" dirty="0"/>
                        <a:t> </a:t>
                      </a:r>
                      <a:r>
                        <a:rPr lang="cs-CZ" b="0" i="0" baseline="0" dirty="0"/>
                        <a:t> / °C</a:t>
                      </a:r>
                      <a:endParaRPr lang="cs-CZ" b="0" i="1" dirty="0"/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2000" dirty="0">
                          <a:solidFill>
                            <a:srgbClr val="000000"/>
                          </a:solidFill>
                        </a:rPr>
                        <a:t>I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rychlé ochlazení</a:t>
                      </a:r>
                      <a:r>
                        <a:rPr lang="cs-CZ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taveniny</a:t>
                      </a:r>
                      <a:endParaRPr lang="cs-CZ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rgbClr val="000000"/>
                          </a:solidFill>
                        </a:rPr>
                        <a:t>17</a:t>
                      </a:r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2000" dirty="0">
                          <a:solidFill>
                            <a:srgbClr val="000000"/>
                          </a:solidFill>
                        </a:rPr>
                        <a:t>II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ochlazení taveniny rychlostí ~ 2 °C/min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rgbClr val="000000"/>
                          </a:solidFill>
                        </a:rPr>
                        <a:t>21</a:t>
                      </a:r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2000" dirty="0">
                          <a:solidFill>
                            <a:srgbClr val="000000"/>
                          </a:solidFill>
                        </a:rPr>
                        <a:t>III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tuhnutí při teplotě (5</a:t>
                      </a:r>
                      <a:r>
                        <a:rPr lang="cs-CZ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°C až 10 </a:t>
                      </a:r>
                      <a:r>
                        <a:rPr lang="cs-CZ" baseline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°C)</a:t>
                      </a:r>
                      <a:r>
                        <a:rPr lang="cs-CZ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cs-CZ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cs-CZ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skladování typu II při teplotě 5 °C až 10 °C</a:t>
                      </a:r>
                      <a:endParaRPr lang="cs-CZ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rgbClr val="000000"/>
                          </a:solidFill>
                        </a:rPr>
                        <a:t>26</a:t>
                      </a:r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2000" dirty="0">
                          <a:solidFill>
                            <a:srgbClr val="000000"/>
                          </a:solidFill>
                        </a:rPr>
                        <a:t>IV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krystalizace taveniny při teplotě 16 °C až</a:t>
                      </a:r>
                      <a:r>
                        <a:rPr lang="cs-CZ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21 °C</a:t>
                      </a:r>
                    </a:p>
                    <a:p>
                      <a:r>
                        <a:rPr lang="cs-CZ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skladování typu III při teplotě 16 °C až 21 °C</a:t>
                      </a:r>
                      <a:endParaRPr lang="cs-CZ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rgbClr val="000000"/>
                          </a:solidFill>
                        </a:rPr>
                        <a:t>28</a:t>
                      </a:r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2000" dirty="0">
                          <a:solidFill>
                            <a:srgbClr val="000000"/>
                          </a:solidFill>
                        </a:rPr>
                        <a:t>V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pomalé tuhnutí taveniny (za stálého míchání) s přidáním krystalků  typu V (tzv.</a:t>
                      </a:r>
                      <a:r>
                        <a:rPr lang="cs-CZ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proces temperování)</a:t>
                      </a:r>
                      <a:endParaRPr lang="cs-CZ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rgbClr val="000000"/>
                          </a:solidFill>
                        </a:rPr>
                        <a:t>34</a:t>
                      </a:r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2000" dirty="0">
                          <a:solidFill>
                            <a:srgbClr val="000000"/>
                          </a:solidFill>
                        </a:rPr>
                        <a:t>VI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skladování</a:t>
                      </a:r>
                      <a:r>
                        <a:rPr lang="cs-CZ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typu V (RT) po dobu několika měsíců</a:t>
                      </a:r>
                      <a:endParaRPr lang="cs-CZ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rgbClr val="000000"/>
                          </a:solidFill>
                        </a:rPr>
                        <a:t>36</a:t>
                      </a:r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24616" name="Ohnutý roh 13">
            <a:extLst>
              <a:ext uri="{FF2B5EF4-FFF2-40B4-BE49-F238E27FC236}">
                <a16:creationId xmlns:a16="http://schemas.microsoft.com/office/drawing/2014/main" xmlns="" id="{E575E8CB-6F86-48EA-8A2F-951E4C6A5F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8125" y="1557338"/>
            <a:ext cx="1944688" cy="1366837"/>
          </a:xfrm>
          <a:prstGeom prst="foldedCorner">
            <a:avLst>
              <a:gd name="adj" fmla="val 16667"/>
            </a:avLst>
          </a:prstGeom>
          <a:solidFill>
            <a:schemeClr val="tx1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1600" dirty="0">
              <a:solidFill>
                <a:srgbClr val="000000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600" dirty="0">
                <a:solidFill>
                  <a:srgbClr val="000000"/>
                </a:solidFill>
              </a:rPr>
              <a:t>Mám chutnat</a:t>
            </a:r>
          </a:p>
          <a:p>
            <a:pPr algn="ctr" eaLnBrk="1" hangingPunct="1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cs-CZ" altLang="cs-CZ" sz="1600" dirty="0">
                <a:solidFill>
                  <a:srgbClr val="000000"/>
                </a:solidFill>
              </a:rPr>
              <a:t>a dobře vypadat?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800" b="0" dirty="0">
                <a:solidFill>
                  <a:srgbClr val="000000"/>
                </a:solidFill>
              </a:rPr>
              <a:t>skladujte mě </a:t>
            </a:r>
            <a:br>
              <a:rPr lang="cs-CZ" altLang="cs-CZ" sz="1800" b="0" dirty="0">
                <a:solidFill>
                  <a:srgbClr val="000000"/>
                </a:solidFill>
              </a:rPr>
            </a:br>
            <a:r>
              <a:rPr lang="cs-CZ" altLang="cs-CZ" sz="1800" b="0" dirty="0">
                <a:solidFill>
                  <a:srgbClr val="000000"/>
                </a:solidFill>
              </a:rPr>
              <a:t>při </a:t>
            </a:r>
            <a:r>
              <a:rPr lang="cs-CZ" altLang="cs-CZ" sz="1800" b="0" i="1" dirty="0">
                <a:solidFill>
                  <a:srgbClr val="000000"/>
                </a:solidFill>
              </a:rPr>
              <a:t>t</a:t>
            </a:r>
            <a:r>
              <a:rPr lang="cs-CZ" altLang="cs-CZ" sz="1800" b="0" dirty="0">
                <a:solidFill>
                  <a:srgbClr val="000000"/>
                </a:solidFill>
              </a:rPr>
              <a:t> &lt; 18 °C</a:t>
            </a:r>
            <a:endParaRPr lang="cs-CZ" altLang="cs-CZ" sz="1800" b="0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56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73AD7F40-B831-4C6C-855E-A9E452620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846931"/>
          </a:xfrm>
        </p:spPr>
        <p:txBody>
          <a:bodyPr/>
          <a:lstStyle/>
          <a:p>
            <a:r>
              <a:rPr lang="cs-CZ" sz="3600" dirty="0"/>
              <a:t>Mřížková energie iontových krystalů</a:t>
            </a:r>
            <a:endParaRPr lang="en-US" sz="3600" dirty="0"/>
          </a:p>
        </p:txBody>
      </p:sp>
      <p:pic>
        <p:nvPicPr>
          <p:cNvPr id="5" name="Obrázek 4">
            <a:extLst>
              <a:ext uri="{FF2B5EF4-FFF2-40B4-BE49-F238E27FC236}">
                <a16:creationId xmlns="" xmlns:a16="http://schemas.microsoft.com/office/drawing/2014/main" id="{7E27F839-9DA1-4B48-86EB-3099FE7D09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1916832"/>
            <a:ext cx="1597918" cy="2057925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="" xmlns:a16="http://schemas.microsoft.com/office/drawing/2014/main" id="{7122A203-9549-4A5E-90B8-467EC678FE64}"/>
              </a:ext>
            </a:extLst>
          </p:cNvPr>
          <p:cNvSpPr txBox="1"/>
          <p:nvPr/>
        </p:nvSpPr>
        <p:spPr>
          <a:xfrm>
            <a:off x="827584" y="1265971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rPr>
              <a:t> </a:t>
            </a:r>
            <a:r>
              <a:rPr lang="cs-CZ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Max Born - 1910</a:t>
            </a:r>
            <a:endParaRPr lang="en-US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5" descr="NaCl">
            <a:extLst>
              <a:ext uri="{FF2B5EF4-FFF2-40B4-BE49-F238E27FC236}">
                <a16:creationId xmlns="" xmlns:a16="http://schemas.microsoft.com/office/drawing/2014/main" id="{990B9480-32EE-445C-886A-C179BCED9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8310" y="1916832"/>
            <a:ext cx="2364029" cy="214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ovéPole 8">
            <a:extLst>
              <a:ext uri="{FF2B5EF4-FFF2-40B4-BE49-F238E27FC236}">
                <a16:creationId xmlns="" xmlns:a16="http://schemas.microsoft.com/office/drawing/2014/main" id="{32E9ACFB-9E21-413F-BADE-14A769D22570}"/>
              </a:ext>
            </a:extLst>
          </p:cNvPr>
          <p:cNvSpPr txBox="1"/>
          <p:nvPr/>
        </p:nvSpPr>
        <p:spPr>
          <a:xfrm>
            <a:off x="3779912" y="2191741"/>
            <a:ext cx="271261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800" b="0" dirty="0">
                <a:solidFill>
                  <a:srgbClr val="FFFF00"/>
                </a:solidFill>
              </a:rPr>
              <a:t>Max Born (1882-1970)</a:t>
            </a:r>
          </a:p>
          <a:p>
            <a:pPr algn="l"/>
            <a:r>
              <a:rPr lang="cs-CZ" sz="1800" b="0" dirty="0">
                <a:solidFill>
                  <a:srgbClr val="FFFF00"/>
                </a:solidFill>
              </a:rPr>
              <a:t>Nobelova cena (1954)</a:t>
            </a:r>
          </a:p>
          <a:p>
            <a:pPr algn="l"/>
            <a:r>
              <a:rPr lang="cs-CZ" sz="1400" b="0" dirty="0">
                <a:solidFill>
                  <a:srgbClr val="FFFF00"/>
                </a:solidFill>
              </a:rPr>
              <a:t>- za zásadní výzkum v kvantové</a:t>
            </a:r>
            <a:br>
              <a:rPr lang="cs-CZ" sz="1400" b="0" dirty="0">
                <a:solidFill>
                  <a:srgbClr val="FFFF00"/>
                </a:solidFill>
              </a:rPr>
            </a:br>
            <a:r>
              <a:rPr lang="cs-CZ" sz="1400" b="0" dirty="0">
                <a:solidFill>
                  <a:srgbClr val="FFFF00"/>
                </a:solidFill>
              </a:rPr>
              <a:t>  mechanice, zejména za</a:t>
            </a:r>
            <a:br>
              <a:rPr lang="cs-CZ" sz="1400" b="0" dirty="0">
                <a:solidFill>
                  <a:srgbClr val="FFFF00"/>
                </a:solidFill>
              </a:rPr>
            </a:br>
            <a:r>
              <a:rPr lang="cs-CZ" sz="1400" b="0" dirty="0">
                <a:solidFill>
                  <a:srgbClr val="FFFF00"/>
                </a:solidFill>
              </a:rPr>
              <a:t>  statistickou interpretaci vlnové</a:t>
            </a:r>
            <a:br>
              <a:rPr lang="cs-CZ" sz="1400" b="0" dirty="0">
                <a:solidFill>
                  <a:srgbClr val="FFFF00"/>
                </a:solidFill>
              </a:rPr>
            </a:br>
            <a:r>
              <a:rPr lang="cs-CZ" sz="1400" b="0" dirty="0">
                <a:solidFill>
                  <a:srgbClr val="FFFF00"/>
                </a:solidFill>
              </a:rPr>
              <a:t>  funkce</a:t>
            </a:r>
            <a:endParaRPr lang="en-US" sz="1400" b="0" dirty="0">
              <a:solidFill>
                <a:srgbClr val="FFFF00"/>
              </a:solidFill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="" xmlns:a16="http://schemas.microsoft.com/office/drawing/2014/main" id="{A868B743-94A5-430F-B938-95B1F0CDC5B4}"/>
              </a:ext>
            </a:extLst>
          </p:cNvPr>
          <p:cNvSpPr txBox="1"/>
          <p:nvPr/>
        </p:nvSpPr>
        <p:spPr>
          <a:xfrm>
            <a:off x="755576" y="4221087"/>
            <a:ext cx="56649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Symbol" panose="05050102010706020507" pitchFamily="18" charset="2"/>
              <a:buChar char="®"/>
            </a:pPr>
            <a:r>
              <a:rPr lang="cs-CZ" sz="1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rPr>
              <a:t>elektrostatická (</a:t>
            </a:r>
            <a:r>
              <a:rPr lang="cs-CZ" sz="1600" b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rPr>
              <a:t>coulombovská</a:t>
            </a:r>
            <a:r>
              <a:rPr lang="cs-CZ" sz="1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rPr>
              <a:t>) energie</a:t>
            </a:r>
          </a:p>
          <a:p>
            <a:pPr marL="342900" indent="-342900" algn="l">
              <a:buFont typeface="Symbol" panose="05050102010706020507" pitchFamily="18" charset="2"/>
              <a:buChar char="®"/>
            </a:pPr>
            <a:r>
              <a:rPr lang="cs-CZ" sz="1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rPr>
              <a:t>odpudivá (repulsní) </a:t>
            </a:r>
            <a:r>
              <a:rPr lang="cs-CZ" sz="16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rPr>
              <a:t>energie</a:t>
            </a:r>
          </a:p>
          <a:p>
            <a:pPr marL="342900" indent="-342900" algn="l">
              <a:buFont typeface="Symbol" panose="05050102010706020507" pitchFamily="18" charset="2"/>
              <a:buChar char="®"/>
            </a:pPr>
            <a:r>
              <a:rPr lang="cs-CZ" sz="16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rPr>
              <a:t>kulová symetrie rozdělení elektrického náboje v iontech</a:t>
            </a:r>
            <a:endParaRPr lang="en-US" sz="16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ovéPole 12">
                <a:extLst>
                  <a:ext uri="{FF2B5EF4-FFF2-40B4-BE49-F238E27FC236}">
                    <a16:creationId xmlns="" xmlns:a16="http://schemas.microsoft.com/office/drawing/2014/main" id="{E9D6A49E-97D3-46E3-97B1-21E462C35DFA}"/>
                  </a:ext>
                </a:extLst>
              </p:cNvPr>
              <p:cNvSpPr txBox="1"/>
              <p:nvPr/>
            </p:nvSpPr>
            <p:spPr>
              <a:xfrm>
                <a:off x="1988540" y="5304931"/>
                <a:ext cx="1191287" cy="574196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cs-CZ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cs-CZ" b="0" i="1" smtClean="0">
                              <a:latin typeface="Cambria Math" panose="02040503050406030204" pitchFamily="18" charset="0"/>
                            </a:rPr>
                            <m:t>𝑟𝑒𝑝</m:t>
                          </m:r>
                        </m:sub>
                      </m:sSub>
                      <m:r>
                        <a:rPr lang="cs-CZ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cs-CZ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num>
                        <m:den>
                          <m:sSup>
                            <m:sSupPr>
                              <m:ctrlPr>
                                <a:rPr lang="cs-CZ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cs-CZ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cs-CZ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13" name="TextovéPole 1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E9D6A49E-97D3-46E3-97B1-21E462C35D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8540" y="5304931"/>
                <a:ext cx="1191287" cy="57419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ovéPole 15">
                <a:extLst>
                  <a:ext uri="{FF2B5EF4-FFF2-40B4-BE49-F238E27FC236}">
                    <a16:creationId xmlns="" xmlns:a16="http://schemas.microsoft.com/office/drawing/2014/main" id="{B70062B6-B138-4294-ADA5-8E944EE2AB49}"/>
                  </a:ext>
                </a:extLst>
              </p:cNvPr>
              <p:cNvSpPr txBox="1"/>
              <p:nvPr/>
            </p:nvSpPr>
            <p:spPr>
              <a:xfrm>
                <a:off x="3384629" y="5209559"/>
                <a:ext cx="3039614" cy="79002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cs-CZ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cs-CZ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cs-CZ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cs-CZ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cs-CZ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cs-CZ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cs-CZ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cs-CZ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cs-CZ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cs-CZ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cs-CZ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cs-CZ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cs-CZ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cs-CZ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s-CZ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cs-CZ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cs-CZ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cs-CZ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16" name="TextovéPole 1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70062B6-B138-4294-ADA5-8E944EE2AB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4629" y="5209559"/>
                <a:ext cx="3039614" cy="79002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ovéPole 16">
            <a:extLst>
              <a:ext uri="{FF2B5EF4-FFF2-40B4-BE49-F238E27FC236}">
                <a16:creationId xmlns="" xmlns:a16="http://schemas.microsoft.com/office/drawing/2014/main" id="{334930DA-C998-4D43-B5D6-E5EADBAB65FB}"/>
              </a:ext>
            </a:extLst>
          </p:cNvPr>
          <p:cNvSpPr txBox="1"/>
          <p:nvPr/>
        </p:nvSpPr>
        <p:spPr>
          <a:xfrm>
            <a:off x="1988540" y="6087717"/>
            <a:ext cx="3933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400" b="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cs-CZ" sz="1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14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rPr>
              <a:t>– </a:t>
            </a:r>
            <a:r>
              <a:rPr lang="cs-CZ" sz="1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rPr>
              <a:t>určeno z měření stlačitelnosti </a:t>
            </a:r>
            <a:r>
              <a:rPr lang="cs-CZ" sz="14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rPr>
              <a:t>krystalů</a:t>
            </a:r>
            <a:br>
              <a:rPr lang="cs-CZ" sz="14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rPr>
            </a:br>
            <a:r>
              <a:rPr lang="cs-CZ" sz="1400" b="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 </a:t>
            </a:r>
            <a:r>
              <a:rPr lang="cs-CZ" sz="14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- později vypočítali </a:t>
            </a:r>
            <a:r>
              <a:rPr lang="cs-CZ" sz="1400" b="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Madelung</a:t>
            </a:r>
            <a:r>
              <a:rPr lang="cs-CZ" sz="14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, </a:t>
            </a:r>
            <a:r>
              <a:rPr lang="cs-CZ" sz="1400" b="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Evjen</a:t>
            </a:r>
            <a:r>
              <a:rPr lang="cs-CZ" sz="14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, Ewald</a:t>
            </a:r>
            <a:endParaRPr lang="en-US" sz="14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3432415"/>
              </p:ext>
            </p:extLst>
          </p:nvPr>
        </p:nvGraphicFramePr>
        <p:xfrm>
          <a:off x="6729678" y="4342749"/>
          <a:ext cx="1535832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/>
                <a:gridCol w="599728"/>
              </a:tblGrid>
              <a:tr h="270155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krystal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i="0" dirty="0" smtClean="0"/>
                        <a:t>n</a:t>
                      </a:r>
                      <a:endParaRPr lang="cs-CZ" i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err="1" smtClean="0"/>
                        <a:t>LiF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5,9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err="1" smtClean="0"/>
                        <a:t>LiCl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8,0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err="1" smtClean="0"/>
                        <a:t>LiBr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8,7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err="1" smtClean="0"/>
                        <a:t>NaCl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9,1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err="1" smtClean="0"/>
                        <a:t>NaBr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9,5</a:t>
                      </a:r>
                      <a:endParaRPr lang="cs-CZ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" name="Zástupný symbol pro obsah 4" descr="NaCl_elhustot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1520" y="5251546"/>
            <a:ext cx="1361397" cy="1367678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3762296" y="1185804"/>
            <a:ext cx="4320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200" b="0" dirty="0" smtClean="0">
                <a:solidFill>
                  <a:srgbClr val="FFC000"/>
                </a:solidFill>
              </a:rPr>
              <a:t>Poznámka: Teprve roku 1909 provedl </a:t>
            </a:r>
            <a:r>
              <a:rPr lang="cs-CZ" sz="1200" b="0" dirty="0" err="1" smtClean="0">
                <a:solidFill>
                  <a:srgbClr val="FFC000"/>
                </a:solidFill>
              </a:rPr>
              <a:t>Rutherford</a:t>
            </a:r>
            <a:r>
              <a:rPr lang="cs-CZ" sz="1200" b="0" dirty="0" smtClean="0">
                <a:solidFill>
                  <a:srgbClr val="FFC000"/>
                </a:solidFill>
              </a:rPr>
              <a:t> svůj slavný pokus na jehož základě roku 1911 publikoval nový model atomu. Born tedy musel vycházet s Thomsonova pudinkového modelu...</a:t>
            </a:r>
            <a:endParaRPr lang="cs-CZ" sz="1200" b="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57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/>
              <a:t>Hustota elektronového rozdělení </a:t>
            </a:r>
            <a:br>
              <a:rPr lang="cs-CZ" sz="3600" dirty="0"/>
            </a:br>
            <a:r>
              <a:rPr lang="cs-CZ" sz="3600" dirty="0"/>
              <a:t>v základní rovině </a:t>
            </a:r>
            <a:r>
              <a:rPr lang="cs-CZ" sz="3600" dirty="0" err="1"/>
              <a:t>NaCl</a:t>
            </a:r>
            <a:endParaRPr lang="cs-CZ" sz="3600" dirty="0"/>
          </a:p>
        </p:txBody>
      </p:sp>
      <p:pic>
        <p:nvPicPr>
          <p:cNvPr id="5" name="Zástupný symbol pro obsah 4" descr="NaCl_elhustot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99792" y="1844824"/>
            <a:ext cx="3481548" cy="3497611"/>
          </a:xfrm>
        </p:spPr>
      </p:pic>
      <p:sp>
        <p:nvSpPr>
          <p:cNvPr id="6" name="TextovéPole 5"/>
          <p:cNvSpPr txBox="1"/>
          <p:nvPr/>
        </p:nvSpPr>
        <p:spPr>
          <a:xfrm>
            <a:off x="971600" y="6021288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Schoknecht</a:t>
            </a:r>
            <a:r>
              <a:rPr lang="cs-CZ" sz="1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G.: Z. </a:t>
            </a:r>
            <a:r>
              <a:rPr lang="cs-CZ" sz="1600" b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Naturforschg</a:t>
            </a:r>
            <a:r>
              <a:rPr lang="cs-CZ" sz="1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12a (1957) 983.</a:t>
            </a:r>
          </a:p>
        </p:txBody>
      </p:sp>
    </p:spTree>
    <p:extLst>
      <p:ext uri="{BB962C8B-B14F-4D97-AF65-F5344CB8AC3E}">
        <p14:creationId xmlns:p14="http://schemas.microsoft.com/office/powerpoint/2010/main" val="417909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6516216" y="5517232"/>
            <a:ext cx="2376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0" dirty="0"/>
              <a:t>Erwin </a:t>
            </a:r>
            <a:r>
              <a:rPr lang="cs-CZ" b="0" dirty="0" err="1"/>
              <a:t>Madelung</a:t>
            </a:r>
            <a:r>
              <a:rPr lang="cs-CZ" b="0" dirty="0"/>
              <a:t> </a:t>
            </a:r>
            <a:br>
              <a:rPr lang="cs-CZ" b="0" dirty="0"/>
            </a:br>
            <a:r>
              <a:rPr lang="cs-CZ" b="0" dirty="0"/>
              <a:t>(1881-1972) </a:t>
            </a:r>
          </a:p>
        </p:txBody>
      </p:sp>
      <p:pic>
        <p:nvPicPr>
          <p:cNvPr id="7" name="Picture 14" descr="ErwinMadelu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573016"/>
            <a:ext cx="1224136" cy="1852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ovéPole 10"/>
          <p:cNvSpPr txBox="1"/>
          <p:nvPr/>
        </p:nvSpPr>
        <p:spPr>
          <a:xfrm>
            <a:off x="581869" y="1570326"/>
            <a:ext cx="805008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cs-CZ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→ hlavní příspěvek k vazební energii iontových krystalů</a:t>
            </a:r>
          </a:p>
          <a:p>
            <a:pPr algn="l">
              <a:spcAft>
                <a:spcPts val="600"/>
              </a:spcAft>
            </a:pPr>
            <a:r>
              <a:rPr lang="cs-CZ" b="0" dirty="0">
                <a:solidFill>
                  <a:srgbClr val="FFFC8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→ o tom, která struktura bude stabilní pro konkrétní sůl rozhoduje</a:t>
            </a:r>
            <a:br>
              <a:rPr lang="cs-CZ" b="0" dirty="0">
                <a:solidFill>
                  <a:srgbClr val="FFFC8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b="0" dirty="0">
                <a:solidFill>
                  <a:srgbClr val="FFFC8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velikost příspěvku </a:t>
            </a:r>
            <a:r>
              <a:rPr lang="cs-CZ" b="0" dirty="0" err="1">
                <a:solidFill>
                  <a:srgbClr val="FFFC8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Madelungovy</a:t>
            </a:r>
            <a:r>
              <a:rPr lang="cs-CZ" b="0" dirty="0">
                <a:solidFill>
                  <a:srgbClr val="FFFC8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repulsivní energie ke kohézní</a:t>
            </a:r>
            <a:br>
              <a:rPr lang="cs-CZ" b="0" dirty="0">
                <a:solidFill>
                  <a:srgbClr val="FFFC8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b="0" dirty="0">
                <a:solidFill>
                  <a:srgbClr val="FFFC8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energii (je nutné uvážit příspěvky vyšších řádů)</a:t>
            </a:r>
          </a:p>
          <a:p>
            <a:pPr algn="l">
              <a:spcAft>
                <a:spcPts val="600"/>
              </a:spcAft>
            </a:pPr>
            <a:r>
              <a:rPr lang="cs-CZ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→ důležité je znát velikost </a:t>
            </a:r>
            <a:r>
              <a:rPr lang="cs-CZ" b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Madelungovy</a:t>
            </a:r>
            <a:r>
              <a:rPr lang="cs-CZ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konstanty</a:t>
            </a:r>
            <a:endParaRPr lang="cs-CZ" b="0" dirty="0">
              <a:solidFill>
                <a:srgbClr val="FFFC8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Nadpis 11"/>
          <p:cNvSpPr>
            <a:spLocks noGrp="1"/>
          </p:cNvSpPr>
          <p:nvPr>
            <p:ph type="title"/>
          </p:nvPr>
        </p:nvSpPr>
        <p:spPr>
          <a:xfrm>
            <a:off x="467544" y="332657"/>
            <a:ext cx="8229600" cy="1008112"/>
          </a:xfrm>
        </p:spPr>
        <p:txBody>
          <a:bodyPr/>
          <a:lstStyle/>
          <a:p>
            <a:r>
              <a:rPr lang="cs-CZ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Madelungova</a:t>
            </a:r>
            <a:r>
              <a:rPr lang="cs-CZ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(elektrostatická) energie</a:t>
            </a:r>
            <a:endParaRPr lang="cs-CZ" dirty="0"/>
          </a:p>
        </p:txBody>
      </p:sp>
      <p:sp>
        <p:nvSpPr>
          <p:cNvPr id="13" name="Ohnutý roh 12"/>
          <p:cNvSpPr/>
          <p:nvPr/>
        </p:nvSpPr>
        <p:spPr bwMode="auto">
          <a:xfrm>
            <a:off x="1115616" y="3789040"/>
            <a:ext cx="5400600" cy="1008112"/>
          </a:xfrm>
          <a:prstGeom prst="foldedCorner">
            <a:avLst/>
          </a:prstGeom>
          <a:solidFill>
            <a:schemeClr val="tx1"/>
          </a:solidFill>
          <a:ln w="9525" cap="flat" cmpd="sng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b="0" dirty="0">
                <a:solidFill>
                  <a:schemeClr val="accent4">
                    <a:lumMod val="10000"/>
                  </a:schemeClr>
                </a:solidFill>
              </a:rPr>
              <a:t>prakticky použitelné metody výpočtu </a:t>
            </a:r>
            <a:r>
              <a:rPr lang="cs-CZ" b="0" dirty="0" err="1">
                <a:solidFill>
                  <a:schemeClr val="accent4">
                    <a:lumMod val="10000"/>
                  </a:schemeClr>
                </a:solidFill>
              </a:rPr>
              <a:t>Madelungovy</a:t>
            </a:r>
            <a:r>
              <a:rPr lang="cs-CZ" b="0" dirty="0">
                <a:solidFill>
                  <a:schemeClr val="accent4">
                    <a:lumMod val="10000"/>
                  </a:schemeClr>
                </a:solidFill>
              </a:rPr>
              <a:t> konstanty: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accent4">
                    <a:lumMod val="10000"/>
                  </a:schemeClr>
                </a:solidFill>
                <a:effectLst/>
                <a:latin typeface="Arial" charset="0"/>
              </a:rPr>
              <a:t>P. P. </a:t>
            </a:r>
            <a:r>
              <a:rPr kumimoji="0" lang="cs-CZ" b="0" i="0" u="none" strike="noStrike" cap="none" normalizeH="0" baseline="0" dirty="0" err="1">
                <a:ln>
                  <a:noFill/>
                </a:ln>
                <a:solidFill>
                  <a:schemeClr val="accent4">
                    <a:lumMod val="10000"/>
                  </a:schemeClr>
                </a:solidFill>
                <a:effectLst/>
                <a:latin typeface="Arial" charset="0"/>
              </a:rPr>
              <a:t>Ewald</a:t>
            </a: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accent4">
                    <a:lumMod val="10000"/>
                  </a:schemeClr>
                </a:solidFill>
                <a:effectLst/>
                <a:latin typeface="Arial" charset="0"/>
              </a:rPr>
              <a:t> (1921), H. M. </a:t>
            </a:r>
            <a:r>
              <a:rPr kumimoji="0" lang="cs-CZ" b="0" i="0" u="none" strike="noStrike" cap="none" normalizeH="0" baseline="0" dirty="0" err="1">
                <a:ln>
                  <a:noFill/>
                </a:ln>
                <a:solidFill>
                  <a:schemeClr val="accent4">
                    <a:lumMod val="10000"/>
                  </a:schemeClr>
                </a:solidFill>
                <a:effectLst/>
                <a:latin typeface="Arial" charset="0"/>
              </a:rPr>
              <a:t>Evjen</a:t>
            </a:r>
            <a:r>
              <a:rPr kumimoji="0" lang="cs-CZ" b="0" i="0" u="none" strike="noStrike" cap="none" normalizeH="0" dirty="0">
                <a:ln>
                  <a:noFill/>
                </a:ln>
                <a:solidFill>
                  <a:schemeClr val="accent4">
                    <a:lumMod val="10000"/>
                  </a:schemeClr>
                </a:solidFill>
                <a:effectLst/>
                <a:latin typeface="Arial" charset="0"/>
              </a:rPr>
              <a:t> (1932)</a:t>
            </a:r>
            <a:endParaRPr kumimoji="0" lang="cs-CZ" b="0" i="0" u="none" strike="noStrike" cap="none" normalizeH="0" baseline="0" dirty="0">
              <a:ln>
                <a:noFill/>
              </a:ln>
              <a:solidFill>
                <a:schemeClr val="accent4">
                  <a:lumMod val="10000"/>
                </a:schemeClr>
              </a:solidFill>
              <a:effectLst/>
              <a:latin typeface="Arial" charset="0"/>
            </a:endParaRPr>
          </a:p>
        </p:txBody>
      </p:sp>
      <p:sp>
        <p:nvSpPr>
          <p:cNvPr id="14" name="TextovéPole 13"/>
          <p:cNvSpPr txBox="1"/>
          <p:nvPr/>
        </p:nvSpPr>
        <p:spPr>
          <a:xfrm>
            <a:off x="539552" y="5445224"/>
            <a:ext cx="4680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800" b="0" dirty="0"/>
              <a:t>E. </a:t>
            </a:r>
            <a:r>
              <a:rPr lang="cs-CZ" sz="1800" b="0" dirty="0" err="1"/>
              <a:t>Madelung</a:t>
            </a:r>
            <a:r>
              <a:rPr lang="cs-CZ" sz="1800" b="0" dirty="0"/>
              <a:t>, </a:t>
            </a:r>
            <a:r>
              <a:rPr lang="cs-CZ" sz="1800" b="0" dirty="0" err="1"/>
              <a:t>Physik</a:t>
            </a:r>
            <a:r>
              <a:rPr lang="cs-CZ" sz="1800" b="0" dirty="0"/>
              <a:t> Z. 19 (1918) 524.</a:t>
            </a:r>
          </a:p>
          <a:p>
            <a:pPr algn="l"/>
            <a:r>
              <a:rPr lang="cs-CZ" sz="1800" b="0" dirty="0"/>
              <a:t>P.P. </a:t>
            </a:r>
            <a:r>
              <a:rPr lang="cs-CZ" sz="1800" b="0" dirty="0" err="1"/>
              <a:t>Ewald</a:t>
            </a:r>
            <a:r>
              <a:rPr lang="cs-CZ" sz="1800" b="0" dirty="0"/>
              <a:t>, </a:t>
            </a:r>
            <a:r>
              <a:rPr lang="cs-CZ" sz="1800" b="0" dirty="0" err="1"/>
              <a:t>Ann</a:t>
            </a:r>
            <a:r>
              <a:rPr lang="cs-CZ" sz="1800" b="0" dirty="0"/>
              <a:t>. </a:t>
            </a:r>
            <a:r>
              <a:rPr lang="cs-CZ" sz="1800" b="0" dirty="0" err="1"/>
              <a:t>Physik</a:t>
            </a:r>
            <a:r>
              <a:rPr lang="cs-CZ" sz="1800" b="0" dirty="0"/>
              <a:t> 64 (1921) 253.</a:t>
            </a:r>
          </a:p>
          <a:p>
            <a:pPr algn="l"/>
            <a:r>
              <a:rPr lang="cs-CZ" sz="1800" b="0" dirty="0"/>
              <a:t>H.M. </a:t>
            </a:r>
            <a:r>
              <a:rPr lang="cs-CZ" sz="1800" b="0" dirty="0" err="1"/>
              <a:t>Evjen</a:t>
            </a:r>
            <a:r>
              <a:rPr lang="cs-CZ" sz="1800" b="0" dirty="0"/>
              <a:t>, </a:t>
            </a:r>
            <a:r>
              <a:rPr lang="cs-CZ" sz="1800" b="0" dirty="0" err="1"/>
              <a:t>Phys</a:t>
            </a:r>
            <a:r>
              <a:rPr lang="cs-CZ" sz="1800" b="0" dirty="0"/>
              <a:t>. </a:t>
            </a:r>
            <a:r>
              <a:rPr lang="cs-CZ" sz="1800" b="0" dirty="0" err="1"/>
              <a:t>Rev</a:t>
            </a:r>
            <a:r>
              <a:rPr lang="cs-CZ" sz="1800" b="0" dirty="0"/>
              <a:t>. 39 (1932) 675.</a:t>
            </a:r>
          </a:p>
        </p:txBody>
      </p:sp>
    </p:spTree>
    <p:extLst>
      <p:ext uri="{BB962C8B-B14F-4D97-AF65-F5344CB8AC3E}">
        <p14:creationId xmlns:p14="http://schemas.microsoft.com/office/powerpoint/2010/main" val="331847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80" name="Rectangle 4"/>
          <p:cNvSpPr>
            <a:spLocks noGrp="1" noChangeArrowheads="1"/>
          </p:cNvSpPr>
          <p:nvPr>
            <p:ph type="title"/>
          </p:nvPr>
        </p:nvSpPr>
        <p:spPr>
          <a:xfrm>
            <a:off x="250825" y="277813"/>
            <a:ext cx="8435975" cy="1139825"/>
          </a:xfrm>
        </p:spPr>
        <p:txBody>
          <a:bodyPr/>
          <a:lstStyle/>
          <a:p>
            <a:pPr eaLnBrk="1" hangingPunct="1">
              <a:defRPr/>
            </a:pPr>
            <a:r>
              <a:rPr lang="cs-CZ" sz="3600" dirty="0" err="1"/>
              <a:t>Madelungova</a:t>
            </a:r>
            <a:r>
              <a:rPr lang="cs-CZ" sz="3600" dirty="0"/>
              <a:t> energie pro krystal </a:t>
            </a:r>
            <a:r>
              <a:rPr lang="cs-CZ" sz="3600" dirty="0" err="1"/>
              <a:t>NaCl</a:t>
            </a:r>
            <a:endParaRPr lang="cs-CZ" sz="3600" dirty="0"/>
          </a:p>
        </p:txBody>
      </p:sp>
      <p:graphicFrame>
        <p:nvGraphicFramePr>
          <p:cNvPr id="1026" name="Object 15"/>
          <p:cNvGraphicFramePr>
            <a:graphicFrameLocks noGrp="1" noChangeAspect="1"/>
          </p:cNvGraphicFramePr>
          <p:nvPr>
            <p:ph sz="half" idx="1"/>
          </p:nvPr>
        </p:nvGraphicFramePr>
        <p:xfrm>
          <a:off x="8243888" y="4667250"/>
          <a:ext cx="504825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Rovnice" r:id="rId4" imgW="342720" imgH="215640" progId="Equation.3">
                  <p:embed/>
                </p:oleObj>
              </mc:Choice>
              <mc:Fallback>
                <p:oleObj name="Rovnice" r:id="rId4" imgW="3427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3888" y="4667250"/>
                        <a:ext cx="504825" cy="385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17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8243888" y="4941888"/>
          <a:ext cx="576262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Rovnice" r:id="rId6" imgW="330120" imgH="228600" progId="Equation.3">
                  <p:embed/>
                </p:oleObj>
              </mc:Choice>
              <mc:Fallback>
                <p:oleObj name="Rovnice" r:id="rId6" imgW="3301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3888" y="4941888"/>
                        <a:ext cx="576262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0" name="Picture 5" descr="NaCl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32138" y="1422400"/>
            <a:ext cx="3159125" cy="286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Line 7"/>
          <p:cNvSpPr>
            <a:spLocks noChangeShapeType="1"/>
          </p:cNvSpPr>
          <p:nvPr/>
        </p:nvSpPr>
        <p:spPr bwMode="auto">
          <a:xfrm flipV="1">
            <a:off x="2330398" y="2882567"/>
            <a:ext cx="2305050" cy="1512887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382984" name="Text Box 8"/>
          <p:cNvSpPr txBox="1">
            <a:spLocks noChangeArrowheads="1"/>
          </p:cNvSpPr>
          <p:nvPr/>
        </p:nvSpPr>
        <p:spPr bwMode="auto">
          <a:xfrm>
            <a:off x="1042988" y="4365625"/>
            <a:ext cx="76327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cs-CZ" b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tento iont je</a:t>
            </a:r>
            <a:r>
              <a:rPr lang="cs-CZ" dirty="0"/>
              <a:t> </a:t>
            </a:r>
            <a:r>
              <a:rPr lang="cs-CZ" b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obklopen: </a:t>
            </a:r>
            <a:r>
              <a:rPr lang="cs-CZ" b="0" dirty="0"/>
              <a:t>6 (opačně nabitými) ionty ve vzdálenosti </a:t>
            </a:r>
            <a:r>
              <a:rPr lang="cs-CZ" b="0" i="1" dirty="0"/>
              <a:t>R</a:t>
            </a:r>
            <a:r>
              <a:rPr lang="cs-CZ" b="0" dirty="0"/>
              <a:t/>
            </a:r>
            <a:br>
              <a:rPr lang="cs-CZ" b="0" dirty="0"/>
            </a:br>
            <a:r>
              <a:rPr lang="cs-CZ" b="0" dirty="0"/>
              <a:t>                                    12 (stejně nabitými) ionty ve vzdálenosti</a:t>
            </a:r>
            <a:br>
              <a:rPr lang="cs-CZ" b="0" dirty="0"/>
            </a:br>
            <a:r>
              <a:rPr lang="cs-CZ" b="0" dirty="0"/>
              <a:t>                                     8 (opačně nabitými) ionty ve vzdálenosti</a:t>
            </a:r>
            <a:br>
              <a:rPr lang="cs-CZ" b="0" dirty="0"/>
            </a:br>
            <a:r>
              <a:rPr lang="cs-CZ" b="0" dirty="0"/>
              <a:t>                                     atd.</a:t>
            </a:r>
            <a:r>
              <a:rPr lang="cs-CZ" b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graphicFrame>
        <p:nvGraphicFramePr>
          <p:cNvPr id="1028" name="Object 19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258888" y="5734050"/>
          <a:ext cx="6769100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Rovnice" r:id="rId9" imgW="3644640" imgH="495000" progId="Equation.3">
                  <p:embed/>
                </p:oleObj>
              </mc:Choice>
              <mc:Fallback>
                <p:oleObj name="Rovnice" r:id="rId9" imgW="3644640" imgH="495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5734050"/>
                        <a:ext cx="6769100" cy="92075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2998" name="Oval 22"/>
          <p:cNvSpPr>
            <a:spLocks noChangeArrowheads="1"/>
          </p:cNvSpPr>
          <p:nvPr/>
        </p:nvSpPr>
        <p:spPr bwMode="auto">
          <a:xfrm>
            <a:off x="6948488" y="6021388"/>
            <a:ext cx="360362" cy="358775"/>
          </a:xfrm>
          <a:prstGeom prst="ellips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  <p:sp>
        <p:nvSpPr>
          <p:cNvPr id="382999" name="Line 23"/>
          <p:cNvSpPr>
            <a:spLocks noChangeShapeType="1"/>
          </p:cNvSpPr>
          <p:nvPr/>
        </p:nvSpPr>
        <p:spPr bwMode="auto">
          <a:xfrm flipH="1">
            <a:off x="7164388" y="3068638"/>
            <a:ext cx="576262" cy="2879725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383000" name="Text Box 24"/>
          <p:cNvSpPr txBox="1">
            <a:spLocks noChangeArrowheads="1"/>
          </p:cNvSpPr>
          <p:nvPr/>
        </p:nvSpPr>
        <p:spPr bwMode="auto">
          <a:xfrm>
            <a:off x="6588125" y="2276475"/>
            <a:ext cx="23050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sz="2400">
                <a:solidFill>
                  <a:srgbClr val="FF6600"/>
                </a:solidFill>
              </a:rPr>
              <a:t>Madelungova</a:t>
            </a:r>
            <a:br>
              <a:rPr lang="cs-CZ" sz="2400">
                <a:solidFill>
                  <a:srgbClr val="FF6600"/>
                </a:solidFill>
              </a:rPr>
            </a:br>
            <a:r>
              <a:rPr lang="cs-CZ" sz="2400">
                <a:solidFill>
                  <a:srgbClr val="FF6600"/>
                </a:solidFill>
              </a:rPr>
              <a:t>konstanta</a:t>
            </a:r>
          </a:p>
        </p:txBody>
      </p:sp>
      <p:sp>
        <p:nvSpPr>
          <p:cNvPr id="383001" name="Text Box 25"/>
          <p:cNvSpPr txBox="1">
            <a:spLocks noChangeArrowheads="1"/>
          </p:cNvSpPr>
          <p:nvPr/>
        </p:nvSpPr>
        <p:spPr bwMode="auto">
          <a:xfrm>
            <a:off x="179388" y="1628800"/>
            <a:ext cx="295275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cs-CZ" b="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NaCl</a:t>
            </a:r>
            <a:r>
              <a:rPr lang="cs-CZ" b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cs-CZ" b="0" i="1" dirty="0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 </a:t>
            </a:r>
            <a:r>
              <a:rPr lang="cs-CZ" b="0" dirty="0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= 1,747558…</a:t>
            </a:r>
          </a:p>
          <a:p>
            <a:pPr algn="l">
              <a:spcBef>
                <a:spcPct val="50000"/>
              </a:spcBef>
              <a:defRPr/>
            </a:pPr>
            <a:endParaRPr lang="cs-CZ" b="0" dirty="0"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  <a:p>
            <a:pPr algn="l">
              <a:spcBef>
                <a:spcPct val="50000"/>
              </a:spcBef>
              <a:defRPr/>
            </a:pPr>
            <a:r>
              <a:rPr lang="cs-CZ" b="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CsCl</a:t>
            </a:r>
            <a:r>
              <a:rPr lang="cs-CZ" b="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</a:t>
            </a:r>
            <a:r>
              <a:rPr lang="cs-CZ" b="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 </a:t>
            </a:r>
            <a:r>
              <a:rPr lang="cs-CZ" b="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= 1,762670</a:t>
            </a:r>
          </a:p>
          <a:p>
            <a:pPr algn="l">
              <a:spcBef>
                <a:spcPct val="50000"/>
              </a:spcBef>
              <a:defRPr/>
            </a:pPr>
            <a:r>
              <a:rPr lang="cs-CZ" b="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ZnS</a:t>
            </a:r>
            <a:r>
              <a:rPr lang="cs-CZ" b="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(sfalerit) </a:t>
            </a:r>
            <a:r>
              <a:rPr lang="cs-CZ" b="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 </a:t>
            </a:r>
            <a:r>
              <a:rPr lang="cs-CZ" b="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= 1,6381</a:t>
            </a:r>
          </a:p>
          <a:p>
            <a:pPr algn="l">
              <a:spcBef>
                <a:spcPct val="50000"/>
              </a:spcBef>
              <a:defRPr/>
            </a:pPr>
            <a:r>
              <a:rPr lang="cs-CZ" b="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ZnS</a:t>
            </a:r>
            <a:r>
              <a:rPr lang="cs-CZ" b="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(</a:t>
            </a:r>
            <a:r>
              <a:rPr lang="cs-CZ" b="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wurtzit</a:t>
            </a:r>
            <a:r>
              <a:rPr lang="cs-CZ" b="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) </a:t>
            </a:r>
            <a:r>
              <a:rPr lang="cs-CZ" b="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 </a:t>
            </a:r>
            <a:r>
              <a:rPr lang="cs-CZ" b="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= 1,641</a:t>
            </a:r>
          </a:p>
        </p:txBody>
      </p:sp>
      <p:sp>
        <p:nvSpPr>
          <p:cNvPr id="5" name="Obdélník 4"/>
          <p:cNvSpPr/>
          <p:nvPr/>
        </p:nvSpPr>
        <p:spPr bwMode="auto">
          <a:xfrm>
            <a:off x="179388" y="2580517"/>
            <a:ext cx="2879725" cy="1280899"/>
          </a:xfrm>
          <a:prstGeom prst="rect">
            <a:avLst/>
          </a:prstGeom>
          <a:noFill/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144330" y="2204864"/>
            <a:ext cx="17088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další struktury:</a:t>
            </a:r>
          </a:p>
        </p:txBody>
      </p:sp>
    </p:spTree>
    <p:extLst>
      <p:ext uri="{BB962C8B-B14F-4D97-AF65-F5344CB8AC3E}">
        <p14:creationId xmlns:p14="http://schemas.microsoft.com/office/powerpoint/2010/main" val="3977743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29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29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2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29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29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2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30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30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3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2998" grpId="0" animBg="1"/>
      <p:bldP spid="382999" grpId="0" animBg="1"/>
      <p:bldP spid="38300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sz="4000" dirty="0"/>
              <a:t>Struktura chloridu sodného</a:t>
            </a:r>
          </a:p>
        </p:txBody>
      </p:sp>
      <p:pic>
        <p:nvPicPr>
          <p:cNvPr id="10243" name="Picture 5" descr="NaC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8175" y="1773238"/>
            <a:ext cx="2286000" cy="207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6" descr="NaCl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900" y="1773238"/>
            <a:ext cx="2160588" cy="205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7" descr="NaCl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5963" y="4221163"/>
            <a:ext cx="2160587" cy="205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Line 8"/>
          <p:cNvSpPr>
            <a:spLocks noChangeShapeType="1"/>
          </p:cNvSpPr>
          <p:nvPr/>
        </p:nvSpPr>
        <p:spPr bwMode="auto">
          <a:xfrm>
            <a:off x="971550" y="3284538"/>
            <a:ext cx="1008063" cy="0"/>
          </a:xfrm>
          <a:prstGeom prst="line">
            <a:avLst/>
          </a:prstGeom>
          <a:noFill/>
          <a:ln w="50800">
            <a:solidFill>
              <a:srgbClr val="FFFA3B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369673" name="Text Box 9"/>
          <p:cNvSpPr txBox="1">
            <a:spLocks noChangeArrowheads="1"/>
          </p:cNvSpPr>
          <p:nvPr/>
        </p:nvSpPr>
        <p:spPr bwMode="auto">
          <a:xfrm>
            <a:off x="971550" y="2852738"/>
            <a:ext cx="557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2400">
                <a:solidFill>
                  <a:srgbClr val="FFFA3B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Cl</a:t>
            </a:r>
            <a:r>
              <a:rPr lang="cs-CZ" sz="2400" baseline="30000">
                <a:solidFill>
                  <a:srgbClr val="FFFA3B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</a:t>
            </a:r>
            <a:endParaRPr lang="cs-CZ" sz="2400">
              <a:solidFill>
                <a:srgbClr val="FFFA3B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248" name="Line 10"/>
          <p:cNvSpPr>
            <a:spLocks noChangeShapeType="1"/>
          </p:cNvSpPr>
          <p:nvPr/>
        </p:nvSpPr>
        <p:spPr bwMode="auto">
          <a:xfrm flipV="1">
            <a:off x="2484438" y="3573463"/>
            <a:ext cx="0" cy="792162"/>
          </a:xfrm>
          <a:prstGeom prst="line">
            <a:avLst/>
          </a:prstGeom>
          <a:noFill/>
          <a:ln w="50800">
            <a:solidFill>
              <a:srgbClr val="FFFA3B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369675" name="Text Box 11"/>
          <p:cNvSpPr txBox="1">
            <a:spLocks noChangeArrowheads="1"/>
          </p:cNvSpPr>
          <p:nvPr/>
        </p:nvSpPr>
        <p:spPr bwMode="auto">
          <a:xfrm>
            <a:off x="2484438" y="4149725"/>
            <a:ext cx="6937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2400">
                <a:solidFill>
                  <a:srgbClr val="FFFA3B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</a:t>
            </a:r>
            <a:r>
              <a:rPr lang="cs-CZ" sz="2400" baseline="30000">
                <a:solidFill>
                  <a:srgbClr val="FFFA3B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</a:t>
            </a:r>
            <a:endParaRPr lang="cs-CZ" sz="2400">
              <a:solidFill>
                <a:srgbClr val="FFFA3B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250" name="Line 12"/>
          <p:cNvSpPr>
            <a:spLocks noChangeShapeType="1"/>
          </p:cNvSpPr>
          <p:nvPr/>
        </p:nvSpPr>
        <p:spPr bwMode="auto">
          <a:xfrm flipV="1">
            <a:off x="1042988" y="3357563"/>
            <a:ext cx="1009650" cy="1223962"/>
          </a:xfrm>
          <a:prstGeom prst="line">
            <a:avLst/>
          </a:prstGeom>
          <a:noFill/>
          <a:ln w="50800">
            <a:solidFill>
              <a:srgbClr val="FFFA3B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10251" name="Line 13"/>
          <p:cNvSpPr>
            <a:spLocks noChangeShapeType="1"/>
          </p:cNvSpPr>
          <p:nvPr/>
        </p:nvSpPr>
        <p:spPr bwMode="auto">
          <a:xfrm flipV="1">
            <a:off x="1116013" y="2852738"/>
            <a:ext cx="1871662" cy="1728787"/>
          </a:xfrm>
          <a:prstGeom prst="line">
            <a:avLst/>
          </a:prstGeom>
          <a:noFill/>
          <a:ln w="50800">
            <a:solidFill>
              <a:srgbClr val="FFFA3B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369678" name="Text Box 14"/>
          <p:cNvSpPr txBox="1">
            <a:spLocks noChangeArrowheads="1"/>
          </p:cNvSpPr>
          <p:nvPr/>
        </p:nvSpPr>
        <p:spPr bwMode="auto">
          <a:xfrm>
            <a:off x="539750" y="4508500"/>
            <a:ext cx="1081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cs-CZ" sz="2400">
                <a:solidFill>
                  <a:srgbClr val="FFFA3B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báze</a:t>
            </a:r>
          </a:p>
        </p:txBody>
      </p:sp>
      <p:sp>
        <p:nvSpPr>
          <p:cNvPr id="10253" name="AutoShape 16"/>
          <p:cNvSpPr>
            <a:spLocks noChangeArrowheads="1"/>
          </p:cNvSpPr>
          <p:nvPr/>
        </p:nvSpPr>
        <p:spPr bwMode="auto">
          <a:xfrm>
            <a:off x="3563938" y="3789363"/>
            <a:ext cx="1727200" cy="1079500"/>
          </a:xfrm>
          <a:prstGeom prst="foldedCorner">
            <a:avLst>
              <a:gd name="adj" fmla="val 12500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cs-CZ" sz="2400">
                <a:solidFill>
                  <a:srgbClr val="000000"/>
                </a:solidFill>
              </a:rPr>
              <a:t>mřížka fcc</a:t>
            </a:r>
          </a:p>
        </p:txBody>
      </p:sp>
      <p:sp>
        <p:nvSpPr>
          <p:cNvPr id="10254" name="AutoShape 17"/>
          <p:cNvSpPr>
            <a:spLocks noChangeArrowheads="1"/>
          </p:cNvSpPr>
          <p:nvPr/>
        </p:nvSpPr>
        <p:spPr bwMode="auto">
          <a:xfrm>
            <a:off x="323850" y="5013325"/>
            <a:ext cx="4752975" cy="1584325"/>
          </a:xfrm>
          <a:prstGeom prst="horizontalScroll">
            <a:avLst>
              <a:gd name="adj" fmla="val 12500"/>
            </a:avLst>
          </a:prstGeom>
          <a:solidFill>
            <a:srgbClr val="FFFC89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20000"/>
              </a:lnSpc>
            </a:pPr>
            <a:r>
              <a:rPr lang="cs-CZ">
                <a:solidFill>
                  <a:srgbClr val="000000"/>
                </a:solidFill>
              </a:rPr>
              <a:t>NaCl </a:t>
            </a:r>
            <a:r>
              <a:rPr lang="cs-CZ" b="0">
                <a:solidFill>
                  <a:srgbClr val="000000"/>
                </a:solidFill>
              </a:rPr>
              <a:t>(</a:t>
            </a:r>
            <a:r>
              <a:rPr lang="cs-CZ" b="0" i="1">
                <a:solidFill>
                  <a:srgbClr val="000000"/>
                </a:solidFill>
              </a:rPr>
              <a:t>a</a:t>
            </a:r>
            <a:r>
              <a:rPr lang="cs-CZ" b="0">
                <a:solidFill>
                  <a:srgbClr val="000000"/>
                </a:solidFill>
              </a:rPr>
              <a:t>=0,56 nm)</a:t>
            </a:r>
            <a:r>
              <a:rPr lang="cs-CZ">
                <a:solidFill>
                  <a:srgbClr val="000000"/>
                </a:solidFill>
              </a:rPr>
              <a:t>, LiH </a:t>
            </a:r>
            <a:r>
              <a:rPr lang="cs-CZ" b="0">
                <a:solidFill>
                  <a:srgbClr val="000000"/>
                </a:solidFill>
              </a:rPr>
              <a:t>(</a:t>
            </a:r>
            <a:r>
              <a:rPr lang="cs-CZ" b="0" i="1">
                <a:solidFill>
                  <a:srgbClr val="000000"/>
                </a:solidFill>
              </a:rPr>
              <a:t>a</a:t>
            </a:r>
            <a:r>
              <a:rPr lang="cs-CZ" b="0">
                <a:solidFill>
                  <a:srgbClr val="000000"/>
                </a:solidFill>
              </a:rPr>
              <a:t>=0,41 nm)</a:t>
            </a:r>
            <a:r>
              <a:rPr lang="cs-CZ">
                <a:solidFill>
                  <a:srgbClr val="000000"/>
                </a:solidFill>
              </a:rPr>
              <a:t>,</a:t>
            </a:r>
            <a:br>
              <a:rPr lang="cs-CZ">
                <a:solidFill>
                  <a:srgbClr val="000000"/>
                </a:solidFill>
              </a:rPr>
            </a:br>
            <a:r>
              <a:rPr lang="cs-CZ">
                <a:solidFill>
                  <a:srgbClr val="000000"/>
                </a:solidFill>
              </a:rPr>
              <a:t>KCl, PbS, AgBr, MgO, MnO, KBr </a:t>
            </a:r>
          </a:p>
        </p:txBody>
      </p:sp>
    </p:spTree>
    <p:extLst>
      <p:ext uri="{BB962C8B-B14F-4D97-AF65-F5344CB8AC3E}">
        <p14:creationId xmlns:p14="http://schemas.microsoft.com/office/powerpoint/2010/main" val="287239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sz="4000" dirty="0"/>
              <a:t>Struktura chloridu </a:t>
            </a:r>
            <a:r>
              <a:rPr lang="cs-CZ" sz="4000" dirty="0" err="1"/>
              <a:t>cesného</a:t>
            </a:r>
            <a:endParaRPr lang="cs-CZ" sz="4000" dirty="0"/>
          </a:p>
        </p:txBody>
      </p:sp>
      <p:pic>
        <p:nvPicPr>
          <p:cNvPr id="11267" name="Picture 7" descr="CsCl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1484313"/>
            <a:ext cx="3313113" cy="210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8" descr="CsCl_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3716338"/>
            <a:ext cx="3313113" cy="246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9" descr="CsCl_4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7900" y="1700213"/>
            <a:ext cx="184785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10" descr="CsCl_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77050" y="1700213"/>
            <a:ext cx="161925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1" name="Line 11"/>
          <p:cNvSpPr>
            <a:spLocks noChangeShapeType="1"/>
          </p:cNvSpPr>
          <p:nvPr/>
        </p:nvSpPr>
        <p:spPr bwMode="auto">
          <a:xfrm>
            <a:off x="3492500" y="2781300"/>
            <a:ext cx="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11272" name="Line 12"/>
          <p:cNvSpPr>
            <a:spLocks noChangeShapeType="1"/>
          </p:cNvSpPr>
          <p:nvPr/>
        </p:nvSpPr>
        <p:spPr bwMode="auto">
          <a:xfrm flipV="1">
            <a:off x="1042988" y="5300663"/>
            <a:ext cx="360362" cy="1081087"/>
          </a:xfrm>
          <a:prstGeom prst="line">
            <a:avLst/>
          </a:prstGeom>
          <a:noFill/>
          <a:ln w="50800">
            <a:solidFill>
              <a:srgbClr val="FFFA3B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11273" name="Line 13"/>
          <p:cNvSpPr>
            <a:spLocks noChangeShapeType="1"/>
          </p:cNvSpPr>
          <p:nvPr/>
        </p:nvSpPr>
        <p:spPr bwMode="auto">
          <a:xfrm flipV="1">
            <a:off x="1042988" y="4797425"/>
            <a:ext cx="935037" cy="1584325"/>
          </a:xfrm>
          <a:prstGeom prst="line">
            <a:avLst/>
          </a:prstGeom>
          <a:noFill/>
          <a:ln w="50800">
            <a:solidFill>
              <a:srgbClr val="FFFA3B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cs-CZ"/>
          </a:p>
        </p:txBody>
      </p:sp>
      <p:sp>
        <p:nvSpPr>
          <p:cNvPr id="371726" name="Text Box 14"/>
          <p:cNvSpPr txBox="1">
            <a:spLocks noChangeArrowheads="1"/>
          </p:cNvSpPr>
          <p:nvPr/>
        </p:nvSpPr>
        <p:spPr bwMode="auto">
          <a:xfrm>
            <a:off x="611188" y="6308725"/>
            <a:ext cx="12969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cs-CZ">
                <a:solidFill>
                  <a:srgbClr val="FFFA3B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báze</a:t>
            </a:r>
          </a:p>
        </p:txBody>
      </p:sp>
      <p:sp>
        <p:nvSpPr>
          <p:cNvPr id="11275" name="AutoShape 15"/>
          <p:cNvSpPr>
            <a:spLocks noChangeArrowheads="1"/>
          </p:cNvSpPr>
          <p:nvPr/>
        </p:nvSpPr>
        <p:spPr bwMode="auto">
          <a:xfrm>
            <a:off x="971550" y="3500438"/>
            <a:ext cx="3311525" cy="431800"/>
          </a:xfrm>
          <a:prstGeom prst="foldedCorner">
            <a:avLst>
              <a:gd name="adj" fmla="val 12500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cs-CZ">
                <a:solidFill>
                  <a:srgbClr val="000000"/>
                </a:solidFill>
              </a:rPr>
              <a:t>prostá kubická mřížka (sc)</a:t>
            </a:r>
          </a:p>
        </p:txBody>
      </p:sp>
      <p:sp>
        <p:nvSpPr>
          <p:cNvPr id="11276" name="AutoShape 17"/>
          <p:cNvSpPr>
            <a:spLocks noChangeArrowheads="1"/>
          </p:cNvSpPr>
          <p:nvPr/>
        </p:nvSpPr>
        <p:spPr bwMode="auto">
          <a:xfrm>
            <a:off x="4716463" y="3500438"/>
            <a:ext cx="3600450" cy="2808287"/>
          </a:xfrm>
          <a:prstGeom prst="verticalScroll">
            <a:avLst>
              <a:gd name="adj" fmla="val 12500"/>
            </a:avLst>
          </a:prstGeom>
          <a:solidFill>
            <a:srgbClr val="FFFC89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cs-CZ" sz="2400">
                <a:solidFill>
                  <a:srgbClr val="111953"/>
                </a:solidFill>
              </a:rPr>
              <a:t>CsCl  </a:t>
            </a:r>
            <a:r>
              <a:rPr lang="cs-CZ" sz="2400" b="0">
                <a:solidFill>
                  <a:srgbClr val="111953"/>
                </a:solidFill>
              </a:rPr>
              <a:t>(</a:t>
            </a:r>
            <a:r>
              <a:rPr lang="cs-CZ" sz="2400" b="0" i="1">
                <a:solidFill>
                  <a:srgbClr val="111953"/>
                </a:solidFill>
              </a:rPr>
              <a:t>a</a:t>
            </a:r>
            <a:r>
              <a:rPr lang="cs-CZ" sz="2400" b="0">
                <a:solidFill>
                  <a:srgbClr val="111953"/>
                </a:solidFill>
              </a:rPr>
              <a:t>=0,41 nm)</a:t>
            </a:r>
          </a:p>
          <a:p>
            <a:r>
              <a:rPr lang="cs-CZ" sz="2400">
                <a:solidFill>
                  <a:srgbClr val="111953"/>
                </a:solidFill>
              </a:rPr>
              <a:t>CuPd </a:t>
            </a:r>
            <a:r>
              <a:rPr lang="cs-CZ" sz="2400" b="0">
                <a:solidFill>
                  <a:srgbClr val="111953"/>
                </a:solidFill>
              </a:rPr>
              <a:t>(</a:t>
            </a:r>
            <a:r>
              <a:rPr lang="cs-CZ" sz="2400" b="0" i="1">
                <a:solidFill>
                  <a:srgbClr val="111953"/>
                </a:solidFill>
              </a:rPr>
              <a:t>a</a:t>
            </a:r>
            <a:r>
              <a:rPr lang="cs-CZ" sz="2400" b="0">
                <a:solidFill>
                  <a:srgbClr val="111953"/>
                </a:solidFill>
              </a:rPr>
              <a:t>=0,29 nm)</a:t>
            </a:r>
          </a:p>
          <a:p>
            <a:r>
              <a:rPr lang="cs-CZ" sz="2400">
                <a:solidFill>
                  <a:srgbClr val="111953"/>
                </a:solidFill>
              </a:rPr>
              <a:t>CuZn </a:t>
            </a:r>
            <a:r>
              <a:rPr lang="cs-CZ" sz="2400" b="0">
                <a:solidFill>
                  <a:srgbClr val="111953"/>
                </a:solidFill>
              </a:rPr>
              <a:t>(</a:t>
            </a:r>
            <a:r>
              <a:rPr lang="cs-CZ" sz="2400" b="0" i="1">
                <a:solidFill>
                  <a:srgbClr val="111953"/>
                </a:solidFill>
              </a:rPr>
              <a:t>a</a:t>
            </a:r>
            <a:r>
              <a:rPr lang="cs-CZ" sz="2400" b="0">
                <a:solidFill>
                  <a:srgbClr val="111953"/>
                </a:solidFill>
              </a:rPr>
              <a:t>= 0,29 nm)</a:t>
            </a:r>
            <a:br>
              <a:rPr lang="cs-CZ" sz="2400" b="0">
                <a:solidFill>
                  <a:srgbClr val="111953"/>
                </a:solidFill>
              </a:rPr>
            </a:br>
            <a:r>
              <a:rPr lang="cs-CZ" sz="2400">
                <a:solidFill>
                  <a:srgbClr val="111953"/>
                </a:solidFill>
              </a:rPr>
              <a:t>LiHg  </a:t>
            </a:r>
            <a:r>
              <a:rPr lang="cs-CZ" sz="2400" b="0">
                <a:solidFill>
                  <a:srgbClr val="111953"/>
                </a:solidFill>
              </a:rPr>
              <a:t>(</a:t>
            </a:r>
            <a:r>
              <a:rPr lang="cs-CZ" sz="2400" b="0" i="1">
                <a:solidFill>
                  <a:srgbClr val="111953"/>
                </a:solidFill>
              </a:rPr>
              <a:t>a</a:t>
            </a:r>
            <a:r>
              <a:rPr lang="cs-CZ" sz="2400" b="0">
                <a:solidFill>
                  <a:srgbClr val="111953"/>
                </a:solidFill>
              </a:rPr>
              <a:t>=0,33 nm)</a:t>
            </a:r>
          </a:p>
          <a:p>
            <a:r>
              <a:rPr lang="cs-CZ" sz="2400">
                <a:solidFill>
                  <a:srgbClr val="111953"/>
                </a:solidFill>
              </a:rPr>
              <a:t>BeCu</a:t>
            </a:r>
            <a:r>
              <a:rPr lang="cs-CZ" sz="2400" b="0">
                <a:solidFill>
                  <a:srgbClr val="111953"/>
                </a:solidFill>
              </a:rPr>
              <a:t> (</a:t>
            </a:r>
            <a:r>
              <a:rPr lang="cs-CZ" sz="2400" b="0" i="1">
                <a:solidFill>
                  <a:srgbClr val="111953"/>
                </a:solidFill>
              </a:rPr>
              <a:t>a</a:t>
            </a:r>
            <a:r>
              <a:rPr lang="cs-CZ" sz="2400" b="0">
                <a:solidFill>
                  <a:srgbClr val="111953"/>
                </a:solidFill>
              </a:rPr>
              <a:t>=0,27 nm)</a:t>
            </a:r>
            <a:endParaRPr lang="cs-CZ" sz="2400">
              <a:solidFill>
                <a:srgbClr val="1119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11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ruhy na vodě">
  <a:themeElements>
    <a:clrScheme name="Kruhy na vodě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Kruhy na vodě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FFFF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FFFF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Kruhy na vodě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ruhy na vodě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ruhy na vodě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ruhy na vodě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ruhy na vodě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ruhy na vodě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ruhy na vodě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ruhy na vodě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ruhy na vodě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Ripple</Template>
  <TotalTime>2</TotalTime>
  <Words>1105</Words>
  <Application>Microsoft Office PowerPoint</Application>
  <PresentationFormat>Předvádění na obrazovce (4:3)</PresentationFormat>
  <Paragraphs>248</Paragraphs>
  <Slides>36</Slides>
  <Notes>2</Notes>
  <HiddenSlides>0</HiddenSlides>
  <MMClips>0</MMClips>
  <ScaleCrop>false</ScaleCrop>
  <HeadingPairs>
    <vt:vector size="6" baseType="variant"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36</vt:i4>
      </vt:variant>
    </vt:vector>
  </HeadingPairs>
  <TitlesOfParts>
    <vt:vector size="38" baseType="lpstr">
      <vt:lpstr>Kruhy na vodě</vt:lpstr>
      <vt:lpstr>Rovnice</vt:lpstr>
      <vt:lpstr>Praktické aplikace FKS</vt:lpstr>
      <vt:lpstr>Vznik kondenzovaného systému</vt:lpstr>
      <vt:lpstr>Kohezní energie</vt:lpstr>
      <vt:lpstr>Periodická soustava prvků</vt:lpstr>
      <vt:lpstr>Energetická bilance vazby Na-Cl</vt:lpstr>
      <vt:lpstr>Hustota elektronového rozdělení  v základní rovině NaCl</vt:lpstr>
      <vt:lpstr>Energie krystalu KCl, vztažená na molekulu</vt:lpstr>
      <vt:lpstr>Příklady „pokročilých“ materiálů </vt:lpstr>
      <vt:lpstr>Prezentace aplikace PowerPoint</vt:lpstr>
      <vt:lpstr>„Chytré“ materiály</vt:lpstr>
      <vt:lpstr>Self-sealing polymery</vt:lpstr>
      <vt:lpstr>„Self-healing“ procesy ve stavebnictví</vt:lpstr>
      <vt:lpstr>Millerovy indexy mřížových rovin</vt:lpstr>
      <vt:lpstr>Millerovy indexy</vt:lpstr>
      <vt:lpstr>Millerovy indexy (roviny)</vt:lpstr>
      <vt:lpstr>Millerovy indexy (značení směrů)</vt:lpstr>
      <vt:lpstr>A ještě několik příkladů značení směrů a rovin...</vt:lpstr>
      <vt:lpstr>Roviny v h.c.p.</vt:lpstr>
      <vt:lpstr>Roviny v h.c.p.</vt:lpstr>
      <vt:lpstr>Roviny v h.c.p.</vt:lpstr>
      <vt:lpstr>Bravaisovy buňky</vt:lpstr>
      <vt:lpstr>Bravaisovy buňky – anglické názvy</vt:lpstr>
      <vt:lpstr>Struktura chloridu sodného</vt:lpstr>
      <vt:lpstr>Struktura chloridu cesného</vt:lpstr>
      <vt:lpstr>Hexagonální struktura s nejtěsnějším uspořádáním (hcp)*</vt:lpstr>
      <vt:lpstr>Prezentace aplikace PowerPoint</vt:lpstr>
      <vt:lpstr>Prezentace aplikace PowerPoint</vt:lpstr>
      <vt:lpstr>Struktura diamantu</vt:lpstr>
      <vt:lpstr>Čokoláda a její krystaly</vt:lpstr>
      <vt:lpstr>Krystaly čokolády</vt:lpstr>
      <vt:lpstr>Mřížková energie iontových krystalů</vt:lpstr>
      <vt:lpstr>Hustota elektronového rozdělení  v základní rovině NaCl</vt:lpstr>
      <vt:lpstr>Madelungova (elektrostatická) energie</vt:lpstr>
      <vt:lpstr>Madelungova energie pro krystal NaCl</vt:lpstr>
      <vt:lpstr>Struktura chloridu sodného</vt:lpstr>
      <vt:lpstr>Struktura chloridu cesného</vt:lpstr>
    </vt:vector>
  </TitlesOfParts>
  <Company>KDF MFF UK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Zdeněk Drozd</dc:creator>
  <cp:lastModifiedBy>Zdeněk Drozd</cp:lastModifiedBy>
  <cp:revision>539</cp:revision>
  <dcterms:created xsi:type="dcterms:W3CDTF">2007-02-24T17:18:26Z</dcterms:created>
  <dcterms:modified xsi:type="dcterms:W3CDTF">2026-10-14T07:40:17Z</dcterms:modified>
</cp:coreProperties>
</file>