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handoutMasterIdLst>
    <p:handoutMasterId r:id="rId34"/>
  </p:handoutMasterIdLst>
  <p:sldIdLst>
    <p:sldId id="310" r:id="rId2"/>
    <p:sldId id="446" r:id="rId3"/>
    <p:sldId id="447" r:id="rId4"/>
    <p:sldId id="420" r:id="rId5"/>
    <p:sldId id="466" r:id="rId6"/>
    <p:sldId id="448" r:id="rId7"/>
    <p:sldId id="449" r:id="rId8"/>
    <p:sldId id="467" r:id="rId9"/>
    <p:sldId id="468" r:id="rId10"/>
    <p:sldId id="469" r:id="rId11"/>
    <p:sldId id="471" r:id="rId12"/>
    <p:sldId id="450" r:id="rId13"/>
    <p:sldId id="451" r:id="rId14"/>
    <p:sldId id="470" r:id="rId15"/>
    <p:sldId id="452" r:id="rId16"/>
    <p:sldId id="453" r:id="rId17"/>
    <p:sldId id="454" r:id="rId18"/>
    <p:sldId id="472" r:id="rId19"/>
    <p:sldId id="403" r:id="rId20"/>
    <p:sldId id="299" r:id="rId21"/>
    <p:sldId id="455" r:id="rId22"/>
    <p:sldId id="465" r:id="rId23"/>
    <p:sldId id="456" r:id="rId24"/>
    <p:sldId id="457" r:id="rId25"/>
    <p:sldId id="458" r:id="rId26"/>
    <p:sldId id="459" r:id="rId27"/>
    <p:sldId id="460" r:id="rId28"/>
    <p:sldId id="461" r:id="rId29"/>
    <p:sldId id="462" r:id="rId30"/>
    <p:sldId id="463" r:id="rId31"/>
    <p:sldId id="464" r:id="rId32"/>
  </p:sldIdLst>
  <p:sldSz cx="20104100" cy="11309350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562">
          <p15:clr>
            <a:srgbClr val="A4A3A4"/>
          </p15:clr>
        </p15:guide>
        <p15:guide id="2" pos="6332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va Kramperová" initials="EK" lastIdx="19" clrIdx="0">
    <p:extLst>
      <p:ext uri="{19B8F6BF-5375-455C-9EA6-DF929625EA0E}">
        <p15:presenceInfo xmlns:p15="http://schemas.microsoft.com/office/powerpoint/2012/main" userId="Eva Kramperová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28" autoAdjust="0"/>
    <p:restoredTop sz="94607"/>
  </p:normalViewPr>
  <p:slideViewPr>
    <p:cSldViewPr snapToGrid="0">
      <p:cViewPr varScale="1">
        <p:scale>
          <a:sx n="49" d="100"/>
          <a:sy n="49" d="100"/>
        </p:scale>
        <p:origin x="1032" y="86"/>
      </p:cViewPr>
      <p:guideLst>
        <p:guide orient="horz" pos="3562"/>
        <p:guide pos="63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8711"/>
          </a:xfrm>
          <a:prstGeom prst="rect">
            <a:avLst/>
          </a:prstGeom>
        </p:spPr>
        <p:txBody>
          <a:bodyPr vert="horz" lIns="91303" tIns="45651" rIns="91303" bIns="45651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837" y="1"/>
            <a:ext cx="2945659" cy="498711"/>
          </a:xfrm>
          <a:prstGeom prst="rect">
            <a:avLst/>
          </a:prstGeom>
        </p:spPr>
        <p:txBody>
          <a:bodyPr vert="horz" lIns="91303" tIns="45651" rIns="91303" bIns="45651" rtlCol="0"/>
          <a:lstStyle>
            <a:lvl1pPr algn="r">
              <a:defRPr sz="1200"/>
            </a:lvl1pPr>
          </a:lstStyle>
          <a:p>
            <a:fld id="{AF9452FA-9259-4305-AB2F-C9D0E2D40A81}" type="datetimeFigureOut">
              <a:rPr lang="cs-CZ" smtClean="0"/>
              <a:t>19.10.2023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1" y="9429518"/>
            <a:ext cx="2945659" cy="498710"/>
          </a:xfrm>
          <a:prstGeom prst="rect">
            <a:avLst/>
          </a:prstGeom>
        </p:spPr>
        <p:txBody>
          <a:bodyPr vert="horz" lIns="91303" tIns="45651" rIns="91303" bIns="45651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837" y="9429518"/>
            <a:ext cx="2945659" cy="498710"/>
          </a:xfrm>
          <a:prstGeom prst="rect">
            <a:avLst/>
          </a:prstGeom>
        </p:spPr>
        <p:txBody>
          <a:bodyPr vert="horz" lIns="91303" tIns="45651" rIns="91303" bIns="45651" rtlCol="0" anchor="b"/>
          <a:lstStyle>
            <a:lvl1pPr algn="r">
              <a:defRPr sz="1200"/>
            </a:lvl1pPr>
          </a:lstStyle>
          <a:p>
            <a:fld id="{744D386C-E02A-469E-A4BB-797A4A79DB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13493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5A2C38-8668-DC43-BAE4-49A63A80BBC8}" type="datetimeFigureOut">
              <a:rPr lang="en-CZ" smtClean="0"/>
              <a:t>10/19/2023</a:t>
            </a:fld>
            <a:endParaRPr lang="en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6422FF-89E7-5449-A0B1-2183806EFE37}" type="slidenum">
              <a:rPr lang="en-CZ" smtClean="0"/>
              <a:t>‹#›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32367393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</a:t>
            </a:r>
            <a:r>
              <a:rPr lang="en-CZ" dirty="0"/>
              <a:t>tudenti musí být ve </a:t>
            </a:r>
            <a:r>
              <a:rPr lang="en-CZ" b="1" dirty="0"/>
              <a:t>standardní době studia</a:t>
            </a:r>
            <a:r>
              <a:rPr lang="en-CZ" dirty="0"/>
              <a:t> – ve čtvrtém ročníku phd max 2 roky, v 5. ročníku max na jeden rok</a:t>
            </a:r>
          </a:p>
          <a:p>
            <a:r>
              <a:rPr lang="en-GB" dirty="0"/>
              <a:t>T</a:t>
            </a:r>
            <a:r>
              <a:rPr lang="en-CZ" dirty="0"/>
              <a:t>i co přerušili studium nemůžou zařádat, studenti na mgr můžou žádat během mgr a pokračovat v tom smaém na phd - . </a:t>
            </a:r>
            <a:r>
              <a:rPr lang="en-GB" dirty="0"/>
              <a:t>A</a:t>
            </a:r>
            <a:r>
              <a:rPr lang="en-CZ" dirty="0"/>
              <a:t>le pozor na čerpání v době mezi mgr a phd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6422FF-89E7-5449-A0B1-2183806EFE37}" type="slidenum">
              <a:rPr lang="en-CZ" smtClean="0"/>
              <a:t>3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16570562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6422FF-89E7-5449-A0B1-2183806EFE37}" type="slidenum">
              <a:rPr lang="en-CZ" smtClean="0"/>
              <a:t>22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1036753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198520" y="10482093"/>
            <a:ext cx="4523423" cy="602118"/>
          </a:xfrm>
          <a:prstGeom prst="rect">
            <a:avLst/>
          </a:prstGeom>
        </p:spPr>
        <p:txBody>
          <a:bodyPr/>
          <a:lstStyle/>
          <a:p>
            <a:fld id="{862AD022-8CD2-4887-B5ED-D4F21166A122}" type="slidenum">
              <a:rPr lang="cs-CZ" smtClean="0"/>
              <a:t>‹#›</a:t>
            </a:fld>
            <a:endParaRPr lang="cs-CZ"/>
          </a:p>
        </p:txBody>
      </p:sp>
      <p:sp>
        <p:nvSpPr>
          <p:cNvPr id="7" name="object 35">
            <a:extLst>
              <a:ext uri="{FF2B5EF4-FFF2-40B4-BE49-F238E27FC236}">
                <a16:creationId xmlns:a16="http://schemas.microsoft.com/office/drawing/2014/main" id="{0414D99A-EF63-4E13-8223-10F772D93ABC}"/>
              </a:ext>
            </a:extLst>
          </p:cNvPr>
          <p:cNvSpPr/>
          <p:nvPr userDrawn="1"/>
        </p:nvSpPr>
        <p:spPr>
          <a:xfrm>
            <a:off x="0" y="0"/>
            <a:ext cx="20104100" cy="167640"/>
          </a:xfrm>
          <a:custGeom>
            <a:avLst/>
            <a:gdLst/>
            <a:ahLst/>
            <a:cxnLst/>
            <a:rect l="l" t="t" r="r" b="b"/>
            <a:pathLst>
              <a:path w="20104100" h="167640">
                <a:moveTo>
                  <a:pt x="0" y="167534"/>
                </a:moveTo>
                <a:lnTo>
                  <a:pt x="20104099" y="167534"/>
                </a:lnTo>
                <a:lnTo>
                  <a:pt x="20104099" y="0"/>
                </a:lnTo>
                <a:lnTo>
                  <a:pt x="0" y="0"/>
                </a:lnTo>
                <a:lnTo>
                  <a:pt x="0" y="167534"/>
                </a:lnTo>
                <a:close/>
              </a:path>
            </a:pathLst>
          </a:custGeom>
          <a:solidFill>
            <a:srgbClr val="D32D3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57B8B494-74F2-4D67-AE81-F452476F4B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6260" y="167640"/>
            <a:ext cx="9407839" cy="11141710"/>
          </a:xfrm>
          <a:prstGeom prst="rect">
            <a:avLst/>
          </a:prstGeom>
        </p:spPr>
      </p:pic>
      <p:pic>
        <p:nvPicPr>
          <p:cNvPr id="34" name="Obrázek 33">
            <a:extLst>
              <a:ext uri="{FF2B5EF4-FFF2-40B4-BE49-F238E27FC236}">
                <a16:creationId xmlns:a16="http://schemas.microsoft.com/office/drawing/2014/main" id="{9180AFE3-1014-4C70-9454-8A4AFB3A528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789" y="6706813"/>
            <a:ext cx="7155786" cy="2756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360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2157" y="602119"/>
            <a:ext cx="17339786" cy="2185952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5493" y="1950970"/>
            <a:ext cx="9977375" cy="717567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382157" y="10482093"/>
            <a:ext cx="4523423" cy="602118"/>
          </a:xfrm>
          <a:prstGeom prst="rect">
            <a:avLst/>
          </a:prstGeom>
        </p:spPr>
        <p:txBody>
          <a:bodyPr/>
          <a:lstStyle/>
          <a:p>
            <a:fld id="{B43B5125-2D35-4651-9B2F-808945AE06C5}" type="datetimeFigureOut">
              <a:rPr lang="cs-CZ" smtClean="0"/>
              <a:t>19.10.2023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659483" y="10482093"/>
            <a:ext cx="6785134" cy="602118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198520" y="10482093"/>
            <a:ext cx="4523423" cy="602118"/>
          </a:xfrm>
          <a:prstGeom prst="rect">
            <a:avLst/>
          </a:prstGeom>
        </p:spPr>
        <p:txBody>
          <a:bodyPr/>
          <a:lstStyle/>
          <a:p>
            <a:fld id="{862AD022-8CD2-4887-B5ED-D4F21166A1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0608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4386996" y="602118"/>
            <a:ext cx="4334947" cy="9584151"/>
          </a:xfrm>
          <a:prstGeom prst="rect">
            <a:avLst/>
          </a:prstGeo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82157" y="602118"/>
            <a:ext cx="12753538" cy="958415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382157" y="10482093"/>
            <a:ext cx="4523423" cy="602118"/>
          </a:xfrm>
          <a:prstGeom prst="rect">
            <a:avLst/>
          </a:prstGeom>
        </p:spPr>
        <p:txBody>
          <a:bodyPr/>
          <a:lstStyle/>
          <a:p>
            <a:fld id="{B43B5125-2D35-4651-9B2F-808945AE06C5}" type="datetimeFigureOut">
              <a:rPr lang="cs-CZ" smtClean="0"/>
              <a:t>19.10.2023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659483" y="10482093"/>
            <a:ext cx="6785134" cy="602118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198520" y="10482093"/>
            <a:ext cx="4523423" cy="602118"/>
          </a:xfrm>
          <a:prstGeom prst="rect">
            <a:avLst/>
          </a:prstGeom>
        </p:spPr>
        <p:txBody>
          <a:bodyPr/>
          <a:lstStyle/>
          <a:p>
            <a:fld id="{862AD022-8CD2-4887-B5ED-D4F21166A1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29634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header 1 column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 hasCustomPrompt="1"/>
          </p:nvPr>
        </p:nvSpPr>
        <p:spPr>
          <a:xfrm>
            <a:off x="829180" y="6133570"/>
            <a:ext cx="9059971" cy="3974776"/>
          </a:xfrm>
        </p:spPr>
        <p:txBody>
          <a:bodyPr/>
          <a:lstStyle>
            <a:lvl1pPr>
              <a:defRPr sz="6156"/>
            </a:lvl1pPr>
            <a:lvl2pPr>
              <a:buClr>
                <a:schemeClr val="accent6"/>
              </a:buClr>
              <a:defRPr sz="5277"/>
            </a:lvl2pPr>
            <a:lvl3pPr>
              <a:defRPr sz="4398"/>
            </a:lvl3pPr>
            <a:lvl4pPr>
              <a:buClr>
                <a:schemeClr val="accent6"/>
              </a:buClr>
              <a:defRPr sz="3958"/>
            </a:lvl4pPr>
            <a:lvl5pPr>
              <a:defRPr sz="3958"/>
            </a:lvl5pPr>
            <a:lvl6pPr>
              <a:defRPr sz="3958"/>
            </a:lvl6pPr>
            <a:lvl7pPr>
              <a:defRPr sz="3958"/>
            </a:lvl7pPr>
            <a:lvl8pPr>
              <a:defRPr sz="3958"/>
            </a:lvl8pPr>
            <a:lvl9pPr>
              <a:defRPr sz="3958"/>
            </a:lvl9pPr>
          </a:lstStyle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10224217" y="6138204"/>
            <a:ext cx="9055339" cy="3951612"/>
          </a:xfrm>
        </p:spPr>
        <p:txBody>
          <a:bodyPr/>
          <a:lstStyle>
            <a:lvl1pPr>
              <a:defRPr sz="6156"/>
            </a:lvl1pPr>
            <a:lvl2pPr>
              <a:defRPr sz="5277"/>
            </a:lvl2pPr>
            <a:lvl3pPr>
              <a:defRPr sz="4398"/>
            </a:lvl3pPr>
            <a:lvl4pPr>
              <a:defRPr sz="3958"/>
            </a:lvl4pPr>
            <a:lvl5pPr>
              <a:defRPr sz="3958"/>
            </a:lvl5pPr>
            <a:lvl6pPr>
              <a:defRPr sz="3958"/>
            </a:lvl6pPr>
            <a:lvl7pPr>
              <a:defRPr sz="3958"/>
            </a:lvl7pPr>
            <a:lvl8pPr>
              <a:defRPr sz="3958"/>
            </a:lvl8pPr>
            <a:lvl9pPr>
              <a:defRPr sz="3958"/>
            </a:lvl9pPr>
          </a:lstStyle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Synergy between research and education: the story of 4EU+</a:t>
            </a:r>
            <a:endParaRPr lang="cs-CZ"/>
          </a:p>
        </p:txBody>
      </p:sp>
      <p:sp>
        <p:nvSpPr>
          <p:cNvPr id="8" name="Zástupný symbol pro obsah 2"/>
          <p:cNvSpPr>
            <a:spLocks noGrp="1"/>
          </p:cNvSpPr>
          <p:nvPr>
            <p:ph sz="half" idx="13"/>
          </p:nvPr>
        </p:nvSpPr>
        <p:spPr>
          <a:xfrm>
            <a:off x="833813" y="4088520"/>
            <a:ext cx="18422580" cy="2026521"/>
          </a:xfrm>
        </p:spPr>
        <p:txBody>
          <a:bodyPr/>
          <a:lstStyle>
            <a:lvl1pPr>
              <a:defRPr sz="6156"/>
            </a:lvl1pPr>
            <a:lvl2pPr>
              <a:buClr>
                <a:schemeClr val="accent6"/>
              </a:buClr>
              <a:defRPr sz="5277"/>
            </a:lvl2pPr>
            <a:lvl3pPr>
              <a:defRPr sz="4398"/>
            </a:lvl3pPr>
            <a:lvl4pPr>
              <a:defRPr sz="3958"/>
            </a:lvl4pPr>
            <a:lvl5pPr>
              <a:defRPr sz="3958"/>
            </a:lvl5pPr>
            <a:lvl6pPr>
              <a:defRPr sz="3958"/>
            </a:lvl6pPr>
            <a:lvl7pPr>
              <a:defRPr sz="3958"/>
            </a:lvl7pPr>
            <a:lvl8pPr>
              <a:defRPr sz="3958"/>
            </a:lvl8pPr>
            <a:lvl9pPr>
              <a:defRPr sz="3958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10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8177070" y="10514524"/>
            <a:ext cx="1102492" cy="602118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2638" b="1">
                <a:solidFill>
                  <a:schemeClr val="tx2"/>
                </a:solidFill>
              </a:defRPr>
            </a:lvl1pPr>
          </a:lstStyle>
          <a:p>
            <a:fld id="{AD2B3897-519A-4D24-BC0A-D03F00678031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6319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1506" y="304259"/>
            <a:ext cx="17339786" cy="1028596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493" y="1950970"/>
            <a:ext cx="9977375" cy="717567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382157" y="10482093"/>
            <a:ext cx="4523423" cy="602118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10/19/2023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659483" y="10482093"/>
            <a:ext cx="6785134" cy="60211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198520" y="10482093"/>
            <a:ext cx="4523423" cy="602118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964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86" y="2819485"/>
            <a:ext cx="17339786" cy="4704375"/>
          </a:xfrm>
          <a:prstGeom prst="rect">
            <a:avLst/>
          </a:prstGeom>
        </p:spPr>
        <p:txBody>
          <a:bodyPr anchor="b"/>
          <a:lstStyle>
            <a:lvl1pPr>
              <a:defRPr sz="9894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86" y="7568366"/>
            <a:ext cx="17339786" cy="24739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958">
                <a:solidFill>
                  <a:schemeClr val="tx1">
                    <a:tint val="75000"/>
                  </a:schemeClr>
                </a:solidFill>
              </a:defRPr>
            </a:lvl1pPr>
            <a:lvl2pPr marL="753923" indent="0">
              <a:buNone/>
              <a:defRPr sz="3298">
                <a:solidFill>
                  <a:schemeClr val="tx1">
                    <a:tint val="75000"/>
                  </a:schemeClr>
                </a:solidFill>
              </a:defRPr>
            </a:lvl2pPr>
            <a:lvl3pPr marL="1507846" indent="0">
              <a:buNone/>
              <a:defRPr sz="2968">
                <a:solidFill>
                  <a:schemeClr val="tx1">
                    <a:tint val="75000"/>
                  </a:schemeClr>
                </a:solidFill>
              </a:defRPr>
            </a:lvl3pPr>
            <a:lvl4pPr marL="2261768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4pPr>
            <a:lvl5pPr marL="3015691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5pPr>
            <a:lvl6pPr marL="3769614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6pPr>
            <a:lvl7pPr marL="4523537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7pPr>
            <a:lvl8pPr marL="5277460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8pPr>
            <a:lvl9pPr marL="6031382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382157" y="10482093"/>
            <a:ext cx="4523423" cy="602118"/>
          </a:xfrm>
          <a:prstGeom prst="rect">
            <a:avLst/>
          </a:prstGeom>
        </p:spPr>
        <p:txBody>
          <a:bodyPr/>
          <a:lstStyle/>
          <a:p>
            <a:fld id="{B43B5125-2D35-4651-9B2F-808945AE06C5}" type="datetimeFigureOut">
              <a:rPr lang="cs-CZ" smtClean="0"/>
              <a:t>19.10.2023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659483" y="10482093"/>
            <a:ext cx="6785134" cy="602118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198520" y="10482093"/>
            <a:ext cx="4523423" cy="602118"/>
          </a:xfrm>
          <a:prstGeom prst="rect">
            <a:avLst/>
          </a:prstGeom>
        </p:spPr>
        <p:txBody>
          <a:bodyPr/>
          <a:lstStyle/>
          <a:p>
            <a:fld id="{862AD022-8CD2-4887-B5ED-D4F21166A1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5127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2157" y="602119"/>
            <a:ext cx="17339786" cy="2185952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82157" y="3010591"/>
            <a:ext cx="8544243" cy="717567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77700" y="3010591"/>
            <a:ext cx="8544243" cy="717567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382157" y="10482093"/>
            <a:ext cx="4523423" cy="602118"/>
          </a:xfrm>
          <a:prstGeom prst="rect">
            <a:avLst/>
          </a:prstGeom>
        </p:spPr>
        <p:txBody>
          <a:bodyPr/>
          <a:lstStyle/>
          <a:p>
            <a:fld id="{B43B5125-2D35-4651-9B2F-808945AE06C5}" type="datetimeFigureOut">
              <a:rPr lang="cs-CZ" smtClean="0"/>
              <a:t>19.10.2023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659483" y="10482093"/>
            <a:ext cx="6785134" cy="602118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198520" y="10482093"/>
            <a:ext cx="4523423" cy="602118"/>
          </a:xfrm>
          <a:prstGeom prst="rect">
            <a:avLst/>
          </a:prstGeom>
        </p:spPr>
        <p:txBody>
          <a:bodyPr/>
          <a:lstStyle/>
          <a:p>
            <a:fld id="{862AD022-8CD2-4887-B5ED-D4F21166A1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8797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4776" y="602119"/>
            <a:ext cx="17339786" cy="2185952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4776" y="2772362"/>
            <a:ext cx="8504976" cy="135869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958" b="1"/>
            </a:lvl1pPr>
            <a:lvl2pPr marL="753923" indent="0">
              <a:buNone/>
              <a:defRPr sz="3298" b="1"/>
            </a:lvl2pPr>
            <a:lvl3pPr marL="1507846" indent="0">
              <a:buNone/>
              <a:defRPr sz="2968" b="1"/>
            </a:lvl3pPr>
            <a:lvl4pPr marL="2261768" indent="0">
              <a:buNone/>
              <a:defRPr sz="2638" b="1"/>
            </a:lvl4pPr>
            <a:lvl5pPr marL="3015691" indent="0">
              <a:buNone/>
              <a:defRPr sz="2638" b="1"/>
            </a:lvl5pPr>
            <a:lvl6pPr marL="3769614" indent="0">
              <a:buNone/>
              <a:defRPr sz="2638" b="1"/>
            </a:lvl6pPr>
            <a:lvl7pPr marL="4523537" indent="0">
              <a:buNone/>
              <a:defRPr sz="2638" b="1"/>
            </a:lvl7pPr>
            <a:lvl8pPr marL="5277460" indent="0">
              <a:buNone/>
              <a:defRPr sz="2638" b="1"/>
            </a:lvl8pPr>
            <a:lvl9pPr marL="6031382" indent="0">
              <a:buNone/>
              <a:defRPr sz="2638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84776" y="4131054"/>
            <a:ext cx="8504976" cy="607615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177701" y="2772362"/>
            <a:ext cx="8546861" cy="135869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958" b="1"/>
            </a:lvl1pPr>
            <a:lvl2pPr marL="753923" indent="0">
              <a:buNone/>
              <a:defRPr sz="3298" b="1"/>
            </a:lvl2pPr>
            <a:lvl3pPr marL="1507846" indent="0">
              <a:buNone/>
              <a:defRPr sz="2968" b="1"/>
            </a:lvl3pPr>
            <a:lvl4pPr marL="2261768" indent="0">
              <a:buNone/>
              <a:defRPr sz="2638" b="1"/>
            </a:lvl4pPr>
            <a:lvl5pPr marL="3015691" indent="0">
              <a:buNone/>
              <a:defRPr sz="2638" b="1"/>
            </a:lvl5pPr>
            <a:lvl6pPr marL="3769614" indent="0">
              <a:buNone/>
              <a:defRPr sz="2638" b="1"/>
            </a:lvl6pPr>
            <a:lvl7pPr marL="4523537" indent="0">
              <a:buNone/>
              <a:defRPr sz="2638" b="1"/>
            </a:lvl7pPr>
            <a:lvl8pPr marL="5277460" indent="0">
              <a:buNone/>
              <a:defRPr sz="2638" b="1"/>
            </a:lvl8pPr>
            <a:lvl9pPr marL="6031382" indent="0">
              <a:buNone/>
              <a:defRPr sz="2638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177701" y="4131054"/>
            <a:ext cx="8546861" cy="607615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382157" y="10482093"/>
            <a:ext cx="4523423" cy="602118"/>
          </a:xfrm>
          <a:prstGeom prst="rect">
            <a:avLst/>
          </a:prstGeom>
        </p:spPr>
        <p:txBody>
          <a:bodyPr/>
          <a:lstStyle/>
          <a:p>
            <a:fld id="{B43B5125-2D35-4651-9B2F-808945AE06C5}" type="datetimeFigureOut">
              <a:rPr lang="cs-CZ" smtClean="0"/>
              <a:t>19.10.2023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659483" y="10482093"/>
            <a:ext cx="6785134" cy="602118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4198520" y="10482093"/>
            <a:ext cx="4523423" cy="602118"/>
          </a:xfrm>
          <a:prstGeom prst="rect">
            <a:avLst/>
          </a:prstGeom>
        </p:spPr>
        <p:txBody>
          <a:bodyPr/>
          <a:lstStyle/>
          <a:p>
            <a:fld id="{862AD022-8CD2-4887-B5ED-D4F21166A1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4102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2157" y="602119"/>
            <a:ext cx="17339786" cy="2185952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382157" y="10482093"/>
            <a:ext cx="4523423" cy="602118"/>
          </a:xfrm>
          <a:prstGeom prst="rect">
            <a:avLst/>
          </a:prstGeom>
        </p:spPr>
        <p:txBody>
          <a:bodyPr/>
          <a:lstStyle/>
          <a:p>
            <a:fld id="{B43B5125-2D35-4651-9B2F-808945AE06C5}" type="datetimeFigureOut">
              <a:rPr lang="cs-CZ" smtClean="0"/>
              <a:t>19.10.2023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659483" y="10482093"/>
            <a:ext cx="6785134" cy="602118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4198520" y="10482093"/>
            <a:ext cx="4523423" cy="602118"/>
          </a:xfrm>
          <a:prstGeom prst="rect">
            <a:avLst/>
          </a:prstGeom>
        </p:spPr>
        <p:txBody>
          <a:bodyPr/>
          <a:lstStyle/>
          <a:p>
            <a:fld id="{862AD022-8CD2-4887-B5ED-D4F21166A1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0324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382157" y="10482093"/>
            <a:ext cx="4523423" cy="602118"/>
          </a:xfrm>
          <a:prstGeom prst="rect">
            <a:avLst/>
          </a:prstGeom>
        </p:spPr>
        <p:txBody>
          <a:bodyPr/>
          <a:lstStyle/>
          <a:p>
            <a:fld id="{B43B5125-2D35-4651-9B2F-808945AE06C5}" type="datetimeFigureOut">
              <a:rPr lang="cs-CZ" smtClean="0"/>
              <a:t>19.10.2023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659483" y="10482093"/>
            <a:ext cx="6785134" cy="602118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4198520" y="10482093"/>
            <a:ext cx="4523423" cy="602118"/>
          </a:xfrm>
          <a:prstGeom prst="rect">
            <a:avLst/>
          </a:prstGeom>
        </p:spPr>
        <p:txBody>
          <a:bodyPr/>
          <a:lstStyle/>
          <a:p>
            <a:fld id="{862AD022-8CD2-4887-B5ED-D4F21166A1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4287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4776" y="753957"/>
            <a:ext cx="6484095" cy="2638848"/>
          </a:xfrm>
          <a:prstGeom prst="rect">
            <a:avLst/>
          </a:prstGeom>
        </p:spPr>
        <p:txBody>
          <a:bodyPr anchor="b"/>
          <a:lstStyle>
            <a:lvl1pPr>
              <a:defRPr sz="5277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46861" y="1628338"/>
            <a:ext cx="10177701" cy="8036969"/>
          </a:xfrm>
          <a:prstGeom prst="rect">
            <a:avLst/>
          </a:prstGeom>
        </p:spPr>
        <p:txBody>
          <a:bodyPr/>
          <a:lstStyle>
            <a:lvl1pPr>
              <a:defRPr sz="5277"/>
            </a:lvl1pPr>
            <a:lvl2pPr>
              <a:defRPr sz="4617"/>
            </a:lvl2pPr>
            <a:lvl3pPr>
              <a:defRPr sz="3958"/>
            </a:lvl3pPr>
            <a:lvl4pPr>
              <a:defRPr sz="3298"/>
            </a:lvl4pPr>
            <a:lvl5pPr>
              <a:defRPr sz="3298"/>
            </a:lvl5pPr>
            <a:lvl6pPr>
              <a:defRPr sz="3298"/>
            </a:lvl6pPr>
            <a:lvl7pPr>
              <a:defRPr sz="3298"/>
            </a:lvl7pPr>
            <a:lvl8pPr>
              <a:defRPr sz="3298"/>
            </a:lvl8pPr>
            <a:lvl9pPr>
              <a:defRPr sz="3298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84776" y="3392805"/>
            <a:ext cx="6484095" cy="62855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38"/>
            </a:lvl1pPr>
            <a:lvl2pPr marL="753923" indent="0">
              <a:buNone/>
              <a:defRPr sz="2309"/>
            </a:lvl2pPr>
            <a:lvl3pPr marL="1507846" indent="0">
              <a:buNone/>
              <a:defRPr sz="1979"/>
            </a:lvl3pPr>
            <a:lvl4pPr marL="2261768" indent="0">
              <a:buNone/>
              <a:defRPr sz="1649"/>
            </a:lvl4pPr>
            <a:lvl5pPr marL="3015691" indent="0">
              <a:buNone/>
              <a:defRPr sz="1649"/>
            </a:lvl5pPr>
            <a:lvl6pPr marL="3769614" indent="0">
              <a:buNone/>
              <a:defRPr sz="1649"/>
            </a:lvl6pPr>
            <a:lvl7pPr marL="4523537" indent="0">
              <a:buNone/>
              <a:defRPr sz="1649"/>
            </a:lvl7pPr>
            <a:lvl8pPr marL="5277460" indent="0">
              <a:buNone/>
              <a:defRPr sz="1649"/>
            </a:lvl8pPr>
            <a:lvl9pPr marL="6031382" indent="0">
              <a:buNone/>
              <a:defRPr sz="1649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382157" y="10482093"/>
            <a:ext cx="4523423" cy="602118"/>
          </a:xfrm>
          <a:prstGeom prst="rect">
            <a:avLst/>
          </a:prstGeom>
        </p:spPr>
        <p:txBody>
          <a:bodyPr/>
          <a:lstStyle/>
          <a:p>
            <a:fld id="{B43B5125-2D35-4651-9B2F-808945AE06C5}" type="datetimeFigureOut">
              <a:rPr lang="cs-CZ" smtClean="0"/>
              <a:t>19.10.2023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659483" y="10482093"/>
            <a:ext cx="6785134" cy="602118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198520" y="10482093"/>
            <a:ext cx="4523423" cy="602118"/>
          </a:xfrm>
          <a:prstGeom prst="rect">
            <a:avLst/>
          </a:prstGeom>
        </p:spPr>
        <p:txBody>
          <a:bodyPr/>
          <a:lstStyle/>
          <a:p>
            <a:fld id="{862AD022-8CD2-4887-B5ED-D4F21166A1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7340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4776" y="753957"/>
            <a:ext cx="6484095" cy="2638848"/>
          </a:xfrm>
          <a:prstGeom prst="rect">
            <a:avLst/>
          </a:prstGeom>
        </p:spPr>
        <p:txBody>
          <a:bodyPr anchor="b"/>
          <a:lstStyle>
            <a:lvl1pPr>
              <a:defRPr sz="5277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546861" y="1628338"/>
            <a:ext cx="10177701" cy="803696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5277"/>
            </a:lvl1pPr>
            <a:lvl2pPr marL="753923" indent="0">
              <a:buNone/>
              <a:defRPr sz="4617"/>
            </a:lvl2pPr>
            <a:lvl3pPr marL="1507846" indent="0">
              <a:buNone/>
              <a:defRPr sz="3958"/>
            </a:lvl3pPr>
            <a:lvl4pPr marL="2261768" indent="0">
              <a:buNone/>
              <a:defRPr sz="3298"/>
            </a:lvl4pPr>
            <a:lvl5pPr marL="3015691" indent="0">
              <a:buNone/>
              <a:defRPr sz="3298"/>
            </a:lvl5pPr>
            <a:lvl6pPr marL="3769614" indent="0">
              <a:buNone/>
              <a:defRPr sz="3298"/>
            </a:lvl6pPr>
            <a:lvl7pPr marL="4523537" indent="0">
              <a:buNone/>
              <a:defRPr sz="3298"/>
            </a:lvl7pPr>
            <a:lvl8pPr marL="5277460" indent="0">
              <a:buNone/>
              <a:defRPr sz="3298"/>
            </a:lvl8pPr>
            <a:lvl9pPr marL="6031382" indent="0">
              <a:buNone/>
              <a:defRPr sz="3298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84776" y="3392805"/>
            <a:ext cx="6484095" cy="62855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38"/>
            </a:lvl1pPr>
            <a:lvl2pPr marL="753923" indent="0">
              <a:buNone/>
              <a:defRPr sz="2309"/>
            </a:lvl2pPr>
            <a:lvl3pPr marL="1507846" indent="0">
              <a:buNone/>
              <a:defRPr sz="1979"/>
            </a:lvl3pPr>
            <a:lvl4pPr marL="2261768" indent="0">
              <a:buNone/>
              <a:defRPr sz="1649"/>
            </a:lvl4pPr>
            <a:lvl5pPr marL="3015691" indent="0">
              <a:buNone/>
              <a:defRPr sz="1649"/>
            </a:lvl5pPr>
            <a:lvl6pPr marL="3769614" indent="0">
              <a:buNone/>
              <a:defRPr sz="1649"/>
            </a:lvl6pPr>
            <a:lvl7pPr marL="4523537" indent="0">
              <a:buNone/>
              <a:defRPr sz="1649"/>
            </a:lvl7pPr>
            <a:lvl8pPr marL="5277460" indent="0">
              <a:buNone/>
              <a:defRPr sz="1649"/>
            </a:lvl8pPr>
            <a:lvl9pPr marL="6031382" indent="0">
              <a:buNone/>
              <a:defRPr sz="1649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382157" y="10482093"/>
            <a:ext cx="4523423" cy="602118"/>
          </a:xfrm>
          <a:prstGeom prst="rect">
            <a:avLst/>
          </a:prstGeom>
        </p:spPr>
        <p:txBody>
          <a:bodyPr/>
          <a:lstStyle/>
          <a:p>
            <a:fld id="{B43B5125-2D35-4651-9B2F-808945AE06C5}" type="datetimeFigureOut">
              <a:rPr lang="cs-CZ" smtClean="0"/>
              <a:t>19.10.2023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659483" y="10482093"/>
            <a:ext cx="6785134" cy="602118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198520" y="10482093"/>
            <a:ext cx="4523423" cy="602118"/>
          </a:xfrm>
          <a:prstGeom prst="rect">
            <a:avLst/>
          </a:prstGeom>
        </p:spPr>
        <p:txBody>
          <a:bodyPr/>
          <a:lstStyle/>
          <a:p>
            <a:fld id="{862AD022-8CD2-4887-B5ED-D4F21166A1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666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Přímá spojnice 7">
            <a:extLst>
              <a:ext uri="{FF2B5EF4-FFF2-40B4-BE49-F238E27FC236}">
                <a16:creationId xmlns:a16="http://schemas.microsoft.com/office/drawing/2014/main" id="{DADADEDA-A891-4533-B698-C3F52D37E910}"/>
              </a:ext>
            </a:extLst>
          </p:cNvPr>
          <p:cNvCxnSpPr>
            <a:cxnSpLocks/>
          </p:cNvCxnSpPr>
          <p:nvPr userDrawn="1"/>
        </p:nvCxnSpPr>
        <p:spPr>
          <a:xfrm>
            <a:off x="866731" y="10056659"/>
            <a:ext cx="1648594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Zástupný symbol pro obsah 5">
            <a:extLst>
              <a:ext uri="{FF2B5EF4-FFF2-40B4-BE49-F238E27FC236}">
                <a16:creationId xmlns:a16="http://schemas.microsoft.com/office/drawing/2014/main" id="{40038B71-B38C-4117-90B0-8B7D76A7F0C1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28180" y="9403992"/>
            <a:ext cx="1305243" cy="1305335"/>
          </a:xfrm>
          <a:prstGeom prst="rect">
            <a:avLst/>
          </a:prstGeom>
        </p:spPr>
      </p:pic>
      <p:sp>
        <p:nvSpPr>
          <p:cNvPr id="10" name="object 35">
            <a:extLst>
              <a:ext uri="{FF2B5EF4-FFF2-40B4-BE49-F238E27FC236}">
                <a16:creationId xmlns:a16="http://schemas.microsoft.com/office/drawing/2014/main" id="{E6F024E8-B807-4260-AB14-E12C9BACBDF3}"/>
              </a:ext>
            </a:extLst>
          </p:cNvPr>
          <p:cNvSpPr/>
          <p:nvPr userDrawn="1"/>
        </p:nvSpPr>
        <p:spPr>
          <a:xfrm>
            <a:off x="0" y="0"/>
            <a:ext cx="20104100" cy="1576934"/>
          </a:xfrm>
          <a:custGeom>
            <a:avLst/>
            <a:gdLst/>
            <a:ahLst/>
            <a:cxnLst/>
            <a:rect l="l" t="t" r="r" b="b"/>
            <a:pathLst>
              <a:path w="20104100" h="167640">
                <a:moveTo>
                  <a:pt x="0" y="167534"/>
                </a:moveTo>
                <a:lnTo>
                  <a:pt x="20104099" y="167534"/>
                </a:lnTo>
                <a:lnTo>
                  <a:pt x="20104099" y="0"/>
                </a:lnTo>
                <a:lnTo>
                  <a:pt x="0" y="0"/>
                </a:lnTo>
                <a:lnTo>
                  <a:pt x="0" y="167534"/>
                </a:lnTo>
                <a:close/>
              </a:path>
            </a:pathLst>
          </a:custGeom>
          <a:solidFill>
            <a:srgbClr val="D22D40"/>
          </a:solid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7C551D88-313F-4E9F-A50F-CD4813224B22}"/>
              </a:ext>
            </a:extLst>
          </p:cNvPr>
          <p:cNvSpPr txBox="1"/>
          <p:nvPr userDrawn="1"/>
        </p:nvSpPr>
        <p:spPr>
          <a:xfrm>
            <a:off x="495946" y="1968285"/>
            <a:ext cx="83845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cs-CZ" dirty="0"/>
          </a:p>
          <a:p>
            <a:pPr marL="0" indent="0">
              <a:buClr>
                <a:srgbClr val="FF0000"/>
              </a:buClr>
              <a:buFont typeface="Wingdings" panose="05000000000000000000" pitchFamily="2" charset="2"/>
              <a:buNone/>
            </a:pPr>
            <a:endParaRPr lang="cs-CZ" dirty="0"/>
          </a:p>
        </p:txBody>
      </p:sp>
      <p:sp>
        <p:nvSpPr>
          <p:cNvPr id="14" name="Nadpis 1">
            <a:extLst>
              <a:ext uri="{FF2B5EF4-FFF2-40B4-BE49-F238E27FC236}">
                <a16:creationId xmlns:a16="http://schemas.microsoft.com/office/drawing/2014/main" id="{AD13AF40-CD37-4305-8B60-26E85D83602E}"/>
              </a:ext>
            </a:extLst>
          </p:cNvPr>
          <p:cNvSpPr txBox="1">
            <a:spLocks/>
          </p:cNvSpPr>
          <p:nvPr userDrawn="1"/>
        </p:nvSpPr>
        <p:spPr>
          <a:xfrm>
            <a:off x="12771120" y="10296577"/>
            <a:ext cx="4820172" cy="8255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sz="5750" b="1">
                <a:latin typeface="Gill Sans MT"/>
                <a:ea typeface="+mj-ea"/>
                <a:cs typeface="Gill Sans MT"/>
              </a:defRPr>
            </a:lvl1pPr>
          </a:lstStyle>
          <a:p>
            <a:r>
              <a:rPr lang="cs-CZ" sz="4000" kern="0" dirty="0">
                <a:latin typeface="Gill Sans"/>
              </a:rPr>
              <a:t>Univerzita Karlova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B0C2194D-84FF-4792-AA2C-38ACA762CCA1}"/>
              </a:ext>
            </a:extLst>
          </p:cNvPr>
          <p:cNvSpPr txBox="1">
            <a:spLocks/>
          </p:cNvSpPr>
          <p:nvPr userDrawn="1"/>
        </p:nvSpPr>
        <p:spPr>
          <a:xfrm>
            <a:off x="251506" y="304259"/>
            <a:ext cx="17339786" cy="1028596"/>
          </a:xfrm>
          <a:prstGeom prst="rect">
            <a:avLst/>
          </a:prstGeom>
        </p:spPr>
        <p:txBody>
          <a:bodyPr/>
          <a:lstStyle>
            <a:lvl1pPr algn="l" defTabSz="150784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56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333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1507846" rtl="0" eaLnBrk="1" latinLnBrk="0" hangingPunct="1">
        <a:lnSpc>
          <a:spcPct val="90000"/>
        </a:lnSpc>
        <a:spcBef>
          <a:spcPct val="0"/>
        </a:spcBef>
        <a:buNone/>
        <a:defRPr sz="725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6961" indent="-376961" algn="l" defTabSz="1507846" rtl="0" eaLnBrk="1" latinLnBrk="0" hangingPunct="1">
        <a:lnSpc>
          <a:spcPct val="90000"/>
        </a:lnSpc>
        <a:spcBef>
          <a:spcPts val="1649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1130884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3958" kern="1200">
          <a:solidFill>
            <a:schemeClr val="tx1"/>
          </a:solidFill>
          <a:latin typeface="+mn-lt"/>
          <a:ea typeface="+mn-ea"/>
          <a:cs typeface="+mn-cs"/>
        </a:defRPr>
      </a:lvl2pPr>
      <a:lvl3pPr marL="1884807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3298" kern="1200">
          <a:solidFill>
            <a:schemeClr val="tx1"/>
          </a:solidFill>
          <a:latin typeface="+mn-lt"/>
          <a:ea typeface="+mn-ea"/>
          <a:cs typeface="+mn-cs"/>
        </a:defRPr>
      </a:lvl3pPr>
      <a:lvl4pPr marL="2638730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4pPr>
      <a:lvl5pPr marL="3392653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5pPr>
      <a:lvl6pPr marL="4146575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6pPr>
      <a:lvl7pPr marL="4900498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7pPr>
      <a:lvl8pPr marL="5654421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8pPr>
      <a:lvl9pPr marL="6408344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1pPr>
      <a:lvl2pPr marL="753923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2pPr>
      <a:lvl3pPr marL="1507846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3pPr>
      <a:lvl4pPr marL="2261768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4pPr>
      <a:lvl5pPr marL="3015691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5pPr>
      <a:lvl6pPr marL="3769614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6pPr>
      <a:lvl7pPr marL="4523537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7pPr>
      <a:lvl8pPr marL="5277460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8pPr>
      <a:lvl9pPr marL="6031382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Marketa.Svobodova@mff.cuni.cz,tel.&#269;.951" TargetMode="External"/><Relationship Id="rId2" Type="http://schemas.openxmlformats.org/officeDocument/2006/relationships/hyperlink" Target="mailto:marie.krizkova@matfyz.cuni.cz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ff.cuni.cz/cs/ogap/gauk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35152" y="1601347"/>
            <a:ext cx="19284107" cy="7175679"/>
          </a:xfrm>
        </p:spPr>
        <p:txBody>
          <a:bodyPr/>
          <a:lstStyle/>
          <a:p>
            <a:pPr marL="0" indent="0" algn="ctr">
              <a:buNone/>
            </a:pPr>
            <a:endParaRPr lang="cs-CZ" sz="4800" b="1" dirty="0"/>
          </a:p>
          <a:p>
            <a:pPr marL="0" indent="0" algn="ctr">
              <a:buNone/>
            </a:pPr>
            <a:r>
              <a:rPr lang="cs-CZ" sz="4800" b="1" dirty="0" err="1">
                <a:latin typeface="Gill Sans MT" panose="020B0502020104020203" pitchFamily="34" charset="-18"/>
                <a:cs typeface="Calibri" panose="020F0502020204030204" pitchFamily="34" charset="0"/>
              </a:rPr>
              <a:t>Information</a:t>
            </a:r>
            <a:r>
              <a:rPr lang="cs-CZ" sz="4800" b="1" dirty="0">
                <a:latin typeface="Gill Sans MT" panose="020B0502020104020203" pitchFamily="34" charset="-18"/>
                <a:cs typeface="Calibri" panose="020F0502020204030204" pitchFamily="34" charset="0"/>
              </a:rPr>
              <a:t> </a:t>
            </a:r>
            <a:r>
              <a:rPr lang="cs-CZ" sz="4800" b="1" dirty="0" err="1">
                <a:latin typeface="Gill Sans MT" panose="020B0502020104020203" pitchFamily="34" charset="-18"/>
                <a:cs typeface="Calibri" panose="020F0502020204030204" pitchFamily="34" charset="0"/>
              </a:rPr>
              <a:t>for</a:t>
            </a:r>
            <a:r>
              <a:rPr lang="cs-CZ" sz="4800" b="1" dirty="0">
                <a:latin typeface="Gill Sans MT" panose="020B0502020104020203" pitchFamily="34" charset="-18"/>
                <a:cs typeface="Calibri" panose="020F0502020204030204" pitchFamily="34" charset="0"/>
              </a:rPr>
              <a:t> grant </a:t>
            </a:r>
            <a:r>
              <a:rPr lang="cs-CZ" sz="4800" b="1" dirty="0" err="1">
                <a:latin typeface="Gill Sans MT" panose="020B0502020104020203" pitchFamily="34" charset="-18"/>
                <a:cs typeface="Calibri" panose="020F0502020204030204" pitchFamily="34" charset="0"/>
              </a:rPr>
              <a:t>applicant</a:t>
            </a:r>
            <a:r>
              <a:rPr lang="cs-CZ" sz="4800" b="1" dirty="0">
                <a:latin typeface="Gill Sans MT" panose="020B0502020104020203" pitchFamily="34" charset="-18"/>
                <a:cs typeface="Calibri" panose="020F0502020204030204" pitchFamily="34" charset="0"/>
              </a:rPr>
              <a:t> – master‘s and </a:t>
            </a:r>
            <a:r>
              <a:rPr lang="cs-CZ" sz="4800" b="1" dirty="0" err="1">
                <a:latin typeface="Gill Sans MT" panose="020B0502020104020203" pitchFamily="34" charset="-18"/>
                <a:cs typeface="Calibri" panose="020F0502020204030204" pitchFamily="34" charset="0"/>
              </a:rPr>
              <a:t>doctoral</a:t>
            </a:r>
            <a:r>
              <a:rPr lang="cs-CZ" sz="4800" b="1" dirty="0">
                <a:latin typeface="Gill Sans MT" panose="020B0502020104020203" pitchFamily="34" charset="-18"/>
                <a:cs typeface="Calibri" panose="020F0502020204030204" pitchFamily="34" charset="0"/>
              </a:rPr>
              <a:t> </a:t>
            </a:r>
            <a:r>
              <a:rPr lang="cs-CZ" sz="4800" b="1" dirty="0" err="1">
                <a:latin typeface="Gill Sans MT" panose="020B0502020104020203" pitchFamily="34" charset="-18"/>
                <a:cs typeface="Calibri" panose="020F0502020204030204" pitchFamily="34" charset="0"/>
              </a:rPr>
              <a:t>studies</a:t>
            </a:r>
            <a:endParaRPr lang="cs-CZ" sz="4800" b="1" dirty="0">
              <a:latin typeface="Gill Sans MT" panose="020B0502020104020203" pitchFamily="34" charset="-18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cs-CZ" sz="4800" b="1" dirty="0">
                <a:latin typeface="Gill Sans MT" panose="020B0502020104020203" pitchFamily="34" charset="-18"/>
                <a:cs typeface="Calibri" panose="020F0502020204030204" pitchFamily="34" charset="0"/>
              </a:rPr>
              <a:t>GAUK</a:t>
            </a:r>
          </a:p>
          <a:p>
            <a:pPr marL="0" indent="0" algn="ctr">
              <a:buNone/>
            </a:pPr>
            <a:endParaRPr lang="cs-CZ" sz="4800" dirty="0">
              <a:solidFill>
                <a:srgbClr val="FF0000"/>
              </a:solidFill>
              <a:latin typeface="Gill Sans MT" panose="020B0502020104020203" pitchFamily="34" charset="-18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cs-CZ" sz="3600" b="1" dirty="0">
                <a:latin typeface="Gill Sans MT" panose="020B0502020104020203" pitchFamily="34" charset="-18"/>
                <a:cs typeface="Calibri" panose="020F0502020204030204" pitchFamily="34" charset="0"/>
              </a:rPr>
              <a:t>Jan Hrabovský (</a:t>
            </a:r>
            <a:r>
              <a:rPr lang="cs-CZ" sz="3600" b="1" dirty="0" err="1">
                <a:latin typeface="Gill Sans MT" panose="020B0502020104020203" pitchFamily="34" charset="-18"/>
                <a:cs typeface="Calibri" panose="020F0502020204030204" pitchFamily="34" charset="0"/>
              </a:rPr>
              <a:t>mail@janhrabovsky.cz</a:t>
            </a:r>
            <a:r>
              <a:rPr lang="cs-CZ" sz="3600" b="1" dirty="0">
                <a:latin typeface="Gill Sans MT" panose="020B0502020104020203" pitchFamily="34" charset="-18"/>
                <a:cs typeface="Calibri" panose="020F0502020204030204" pitchFamily="34" charset="0"/>
              </a:rPr>
              <a:t>)</a:t>
            </a:r>
          </a:p>
          <a:p>
            <a:pPr marL="0" indent="0" algn="ctr">
              <a:buNone/>
            </a:pPr>
            <a:endParaRPr lang="cs-CZ" sz="3600" dirty="0">
              <a:solidFill>
                <a:srgbClr val="FF0000"/>
              </a:solidFill>
              <a:latin typeface="Gill Sans MT" panose="020B0502020104020203" pitchFamily="34" charset="-18"/>
              <a:cs typeface="Calibri" panose="020F050202020403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36286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06" y="304259"/>
            <a:ext cx="18727374" cy="1028596"/>
          </a:xfrm>
        </p:spPr>
        <p:txBody>
          <a:bodyPr/>
          <a:lstStyle/>
          <a:p>
            <a:pPr algn="ctr"/>
            <a:r>
              <a:rPr lang="cs-CZ" sz="5400" b="1" dirty="0" err="1">
                <a:solidFill>
                  <a:schemeClr val="bg1"/>
                </a:solidFill>
                <a:latin typeface="Gill Sans"/>
              </a:rPr>
              <a:t>Proposal</a:t>
            </a:r>
            <a:endParaRPr lang="cs-CZ" sz="5400" b="1" dirty="0">
              <a:solidFill>
                <a:schemeClr val="bg1"/>
              </a:solidFill>
              <a:latin typeface="Gill Sans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3549" y="1465824"/>
            <a:ext cx="18806587" cy="8488430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GB" sz="3242" b="1" dirty="0"/>
              <a:t>Financial Requirements: </a:t>
            </a:r>
          </a:p>
          <a:p>
            <a:pPr lvl="1">
              <a:lnSpc>
                <a:spcPct val="100000"/>
              </a:lnSpc>
            </a:pPr>
            <a:r>
              <a:rPr lang="en-GB" sz="3158" dirty="0"/>
              <a:t>detailed structure for the first year </a:t>
            </a:r>
          </a:p>
          <a:p>
            <a:pPr lvl="1">
              <a:lnSpc>
                <a:spcPct val="100000"/>
              </a:lnSpc>
            </a:pPr>
            <a:r>
              <a:rPr lang="en-GB" sz="3158" dirty="0"/>
              <a:t>differences of the budgets in individual years should be &lt; 10 %, (controlled by the app)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3200" b="1" dirty="0"/>
              <a:t>Example: </a:t>
            </a:r>
          </a:p>
          <a:p>
            <a:pPr lvl="1" algn="just">
              <a:lnSpc>
                <a:spcPct val="100000"/>
              </a:lnSpc>
            </a:pPr>
            <a:endParaRPr lang="cs-CZ" sz="3200" dirty="0"/>
          </a:p>
          <a:p>
            <a:pPr marL="753923" lvl="1" indent="0" algn="just">
              <a:lnSpc>
                <a:spcPct val="100000"/>
              </a:lnSpc>
              <a:buNone/>
            </a:pPr>
            <a:endParaRPr lang="cs-CZ" sz="3200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156B2885-34A3-4B4F-BA1C-DD9B08623C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9330"/>
            <a:ext cx="65" cy="23853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9044" rIns="0" bIns="-19044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399ED37-2FF9-344A-8BB0-F698FF753C0F}"/>
              </a:ext>
            </a:extLst>
          </p:cNvPr>
          <p:cNvSpPr/>
          <p:nvPr/>
        </p:nvSpPr>
        <p:spPr>
          <a:xfrm>
            <a:off x="-146051" y="3977927"/>
            <a:ext cx="20396200" cy="7359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360C38-143B-B14F-980E-7FB4FDD67D69}"/>
              </a:ext>
            </a:extLst>
          </p:cNvPr>
          <p:cNvSpPr txBox="1"/>
          <p:nvPr/>
        </p:nvSpPr>
        <p:spPr>
          <a:xfrm>
            <a:off x="463549" y="4110896"/>
            <a:ext cx="19177000" cy="68941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sz="2600" dirty="0" err="1"/>
              <a:t>Hlavní</a:t>
            </a:r>
            <a:r>
              <a:rPr lang="en-GB" sz="2600" dirty="0"/>
              <a:t> </a:t>
            </a:r>
            <a:r>
              <a:rPr lang="en-GB" sz="2600" dirty="0" err="1"/>
              <a:t>řešitel</a:t>
            </a:r>
            <a:r>
              <a:rPr lang="en-GB" sz="2600" dirty="0"/>
              <a:t> </a:t>
            </a:r>
            <a:r>
              <a:rPr lang="en-GB" sz="2600" dirty="0" err="1"/>
              <a:t>žádá</a:t>
            </a:r>
            <a:r>
              <a:rPr lang="en-GB" sz="2600" dirty="0"/>
              <a:t> o </a:t>
            </a:r>
            <a:r>
              <a:rPr lang="en-GB" sz="2600" dirty="0" err="1"/>
              <a:t>stipendium</a:t>
            </a:r>
            <a:r>
              <a:rPr lang="en-GB" sz="2600" dirty="0"/>
              <a:t> </a:t>
            </a:r>
            <a:r>
              <a:rPr lang="en-GB" sz="2600" dirty="0" err="1"/>
              <a:t>ve</a:t>
            </a:r>
            <a:r>
              <a:rPr lang="en-GB" sz="2600" dirty="0"/>
              <a:t> </a:t>
            </a:r>
            <a:r>
              <a:rPr lang="en-GB" sz="2600" dirty="0" err="1"/>
              <a:t>výši</a:t>
            </a:r>
            <a:r>
              <a:rPr lang="en-GB" sz="2600" dirty="0"/>
              <a:t> 45 </a:t>
            </a:r>
            <a:r>
              <a:rPr lang="en-GB" sz="2600" dirty="0" err="1"/>
              <a:t>tisíc</a:t>
            </a:r>
            <a:r>
              <a:rPr lang="en-GB" sz="2600" dirty="0"/>
              <a:t> </a:t>
            </a:r>
            <a:r>
              <a:rPr lang="en-GB" sz="2600" dirty="0" err="1"/>
              <a:t>Kč</a:t>
            </a:r>
            <a:r>
              <a:rPr lang="en-GB" sz="2600" dirty="0"/>
              <a:t>/</a:t>
            </a:r>
            <a:r>
              <a:rPr lang="en-GB" sz="2600" dirty="0" err="1"/>
              <a:t>rok</a:t>
            </a:r>
            <a:r>
              <a:rPr lang="en-GB" sz="2600" dirty="0"/>
              <a:t>. </a:t>
            </a:r>
            <a:r>
              <a:rPr lang="en-GB" sz="2600" dirty="0" err="1"/>
              <a:t>Harrymu</a:t>
            </a:r>
            <a:r>
              <a:rPr lang="en-GB" sz="2600" dirty="0"/>
              <a:t> </a:t>
            </a:r>
            <a:r>
              <a:rPr lang="en-GB" sz="2600" dirty="0" err="1"/>
              <a:t>Potterovi</a:t>
            </a:r>
            <a:r>
              <a:rPr lang="en-GB" sz="2600" dirty="0"/>
              <a:t> a Hermione </a:t>
            </a:r>
            <a:r>
              <a:rPr lang="en-GB" sz="2600" dirty="0" err="1"/>
              <a:t>Grangerové</a:t>
            </a:r>
            <a:r>
              <a:rPr lang="en-GB" sz="2600" dirty="0"/>
              <a:t> </a:t>
            </a:r>
            <a:r>
              <a:rPr lang="en-GB" sz="2600" dirty="0" err="1"/>
              <a:t>navrhuji</a:t>
            </a:r>
            <a:r>
              <a:rPr lang="en-GB" sz="2600" dirty="0"/>
              <a:t> </a:t>
            </a:r>
            <a:r>
              <a:rPr lang="en-GB" sz="2600" dirty="0" err="1"/>
              <a:t>odměnu</a:t>
            </a:r>
            <a:r>
              <a:rPr lang="en-GB" sz="2600" dirty="0"/>
              <a:t> </a:t>
            </a:r>
            <a:r>
              <a:rPr lang="en-GB" sz="2600" dirty="0" err="1"/>
              <a:t>ve</a:t>
            </a:r>
            <a:r>
              <a:rPr lang="en-GB" sz="2600" dirty="0"/>
              <a:t> </a:t>
            </a:r>
            <a:r>
              <a:rPr lang="en-GB" sz="2600" dirty="0" err="1"/>
              <a:t>výši</a:t>
            </a:r>
            <a:r>
              <a:rPr lang="en-GB" sz="2600" dirty="0"/>
              <a:t> 10 </a:t>
            </a:r>
            <a:r>
              <a:rPr lang="en-GB" sz="2600" dirty="0" err="1"/>
              <a:t>tisíc</a:t>
            </a:r>
            <a:r>
              <a:rPr lang="en-GB" sz="2600" dirty="0"/>
              <a:t> za </a:t>
            </a:r>
            <a:r>
              <a:rPr lang="en-GB" sz="2600" dirty="0" err="1"/>
              <a:t>práci</a:t>
            </a:r>
            <a:r>
              <a:rPr lang="en-GB" sz="2600" dirty="0"/>
              <a:t> </a:t>
            </a:r>
            <a:r>
              <a:rPr lang="en-GB" sz="2600" dirty="0" err="1"/>
              <a:t>provedenou</a:t>
            </a:r>
            <a:r>
              <a:rPr lang="en-GB" sz="2600" dirty="0"/>
              <a:t> </a:t>
            </a:r>
            <a:r>
              <a:rPr lang="en-GB" sz="2600" dirty="0" err="1"/>
              <a:t>nad</a:t>
            </a:r>
            <a:r>
              <a:rPr lang="en-GB" sz="2600" dirty="0"/>
              <a:t> </a:t>
            </a:r>
            <a:r>
              <a:rPr lang="en-GB" sz="2600" dirty="0" err="1"/>
              <a:t>rámec</a:t>
            </a:r>
            <a:r>
              <a:rPr lang="en-GB" sz="2600" dirty="0"/>
              <a:t> </a:t>
            </a:r>
            <a:r>
              <a:rPr lang="en-GB" sz="2600" dirty="0" err="1"/>
              <a:t>jejich</a:t>
            </a:r>
            <a:r>
              <a:rPr lang="en-GB" sz="2600" dirty="0"/>
              <a:t> </a:t>
            </a:r>
            <a:r>
              <a:rPr lang="en-GB" sz="2600" dirty="0" err="1"/>
              <a:t>povinností</a:t>
            </a:r>
            <a:r>
              <a:rPr lang="en-GB" sz="2600" dirty="0"/>
              <a:t>. Pro </a:t>
            </a:r>
            <a:r>
              <a:rPr lang="en-GB" sz="2600" dirty="0" err="1"/>
              <a:t>vedoucího</a:t>
            </a:r>
            <a:r>
              <a:rPr lang="en-GB" sz="2600" dirty="0"/>
              <a:t> </a:t>
            </a:r>
            <a:r>
              <a:rPr lang="en-GB" sz="2600" dirty="0" err="1"/>
              <a:t>projektu</a:t>
            </a:r>
            <a:r>
              <a:rPr lang="en-GB" sz="2600" dirty="0"/>
              <a:t> </a:t>
            </a:r>
            <a:r>
              <a:rPr lang="en-GB" sz="2600" dirty="0" err="1"/>
              <a:t>navrhuji</a:t>
            </a:r>
            <a:r>
              <a:rPr lang="en-GB" sz="2600" dirty="0"/>
              <a:t> </a:t>
            </a:r>
            <a:r>
              <a:rPr lang="en-GB" sz="2600" dirty="0" err="1"/>
              <a:t>mzdové</a:t>
            </a:r>
            <a:r>
              <a:rPr lang="en-GB" sz="2600" dirty="0"/>
              <a:t> </a:t>
            </a:r>
            <a:r>
              <a:rPr lang="en-GB" sz="2600" dirty="0" err="1"/>
              <a:t>náklady</a:t>
            </a:r>
            <a:r>
              <a:rPr lang="en-GB" sz="2600" dirty="0"/>
              <a:t> </a:t>
            </a:r>
            <a:r>
              <a:rPr lang="en-GB" sz="2600" dirty="0" err="1"/>
              <a:t>ve</a:t>
            </a:r>
            <a:r>
              <a:rPr lang="en-GB" sz="2600" dirty="0"/>
              <a:t> </a:t>
            </a:r>
            <a:r>
              <a:rPr lang="en-GB" sz="2600" dirty="0" err="1"/>
              <a:t>výši</a:t>
            </a:r>
            <a:r>
              <a:rPr lang="en-GB" sz="2600" dirty="0"/>
              <a:t> 2 tis </a:t>
            </a:r>
            <a:r>
              <a:rPr lang="en-GB" sz="2600" dirty="0" err="1"/>
              <a:t>Kč</a:t>
            </a:r>
            <a:r>
              <a:rPr lang="en-GB" sz="2600" dirty="0"/>
              <a:t>.</a:t>
            </a:r>
            <a:br>
              <a:rPr lang="en-GB" sz="2600" dirty="0"/>
            </a:br>
            <a:br>
              <a:rPr lang="en-GB" sz="2600" dirty="0"/>
            </a:br>
            <a:r>
              <a:rPr lang="en-GB" sz="2600" dirty="0" err="1"/>
              <a:t>Hlavní</a:t>
            </a:r>
            <a:r>
              <a:rPr lang="en-GB" sz="2600" dirty="0"/>
              <a:t> </a:t>
            </a:r>
            <a:r>
              <a:rPr lang="en-GB" sz="2600" dirty="0" err="1"/>
              <a:t>řešitel</a:t>
            </a:r>
            <a:r>
              <a:rPr lang="en-GB" sz="2600" dirty="0"/>
              <a:t> </a:t>
            </a:r>
            <a:r>
              <a:rPr lang="en-GB" sz="2600" dirty="0" err="1"/>
              <a:t>plánuje</a:t>
            </a:r>
            <a:r>
              <a:rPr lang="en-GB" sz="2600" dirty="0"/>
              <a:t> </a:t>
            </a:r>
            <a:r>
              <a:rPr lang="en-GB" sz="2600" dirty="0" err="1"/>
              <a:t>výsledky</a:t>
            </a:r>
            <a:r>
              <a:rPr lang="en-GB" sz="2600" dirty="0"/>
              <a:t> </a:t>
            </a:r>
            <a:r>
              <a:rPr lang="en-GB" sz="2600" dirty="0" err="1"/>
              <a:t>prezentovat</a:t>
            </a:r>
            <a:r>
              <a:rPr lang="en-GB" sz="2600" dirty="0"/>
              <a:t> </a:t>
            </a:r>
            <a:r>
              <a:rPr lang="en-GB" sz="2600" dirty="0" err="1"/>
              <a:t>na</a:t>
            </a:r>
            <a:r>
              <a:rPr lang="en-GB" sz="2600" dirty="0"/>
              <a:t> </a:t>
            </a:r>
            <a:r>
              <a:rPr lang="en-GB" sz="2600" dirty="0" err="1"/>
              <a:t>konferenci</a:t>
            </a:r>
            <a:r>
              <a:rPr lang="en-GB" sz="2600" dirty="0"/>
              <a:t> 9th International Conference on Optical, Optoelectronic and Photonic Materials and Applications (ICOOPMA). Aby mu to </a:t>
            </a:r>
            <a:r>
              <a:rPr lang="en-GB" sz="2600" dirty="0" err="1"/>
              <a:t>bylo</a:t>
            </a:r>
            <a:r>
              <a:rPr lang="en-GB" sz="2600" dirty="0"/>
              <a:t> </a:t>
            </a:r>
            <a:r>
              <a:rPr lang="en-GB" sz="2600" dirty="0" err="1"/>
              <a:t>umožněno</a:t>
            </a:r>
            <a:r>
              <a:rPr lang="en-GB" sz="2600" dirty="0"/>
              <a:t>, </a:t>
            </a:r>
            <a:r>
              <a:rPr lang="en-GB" sz="2600" dirty="0" err="1"/>
              <a:t>žádá</a:t>
            </a:r>
            <a:r>
              <a:rPr lang="en-GB" sz="2600" dirty="0"/>
              <a:t> o </a:t>
            </a:r>
            <a:r>
              <a:rPr lang="en-GB" sz="2600" dirty="0" err="1"/>
              <a:t>cestovné</a:t>
            </a:r>
            <a:r>
              <a:rPr lang="en-GB" sz="2600" dirty="0"/>
              <a:t> </a:t>
            </a:r>
            <a:r>
              <a:rPr lang="en-GB" sz="2600" dirty="0" err="1"/>
              <a:t>ve</a:t>
            </a:r>
            <a:r>
              <a:rPr lang="en-GB" sz="2600" dirty="0"/>
              <a:t> </a:t>
            </a:r>
            <a:r>
              <a:rPr lang="en-GB" sz="2600" dirty="0" err="1"/>
              <a:t>výši</a:t>
            </a:r>
            <a:r>
              <a:rPr lang="en-GB" sz="2600" dirty="0"/>
              <a:t> 9000 </a:t>
            </a:r>
            <a:r>
              <a:rPr lang="en-GB" sz="2600" dirty="0" err="1"/>
              <a:t>Kč</a:t>
            </a:r>
            <a:r>
              <a:rPr lang="en-GB" sz="2600" dirty="0"/>
              <a:t>, </a:t>
            </a:r>
            <a:r>
              <a:rPr lang="en-GB" sz="2600" dirty="0" err="1"/>
              <a:t>které</a:t>
            </a:r>
            <a:r>
              <a:rPr lang="en-GB" sz="2600" dirty="0"/>
              <a:t> </a:t>
            </a:r>
            <a:r>
              <a:rPr lang="en-GB" sz="2600" dirty="0" err="1"/>
              <a:t>bude</a:t>
            </a:r>
            <a:r>
              <a:rPr lang="en-GB" sz="2600" dirty="0"/>
              <a:t> </a:t>
            </a:r>
            <a:r>
              <a:rPr lang="en-GB" sz="2600" dirty="0" err="1"/>
              <a:t>využito</a:t>
            </a:r>
            <a:r>
              <a:rPr lang="en-GB" sz="2600" dirty="0"/>
              <a:t> </a:t>
            </a:r>
            <a:r>
              <a:rPr lang="en-GB" sz="2600" dirty="0" err="1"/>
              <a:t>na</a:t>
            </a:r>
            <a:r>
              <a:rPr lang="en-GB" sz="2600" dirty="0"/>
              <a:t> </a:t>
            </a:r>
            <a:r>
              <a:rPr lang="en-GB" sz="2600" dirty="0" err="1"/>
              <a:t>uhrazení</a:t>
            </a:r>
            <a:r>
              <a:rPr lang="en-GB" sz="2600" dirty="0"/>
              <a:t> </a:t>
            </a:r>
            <a:r>
              <a:rPr lang="en-GB" sz="2600" dirty="0" err="1"/>
              <a:t>konferenčního</a:t>
            </a:r>
            <a:r>
              <a:rPr lang="en-GB" sz="2600" dirty="0"/>
              <a:t> </a:t>
            </a:r>
            <a:r>
              <a:rPr lang="en-GB" sz="2600" dirty="0" err="1"/>
              <a:t>poplatku</a:t>
            </a:r>
            <a:r>
              <a:rPr lang="en-GB" sz="2600" dirty="0"/>
              <a:t>. </a:t>
            </a:r>
            <a:r>
              <a:rPr lang="en-GB" sz="2600" dirty="0" err="1"/>
              <a:t>Dále</a:t>
            </a:r>
            <a:r>
              <a:rPr lang="en-GB" sz="2600" dirty="0"/>
              <a:t> </a:t>
            </a:r>
            <a:r>
              <a:rPr lang="en-GB" sz="2600" dirty="0" err="1"/>
              <a:t>hlavní</a:t>
            </a:r>
            <a:r>
              <a:rPr lang="en-GB" sz="2600" dirty="0"/>
              <a:t> </a:t>
            </a:r>
            <a:r>
              <a:rPr lang="en-GB" sz="2600" dirty="0" err="1"/>
              <a:t>řešitel</a:t>
            </a:r>
            <a:r>
              <a:rPr lang="en-GB" sz="2600" dirty="0"/>
              <a:t> </a:t>
            </a:r>
            <a:r>
              <a:rPr lang="en-GB" sz="2600" dirty="0" err="1"/>
              <a:t>plánuje</a:t>
            </a:r>
            <a:r>
              <a:rPr lang="en-GB" sz="2600" dirty="0"/>
              <a:t> </a:t>
            </a:r>
            <a:r>
              <a:rPr lang="en-GB" sz="2600" dirty="0" err="1"/>
              <a:t>realizovat</a:t>
            </a:r>
            <a:r>
              <a:rPr lang="en-GB" sz="2600" dirty="0"/>
              <a:t> </a:t>
            </a:r>
            <a:r>
              <a:rPr lang="en-GB" sz="2600" dirty="0" err="1"/>
              <a:t>jednoměsíční</a:t>
            </a:r>
            <a:r>
              <a:rPr lang="en-GB" sz="2600" dirty="0"/>
              <a:t> </a:t>
            </a:r>
            <a:r>
              <a:rPr lang="en-GB" sz="2600" dirty="0" err="1"/>
              <a:t>pracovní</a:t>
            </a:r>
            <a:r>
              <a:rPr lang="en-GB" sz="2600" dirty="0"/>
              <a:t> </a:t>
            </a:r>
            <a:r>
              <a:rPr lang="en-GB" sz="2600" dirty="0" err="1"/>
              <a:t>pobyt</a:t>
            </a:r>
            <a:r>
              <a:rPr lang="en-GB" sz="2600" dirty="0"/>
              <a:t> </a:t>
            </a:r>
            <a:r>
              <a:rPr lang="en-GB" sz="2600" dirty="0" err="1"/>
              <a:t>na</a:t>
            </a:r>
            <a:r>
              <a:rPr lang="en-GB" sz="2600" dirty="0"/>
              <a:t> </a:t>
            </a:r>
            <a:r>
              <a:rPr lang="en-GB" sz="2600" dirty="0" err="1"/>
              <a:t>partnerské</a:t>
            </a:r>
            <a:r>
              <a:rPr lang="en-GB" sz="2600" dirty="0"/>
              <a:t> </a:t>
            </a:r>
            <a:r>
              <a:rPr lang="en-GB" sz="2600" dirty="0" err="1"/>
              <a:t>pracoviště</a:t>
            </a:r>
            <a:r>
              <a:rPr lang="en-GB" sz="2600" dirty="0"/>
              <a:t> </a:t>
            </a:r>
            <a:r>
              <a:rPr lang="en-GB" sz="2600" dirty="0" err="1"/>
              <a:t>ve</a:t>
            </a:r>
            <a:r>
              <a:rPr lang="en-GB" sz="2600" dirty="0"/>
              <a:t> </a:t>
            </a:r>
            <a:r>
              <a:rPr lang="en-GB" sz="2600" dirty="0" err="1"/>
              <a:t>Francii</a:t>
            </a:r>
            <a:r>
              <a:rPr lang="en-GB" sz="2600" dirty="0"/>
              <a:t> (University of Bourgogne, Dijon) za </a:t>
            </a:r>
            <a:r>
              <a:rPr lang="en-GB" sz="2600" dirty="0" err="1"/>
              <a:t>účelem</a:t>
            </a:r>
            <a:r>
              <a:rPr lang="en-GB" sz="2600" dirty="0"/>
              <a:t> </a:t>
            </a:r>
            <a:r>
              <a:rPr lang="en-GB" sz="2600" dirty="0" err="1"/>
              <a:t>přípravy</a:t>
            </a:r>
            <a:r>
              <a:rPr lang="en-GB" sz="2600" dirty="0"/>
              <a:t> </a:t>
            </a:r>
            <a:r>
              <a:rPr lang="en-GB" sz="2600" dirty="0" err="1"/>
              <a:t>aparatury</a:t>
            </a:r>
            <a:r>
              <a:rPr lang="en-GB" sz="2600" dirty="0"/>
              <a:t> pro </a:t>
            </a:r>
            <a:r>
              <a:rPr lang="en-GB" sz="2600" dirty="0" err="1"/>
              <a:t>tažení</a:t>
            </a:r>
            <a:r>
              <a:rPr lang="en-GB" sz="2600" dirty="0"/>
              <a:t> </a:t>
            </a:r>
            <a:r>
              <a:rPr lang="en-GB" sz="2600" dirty="0" err="1"/>
              <a:t>optických</a:t>
            </a:r>
            <a:r>
              <a:rPr lang="en-GB" sz="2600" dirty="0"/>
              <a:t> </a:t>
            </a:r>
            <a:r>
              <a:rPr lang="en-GB" sz="2600" dirty="0" err="1"/>
              <a:t>skelných</a:t>
            </a:r>
            <a:r>
              <a:rPr lang="en-GB" sz="2600" dirty="0"/>
              <a:t> </a:t>
            </a:r>
            <a:r>
              <a:rPr lang="en-GB" sz="2600" dirty="0" err="1"/>
              <a:t>vláken</a:t>
            </a:r>
            <a:r>
              <a:rPr lang="en-GB" sz="2600" dirty="0"/>
              <a:t> a </a:t>
            </a:r>
            <a:r>
              <a:rPr lang="en-GB" sz="2600" dirty="0" err="1"/>
              <a:t>jejich</a:t>
            </a:r>
            <a:r>
              <a:rPr lang="en-GB" sz="2600" dirty="0"/>
              <a:t> </a:t>
            </a:r>
            <a:r>
              <a:rPr lang="en-GB" sz="2600" dirty="0" err="1"/>
              <a:t>charakterizaci</a:t>
            </a:r>
            <a:r>
              <a:rPr lang="en-GB" sz="2600" dirty="0"/>
              <a:t>. </a:t>
            </a:r>
            <a:r>
              <a:rPr lang="en-GB" sz="2600" dirty="0" err="1"/>
              <a:t>Náklady</a:t>
            </a:r>
            <a:r>
              <a:rPr lang="en-GB" sz="2600" dirty="0"/>
              <a:t> </a:t>
            </a:r>
            <a:r>
              <a:rPr lang="en-GB" sz="2600" dirty="0" err="1"/>
              <a:t>na</a:t>
            </a:r>
            <a:r>
              <a:rPr lang="en-GB" sz="2600" dirty="0"/>
              <a:t> </a:t>
            </a:r>
            <a:r>
              <a:rPr lang="en-GB" sz="2600" dirty="0" err="1"/>
              <a:t>tuto</a:t>
            </a:r>
            <a:r>
              <a:rPr lang="en-GB" sz="2600" dirty="0"/>
              <a:t> </a:t>
            </a:r>
            <a:r>
              <a:rPr lang="en-GB" sz="2600" dirty="0" err="1"/>
              <a:t>pracovní</a:t>
            </a:r>
            <a:r>
              <a:rPr lang="en-GB" sz="2600" dirty="0"/>
              <a:t> </a:t>
            </a:r>
            <a:r>
              <a:rPr lang="en-GB" sz="2600" dirty="0" err="1"/>
              <a:t>cestu</a:t>
            </a:r>
            <a:r>
              <a:rPr lang="en-GB" sz="2600" dirty="0"/>
              <a:t> by </a:t>
            </a:r>
            <a:r>
              <a:rPr lang="en-GB" sz="2600" dirty="0" err="1"/>
              <a:t>neměly</a:t>
            </a:r>
            <a:r>
              <a:rPr lang="en-GB" sz="2600" dirty="0"/>
              <a:t> </a:t>
            </a:r>
            <a:r>
              <a:rPr lang="en-GB" sz="2600" dirty="0" err="1"/>
              <a:t>překročit</a:t>
            </a:r>
            <a:r>
              <a:rPr lang="en-GB" sz="2600" dirty="0"/>
              <a:t> 40 tis. </a:t>
            </a:r>
            <a:r>
              <a:rPr lang="en-GB" sz="2600" dirty="0" err="1"/>
              <a:t>Kč</a:t>
            </a:r>
            <a:r>
              <a:rPr lang="en-GB" sz="2600" dirty="0"/>
              <a:t>. </a:t>
            </a:r>
            <a:r>
              <a:rPr lang="en-GB" sz="2600" dirty="0" err="1"/>
              <a:t>Největší</a:t>
            </a:r>
            <a:r>
              <a:rPr lang="en-GB" sz="2600" dirty="0"/>
              <a:t> </a:t>
            </a:r>
            <a:r>
              <a:rPr lang="en-GB" sz="2600" dirty="0" err="1"/>
              <a:t>část</a:t>
            </a:r>
            <a:r>
              <a:rPr lang="en-GB" sz="2600" dirty="0"/>
              <a:t> </a:t>
            </a:r>
            <a:r>
              <a:rPr lang="en-GB" sz="2600" dirty="0" err="1"/>
              <a:t>nákladů</a:t>
            </a:r>
            <a:r>
              <a:rPr lang="en-GB" sz="2600" dirty="0"/>
              <a:t> </a:t>
            </a:r>
            <a:r>
              <a:rPr lang="en-GB" sz="2600" dirty="0" err="1"/>
              <a:t>bude</a:t>
            </a:r>
            <a:r>
              <a:rPr lang="en-GB" sz="2600" dirty="0"/>
              <a:t> </a:t>
            </a:r>
            <a:r>
              <a:rPr lang="en-GB" sz="2600" dirty="0" err="1"/>
              <a:t>vynaložena</a:t>
            </a:r>
            <a:r>
              <a:rPr lang="en-GB" sz="2600" dirty="0"/>
              <a:t> </a:t>
            </a:r>
            <a:r>
              <a:rPr lang="en-GB" sz="2600" dirty="0" err="1"/>
              <a:t>na</a:t>
            </a:r>
            <a:r>
              <a:rPr lang="en-GB" sz="2600" dirty="0"/>
              <a:t> </a:t>
            </a:r>
            <a:r>
              <a:rPr lang="en-GB" sz="2600" dirty="0" err="1"/>
              <a:t>zajištění</a:t>
            </a:r>
            <a:r>
              <a:rPr lang="en-GB" sz="2600" dirty="0"/>
              <a:t> </a:t>
            </a:r>
            <a:r>
              <a:rPr lang="en-GB" sz="2600" dirty="0" err="1"/>
              <a:t>ubytování</a:t>
            </a:r>
            <a:r>
              <a:rPr lang="en-GB" sz="2600" dirty="0"/>
              <a:t> (</a:t>
            </a:r>
            <a:r>
              <a:rPr lang="en-GB" sz="2600" dirty="0" err="1"/>
              <a:t>přibližně</a:t>
            </a:r>
            <a:r>
              <a:rPr lang="en-GB" sz="2600" dirty="0"/>
              <a:t> 20 tis. </a:t>
            </a:r>
            <a:r>
              <a:rPr lang="en-GB" sz="2600" dirty="0" err="1"/>
              <a:t>Kč</a:t>
            </a:r>
            <a:r>
              <a:rPr lang="en-GB" sz="2600" dirty="0"/>
              <a:t>) a </a:t>
            </a:r>
            <a:r>
              <a:rPr lang="en-GB" sz="2600" dirty="0" err="1"/>
              <a:t>dopravu</a:t>
            </a:r>
            <a:r>
              <a:rPr lang="en-GB" sz="2600" dirty="0"/>
              <a:t> </a:t>
            </a:r>
            <a:r>
              <a:rPr lang="en-GB" sz="2600" dirty="0" err="1"/>
              <a:t>na</a:t>
            </a:r>
            <a:r>
              <a:rPr lang="en-GB" sz="2600" dirty="0"/>
              <a:t> </a:t>
            </a:r>
            <a:r>
              <a:rPr lang="en-GB" sz="2600" dirty="0" err="1"/>
              <a:t>místo</a:t>
            </a:r>
            <a:r>
              <a:rPr lang="en-GB" sz="2600" dirty="0"/>
              <a:t>.</a:t>
            </a:r>
          </a:p>
          <a:p>
            <a:pPr algn="just"/>
            <a:br>
              <a:rPr lang="en-GB" sz="2600" dirty="0"/>
            </a:br>
            <a:r>
              <a:rPr lang="en-GB" sz="2600" dirty="0"/>
              <a:t>V </a:t>
            </a:r>
            <a:r>
              <a:rPr lang="en-GB" sz="2600" dirty="0" err="1"/>
              <a:t>rámci</a:t>
            </a:r>
            <a:r>
              <a:rPr lang="en-GB" sz="2600" dirty="0"/>
              <a:t> </a:t>
            </a:r>
            <a:r>
              <a:rPr lang="en-GB" sz="2600" dirty="0" err="1"/>
              <a:t>měření</a:t>
            </a:r>
            <a:r>
              <a:rPr lang="en-GB" sz="2600" dirty="0"/>
              <a:t> magneto-</a:t>
            </a:r>
            <a:r>
              <a:rPr lang="en-GB" sz="2600" dirty="0" err="1"/>
              <a:t>optických</a:t>
            </a:r>
            <a:r>
              <a:rPr lang="en-GB" sz="2600" dirty="0"/>
              <a:t> </a:t>
            </a:r>
            <a:r>
              <a:rPr lang="en-GB" sz="2600" dirty="0" err="1"/>
              <a:t>vlastností</a:t>
            </a:r>
            <a:r>
              <a:rPr lang="en-GB" sz="2600" dirty="0"/>
              <a:t> </a:t>
            </a:r>
            <a:r>
              <a:rPr lang="en-GB" sz="2600" dirty="0" err="1"/>
              <a:t>bude</a:t>
            </a:r>
            <a:r>
              <a:rPr lang="en-GB" sz="2600" dirty="0"/>
              <a:t> </a:t>
            </a:r>
            <a:r>
              <a:rPr lang="en-GB" sz="2600" dirty="0" err="1"/>
              <a:t>zapotřebí</a:t>
            </a:r>
            <a:r>
              <a:rPr lang="en-GB" sz="2600" dirty="0"/>
              <a:t> </a:t>
            </a:r>
            <a:r>
              <a:rPr lang="en-GB" sz="2600" dirty="0" err="1"/>
              <a:t>sestavit</a:t>
            </a:r>
            <a:r>
              <a:rPr lang="en-GB" sz="2600" dirty="0"/>
              <a:t> </a:t>
            </a:r>
            <a:r>
              <a:rPr lang="en-GB" sz="2600" dirty="0" err="1"/>
              <a:t>novou</a:t>
            </a:r>
            <a:r>
              <a:rPr lang="en-GB" sz="2600" dirty="0"/>
              <a:t> </a:t>
            </a:r>
            <a:r>
              <a:rPr lang="en-GB" sz="2600" dirty="0" err="1"/>
              <a:t>aparaturu</a:t>
            </a:r>
            <a:r>
              <a:rPr lang="en-GB" sz="2600" dirty="0"/>
              <a:t> pro </a:t>
            </a:r>
            <a:r>
              <a:rPr lang="en-GB" sz="2600" dirty="0" err="1"/>
              <a:t>měření</a:t>
            </a:r>
            <a:r>
              <a:rPr lang="en-GB" sz="2600" dirty="0"/>
              <a:t> </a:t>
            </a:r>
            <a:r>
              <a:rPr lang="en-GB" sz="2600" dirty="0" err="1"/>
              <a:t>Faradayovy</a:t>
            </a:r>
            <a:r>
              <a:rPr lang="en-GB" sz="2600" dirty="0"/>
              <a:t> </a:t>
            </a:r>
            <a:r>
              <a:rPr lang="en-GB" sz="2600" dirty="0" err="1"/>
              <a:t>rotace</a:t>
            </a:r>
            <a:r>
              <a:rPr lang="en-GB" sz="2600" dirty="0"/>
              <a:t> od UV do </a:t>
            </a:r>
            <a:r>
              <a:rPr lang="en-GB" sz="2600" dirty="0" err="1"/>
              <a:t>blízké</a:t>
            </a:r>
            <a:r>
              <a:rPr lang="en-GB" sz="2600" dirty="0"/>
              <a:t> </a:t>
            </a:r>
            <a:r>
              <a:rPr lang="en-GB" sz="2600" dirty="0" err="1"/>
              <a:t>Infračervené</a:t>
            </a:r>
            <a:r>
              <a:rPr lang="en-GB" sz="2600" dirty="0"/>
              <a:t> </a:t>
            </a:r>
            <a:r>
              <a:rPr lang="en-GB" sz="2600" dirty="0" err="1"/>
              <a:t>oblasti</a:t>
            </a:r>
            <a:r>
              <a:rPr lang="en-GB" sz="2600" dirty="0"/>
              <a:t>. K </a:t>
            </a:r>
            <a:r>
              <a:rPr lang="en-GB" sz="2600" dirty="0" err="1"/>
              <a:t>tomuto</a:t>
            </a:r>
            <a:r>
              <a:rPr lang="en-GB" sz="2600" dirty="0"/>
              <a:t> </a:t>
            </a:r>
            <a:r>
              <a:rPr lang="en-GB" sz="2600" dirty="0" err="1"/>
              <a:t>účelu</a:t>
            </a:r>
            <a:r>
              <a:rPr lang="en-GB" sz="2600" dirty="0"/>
              <a:t> </a:t>
            </a:r>
            <a:r>
              <a:rPr lang="en-GB" sz="2600" dirty="0" err="1"/>
              <a:t>bude</a:t>
            </a:r>
            <a:r>
              <a:rPr lang="en-GB" sz="2600" dirty="0"/>
              <a:t> </a:t>
            </a:r>
            <a:r>
              <a:rPr lang="en-GB" sz="2600" dirty="0" err="1"/>
              <a:t>zapotřebí</a:t>
            </a:r>
            <a:r>
              <a:rPr lang="en-GB" sz="2600" dirty="0"/>
              <a:t> </a:t>
            </a:r>
            <a:r>
              <a:rPr lang="en-GB" sz="2600" dirty="0" err="1"/>
              <a:t>dokoupit</a:t>
            </a:r>
            <a:r>
              <a:rPr lang="en-GB" sz="2600" dirty="0"/>
              <a:t> </a:t>
            </a:r>
            <a:r>
              <a:rPr lang="en-GB" sz="2600" dirty="0" err="1"/>
              <a:t>nové</a:t>
            </a:r>
            <a:r>
              <a:rPr lang="en-GB" sz="2600" dirty="0"/>
              <a:t> </a:t>
            </a:r>
            <a:r>
              <a:rPr lang="en-GB" sz="2600" dirty="0" err="1"/>
              <a:t>držáky</a:t>
            </a:r>
            <a:r>
              <a:rPr lang="en-GB" sz="2600" dirty="0"/>
              <a:t> </a:t>
            </a:r>
            <a:r>
              <a:rPr lang="en-GB" sz="2600" dirty="0" err="1"/>
              <a:t>optických</a:t>
            </a:r>
            <a:r>
              <a:rPr lang="en-GB" sz="2600" dirty="0"/>
              <a:t> </a:t>
            </a:r>
            <a:r>
              <a:rPr lang="en-GB" sz="2600" dirty="0" err="1"/>
              <a:t>komponentů</a:t>
            </a:r>
            <a:r>
              <a:rPr lang="en-GB" sz="2600" dirty="0"/>
              <a:t>, </a:t>
            </a:r>
            <a:r>
              <a:rPr lang="en-GB" sz="2600" dirty="0" err="1"/>
              <a:t>stojánky</a:t>
            </a:r>
            <a:r>
              <a:rPr lang="en-GB" sz="2600" dirty="0"/>
              <a:t>, </a:t>
            </a:r>
            <a:r>
              <a:rPr lang="en-GB" sz="2600" dirty="0" err="1"/>
              <a:t>fázové</a:t>
            </a:r>
            <a:r>
              <a:rPr lang="en-GB" sz="2600" dirty="0"/>
              <a:t> </a:t>
            </a:r>
            <a:r>
              <a:rPr lang="en-GB" sz="2600" dirty="0" err="1"/>
              <a:t>destičky</a:t>
            </a:r>
            <a:r>
              <a:rPr lang="en-GB" sz="2600" dirty="0"/>
              <a:t> a </a:t>
            </a:r>
            <a:r>
              <a:rPr lang="en-GB" sz="2600" dirty="0" err="1"/>
              <a:t>další</a:t>
            </a:r>
            <a:r>
              <a:rPr lang="en-GB" sz="2600" dirty="0"/>
              <a:t> </a:t>
            </a:r>
            <a:r>
              <a:rPr lang="en-GB" sz="2600" dirty="0" err="1"/>
              <a:t>optické</a:t>
            </a:r>
            <a:r>
              <a:rPr lang="en-GB" sz="2600" dirty="0"/>
              <a:t> </a:t>
            </a:r>
            <a:r>
              <a:rPr lang="en-GB" sz="2600" dirty="0" err="1"/>
              <a:t>komponenty</a:t>
            </a:r>
            <a:r>
              <a:rPr lang="en-GB" sz="2600" dirty="0"/>
              <a:t>. Na </a:t>
            </a:r>
            <a:r>
              <a:rPr lang="en-GB" sz="2600" dirty="0" err="1"/>
              <a:t>nákup</a:t>
            </a:r>
            <a:r>
              <a:rPr lang="en-GB" sz="2600" dirty="0"/>
              <a:t> </a:t>
            </a:r>
            <a:r>
              <a:rPr lang="en-GB" sz="2600" dirty="0" err="1"/>
              <a:t>optomechanických</a:t>
            </a:r>
            <a:r>
              <a:rPr lang="en-GB" sz="2600" dirty="0"/>
              <a:t> </a:t>
            </a:r>
            <a:r>
              <a:rPr lang="en-GB" sz="2600" dirty="0" err="1"/>
              <a:t>komponent</a:t>
            </a:r>
            <a:r>
              <a:rPr lang="en-GB" sz="2600" dirty="0"/>
              <a:t> je </a:t>
            </a:r>
            <a:r>
              <a:rPr lang="en-GB" sz="2600" dirty="0" err="1"/>
              <a:t>žádáno</a:t>
            </a:r>
            <a:r>
              <a:rPr lang="en-GB" sz="2600" dirty="0"/>
              <a:t> 40 tis. </a:t>
            </a:r>
            <a:r>
              <a:rPr lang="en-GB" sz="2600" dirty="0" err="1"/>
              <a:t>Kč</a:t>
            </a:r>
            <a:r>
              <a:rPr lang="en-GB" sz="2600" dirty="0"/>
              <a:t> a </a:t>
            </a:r>
            <a:r>
              <a:rPr lang="en-GB" sz="2600" dirty="0" err="1"/>
              <a:t>na</a:t>
            </a:r>
            <a:r>
              <a:rPr lang="en-GB" sz="2600" dirty="0"/>
              <a:t> </a:t>
            </a:r>
            <a:r>
              <a:rPr lang="en-GB" sz="2600" dirty="0" err="1"/>
              <a:t>nákup</a:t>
            </a:r>
            <a:r>
              <a:rPr lang="en-GB" sz="2600" dirty="0"/>
              <a:t> </a:t>
            </a:r>
            <a:r>
              <a:rPr lang="en-GB" sz="2600" dirty="0" err="1"/>
              <a:t>optomechanických</a:t>
            </a:r>
            <a:r>
              <a:rPr lang="en-GB" sz="2600" dirty="0"/>
              <a:t> </a:t>
            </a:r>
            <a:r>
              <a:rPr lang="en-GB" sz="2600" dirty="0" err="1"/>
              <a:t>prvků</a:t>
            </a:r>
            <a:r>
              <a:rPr lang="en-GB" sz="2600" dirty="0"/>
              <a:t> 20 </a:t>
            </a:r>
            <a:r>
              <a:rPr lang="en-GB" sz="2600" dirty="0" err="1"/>
              <a:t>tis.Kč</a:t>
            </a:r>
            <a:r>
              <a:rPr lang="en-GB" sz="2600" dirty="0"/>
              <a:t>.</a:t>
            </a:r>
            <a:br>
              <a:rPr lang="en-GB" sz="2600" dirty="0"/>
            </a:br>
            <a:r>
              <a:rPr lang="en-GB" sz="2600" dirty="0"/>
              <a:t>Pro </a:t>
            </a:r>
            <a:r>
              <a:rPr lang="en-GB" sz="2600" dirty="0" err="1"/>
              <a:t>samotnou</a:t>
            </a:r>
            <a:r>
              <a:rPr lang="en-GB" sz="2600" dirty="0"/>
              <a:t> </a:t>
            </a:r>
            <a:r>
              <a:rPr lang="en-GB" sz="2600" dirty="0" err="1"/>
              <a:t>syntézu</a:t>
            </a:r>
            <a:r>
              <a:rPr lang="en-GB" sz="2600" dirty="0"/>
              <a:t> </a:t>
            </a:r>
            <a:r>
              <a:rPr lang="en-GB" sz="2600" dirty="0" err="1"/>
              <a:t>bude</a:t>
            </a:r>
            <a:r>
              <a:rPr lang="en-GB" sz="2600" dirty="0"/>
              <a:t> </a:t>
            </a:r>
            <a:r>
              <a:rPr lang="en-GB" sz="2600" dirty="0" err="1"/>
              <a:t>zapotřebí</a:t>
            </a:r>
            <a:r>
              <a:rPr lang="en-GB" sz="2600" dirty="0"/>
              <a:t> </a:t>
            </a:r>
            <a:r>
              <a:rPr lang="en-GB" sz="2600" dirty="0" err="1"/>
              <a:t>nakoupit</a:t>
            </a:r>
            <a:r>
              <a:rPr lang="en-GB" sz="2600" dirty="0"/>
              <a:t> </a:t>
            </a:r>
            <a:r>
              <a:rPr lang="en-GB" sz="2600" dirty="0" err="1"/>
              <a:t>nové</a:t>
            </a:r>
            <a:r>
              <a:rPr lang="en-GB" sz="2600" dirty="0"/>
              <a:t> </a:t>
            </a:r>
            <a:r>
              <a:rPr lang="en-GB" sz="2600" dirty="0" err="1"/>
              <a:t>syntézní</a:t>
            </a:r>
            <a:r>
              <a:rPr lang="en-GB" sz="2600" dirty="0"/>
              <a:t> </a:t>
            </a:r>
            <a:r>
              <a:rPr lang="en-GB" sz="2600" dirty="0" err="1"/>
              <a:t>kelímky</a:t>
            </a:r>
            <a:r>
              <a:rPr lang="en-GB" sz="2600" dirty="0"/>
              <a:t> pro </a:t>
            </a:r>
            <a:r>
              <a:rPr lang="en-GB" sz="2600" dirty="0" err="1"/>
              <a:t>syntézu</a:t>
            </a:r>
            <a:r>
              <a:rPr lang="en-GB" sz="2600" dirty="0"/>
              <a:t> </a:t>
            </a:r>
            <a:r>
              <a:rPr lang="en-GB" sz="2600" dirty="0" err="1"/>
              <a:t>zamýšlených</a:t>
            </a:r>
            <a:r>
              <a:rPr lang="en-GB" sz="2600" dirty="0"/>
              <a:t> </a:t>
            </a:r>
            <a:r>
              <a:rPr lang="en-GB" sz="2600" dirty="0" err="1"/>
              <a:t>skel</a:t>
            </a:r>
            <a:r>
              <a:rPr lang="en-GB" sz="2600" dirty="0"/>
              <a:t>, </a:t>
            </a:r>
            <a:r>
              <a:rPr lang="en-GB" sz="2600" dirty="0" err="1"/>
              <a:t>kdy</a:t>
            </a:r>
            <a:r>
              <a:rPr lang="en-GB" sz="2600" dirty="0"/>
              <a:t> </a:t>
            </a:r>
            <a:r>
              <a:rPr lang="en-GB" sz="2600" dirty="0" err="1"/>
              <a:t>předpokládaný</a:t>
            </a:r>
            <a:r>
              <a:rPr lang="en-GB" sz="2600" dirty="0"/>
              <a:t> </a:t>
            </a:r>
            <a:r>
              <a:rPr lang="en-GB" sz="2600" dirty="0" err="1"/>
              <a:t>rozpočet</a:t>
            </a:r>
            <a:r>
              <a:rPr lang="en-GB" sz="2600" dirty="0"/>
              <a:t> je 8 tis </a:t>
            </a:r>
            <a:r>
              <a:rPr lang="en-GB" sz="2600" dirty="0" err="1"/>
              <a:t>Kč</a:t>
            </a:r>
            <a:r>
              <a:rPr lang="en-GB" sz="2600" dirty="0"/>
              <a:t> (</a:t>
            </a:r>
            <a:r>
              <a:rPr lang="en-GB" sz="2600" dirty="0" err="1"/>
              <a:t>nákup</a:t>
            </a:r>
            <a:r>
              <a:rPr lang="en-GB" sz="2600" dirty="0"/>
              <a:t> 3 </a:t>
            </a:r>
            <a:r>
              <a:rPr lang="en-GB" sz="2600" dirty="0" err="1"/>
              <a:t>kelímků</a:t>
            </a:r>
            <a:r>
              <a:rPr lang="en-GB" sz="2600" dirty="0"/>
              <a:t>). </a:t>
            </a:r>
            <a:r>
              <a:rPr lang="en-GB" sz="2600" dirty="0" err="1"/>
              <a:t>Dále</a:t>
            </a:r>
            <a:r>
              <a:rPr lang="en-GB" sz="2600" dirty="0"/>
              <a:t> je </a:t>
            </a:r>
            <a:r>
              <a:rPr lang="en-GB" sz="2600" dirty="0" err="1"/>
              <a:t>potřeba</a:t>
            </a:r>
            <a:r>
              <a:rPr lang="en-GB" sz="2600" dirty="0"/>
              <a:t> </a:t>
            </a:r>
            <a:r>
              <a:rPr lang="en-GB" sz="2600" dirty="0" err="1"/>
              <a:t>uvažovat</a:t>
            </a:r>
            <a:r>
              <a:rPr lang="en-GB" sz="2600" dirty="0"/>
              <a:t> </a:t>
            </a:r>
            <a:r>
              <a:rPr lang="en-GB" sz="2600" dirty="0" err="1"/>
              <a:t>rozpočet</a:t>
            </a:r>
            <a:r>
              <a:rPr lang="en-GB" sz="2600" dirty="0"/>
              <a:t> </a:t>
            </a:r>
            <a:r>
              <a:rPr lang="en-GB" sz="2600" dirty="0" err="1"/>
              <a:t>na</a:t>
            </a:r>
            <a:r>
              <a:rPr lang="en-GB" sz="2600" dirty="0"/>
              <a:t> </a:t>
            </a:r>
            <a:r>
              <a:rPr lang="en-GB" sz="2600" dirty="0" err="1"/>
              <a:t>chemikálie</a:t>
            </a:r>
            <a:r>
              <a:rPr lang="en-GB" sz="2600" dirty="0"/>
              <a:t>, </a:t>
            </a:r>
            <a:r>
              <a:rPr lang="en-GB" sz="2600" dirty="0" err="1"/>
              <a:t>které</a:t>
            </a:r>
            <a:r>
              <a:rPr lang="en-GB" sz="2600" dirty="0"/>
              <a:t> </a:t>
            </a:r>
            <a:r>
              <a:rPr lang="en-GB" sz="2600" dirty="0" err="1"/>
              <a:t>jsou</a:t>
            </a:r>
            <a:r>
              <a:rPr lang="en-GB" sz="2600" dirty="0"/>
              <a:t> </a:t>
            </a:r>
            <a:r>
              <a:rPr lang="en-GB" sz="2600" dirty="0" err="1"/>
              <a:t>tvořeny</a:t>
            </a:r>
            <a:r>
              <a:rPr lang="en-GB" sz="2600" dirty="0"/>
              <a:t> </a:t>
            </a:r>
            <a:r>
              <a:rPr lang="en-GB" sz="2600" dirty="0" err="1"/>
              <a:t>především</a:t>
            </a:r>
            <a:r>
              <a:rPr lang="en-GB" sz="2600" dirty="0"/>
              <a:t> </a:t>
            </a:r>
            <a:r>
              <a:rPr lang="en-GB" sz="2600" dirty="0" err="1"/>
              <a:t>vstupními</a:t>
            </a:r>
            <a:r>
              <a:rPr lang="en-GB" sz="2600" dirty="0"/>
              <a:t> </a:t>
            </a:r>
            <a:r>
              <a:rPr lang="en-GB" sz="2600" dirty="0" err="1"/>
              <a:t>oxidy</a:t>
            </a:r>
            <a:r>
              <a:rPr lang="en-GB" sz="2600" dirty="0"/>
              <a:t> a </a:t>
            </a:r>
            <a:r>
              <a:rPr lang="en-GB" sz="2600" dirty="0" err="1"/>
              <a:t>sloučeninami</a:t>
            </a:r>
            <a:r>
              <a:rPr lang="en-GB" sz="2600" dirty="0"/>
              <a:t> </a:t>
            </a:r>
            <a:r>
              <a:rPr lang="en-GB" sz="2600" dirty="0" err="1"/>
              <a:t>obsahující</a:t>
            </a:r>
            <a:r>
              <a:rPr lang="en-GB" sz="2600" dirty="0"/>
              <a:t> </a:t>
            </a:r>
            <a:r>
              <a:rPr lang="en-GB" sz="2600" dirty="0" err="1"/>
              <a:t>ionty</a:t>
            </a:r>
            <a:r>
              <a:rPr lang="en-GB" sz="2600" dirty="0"/>
              <a:t> </a:t>
            </a:r>
            <a:r>
              <a:rPr lang="en-GB" sz="2600" dirty="0" err="1"/>
              <a:t>vzácných</a:t>
            </a:r>
            <a:r>
              <a:rPr lang="en-GB" sz="2600" dirty="0"/>
              <a:t> </a:t>
            </a:r>
            <a:r>
              <a:rPr lang="en-GB" sz="2600" dirty="0" err="1"/>
              <a:t>zemin</a:t>
            </a:r>
            <a:r>
              <a:rPr lang="en-GB" sz="2600" dirty="0"/>
              <a:t> </a:t>
            </a:r>
            <a:r>
              <a:rPr lang="en-GB" sz="2600" dirty="0" err="1"/>
              <a:t>jako</a:t>
            </a:r>
            <a:r>
              <a:rPr lang="en-GB" sz="2600" dirty="0"/>
              <a:t> </a:t>
            </a:r>
            <a:r>
              <a:rPr lang="en-GB" sz="2600" dirty="0" err="1"/>
              <a:t>zamýšlený</a:t>
            </a:r>
            <a:r>
              <a:rPr lang="en-GB" sz="2600" dirty="0"/>
              <a:t> dopant do </a:t>
            </a:r>
            <a:r>
              <a:rPr lang="en-GB" sz="2600" dirty="0" err="1"/>
              <a:t>připravených</a:t>
            </a:r>
            <a:r>
              <a:rPr lang="en-GB" sz="2600" dirty="0"/>
              <a:t> </a:t>
            </a:r>
            <a:r>
              <a:rPr lang="en-GB" sz="2600" dirty="0" err="1"/>
              <a:t>skel</a:t>
            </a:r>
            <a:r>
              <a:rPr lang="en-GB" sz="2600" dirty="0"/>
              <a:t>. </a:t>
            </a:r>
            <a:r>
              <a:rPr lang="en-GB" sz="2600" dirty="0" err="1"/>
              <a:t>Rozpočet</a:t>
            </a:r>
            <a:r>
              <a:rPr lang="en-GB" sz="2600" dirty="0"/>
              <a:t> </a:t>
            </a:r>
            <a:r>
              <a:rPr lang="en-GB" sz="2600" dirty="0" err="1"/>
              <a:t>na</a:t>
            </a:r>
            <a:r>
              <a:rPr lang="en-GB" sz="2600" dirty="0"/>
              <a:t> </a:t>
            </a:r>
            <a:r>
              <a:rPr lang="en-GB" sz="2600" dirty="0" err="1"/>
              <a:t>nákup</a:t>
            </a:r>
            <a:r>
              <a:rPr lang="en-GB" sz="2600" dirty="0"/>
              <a:t> </a:t>
            </a:r>
            <a:r>
              <a:rPr lang="en-GB" sz="2600" dirty="0" err="1"/>
              <a:t>chemikálií</a:t>
            </a:r>
            <a:r>
              <a:rPr lang="en-GB" sz="2600" dirty="0"/>
              <a:t> je </a:t>
            </a:r>
            <a:r>
              <a:rPr lang="en-GB" sz="2600" dirty="0" err="1"/>
              <a:t>stanoven</a:t>
            </a:r>
            <a:r>
              <a:rPr lang="en-GB" sz="2600" dirty="0"/>
              <a:t> </a:t>
            </a:r>
            <a:r>
              <a:rPr lang="en-GB" sz="2600" dirty="0" err="1"/>
              <a:t>na</a:t>
            </a:r>
            <a:r>
              <a:rPr lang="en-GB" sz="2600" dirty="0"/>
              <a:t> 35 tis. </a:t>
            </a:r>
            <a:r>
              <a:rPr lang="en-GB" sz="2600" dirty="0" err="1"/>
              <a:t>Kč</a:t>
            </a:r>
            <a:r>
              <a:rPr lang="en-GB" sz="2600" dirty="0"/>
              <a:t>. </a:t>
            </a:r>
            <a:r>
              <a:rPr lang="en-GB" sz="2600" dirty="0" err="1"/>
              <a:t>Další</a:t>
            </a:r>
            <a:r>
              <a:rPr lang="en-GB" sz="2600" dirty="0"/>
              <a:t> </a:t>
            </a:r>
            <a:r>
              <a:rPr lang="en-GB" sz="2600" dirty="0" err="1"/>
              <a:t>nutné</a:t>
            </a:r>
            <a:r>
              <a:rPr lang="en-GB" sz="2600" dirty="0"/>
              <a:t> </a:t>
            </a:r>
            <a:r>
              <a:rPr lang="en-GB" sz="2600" dirty="0" err="1"/>
              <a:t>náklady</a:t>
            </a:r>
            <a:r>
              <a:rPr lang="en-GB" sz="2600" dirty="0"/>
              <a:t> pro </a:t>
            </a:r>
            <a:r>
              <a:rPr lang="en-GB" sz="2600" dirty="0" err="1"/>
              <a:t>syntézu</a:t>
            </a:r>
            <a:r>
              <a:rPr lang="en-GB" sz="2600" dirty="0"/>
              <a:t> a </a:t>
            </a:r>
            <a:r>
              <a:rPr lang="en-GB" sz="2600" dirty="0" err="1"/>
              <a:t>následné</a:t>
            </a:r>
            <a:r>
              <a:rPr lang="en-GB" sz="2600" dirty="0"/>
              <a:t> </a:t>
            </a:r>
            <a:r>
              <a:rPr lang="en-GB" sz="2600" dirty="0" err="1"/>
              <a:t>zpracování</a:t>
            </a:r>
            <a:r>
              <a:rPr lang="en-GB" sz="2600" dirty="0"/>
              <a:t> </a:t>
            </a:r>
            <a:r>
              <a:rPr lang="en-GB" sz="2600" dirty="0" err="1"/>
              <a:t>vzorků</a:t>
            </a:r>
            <a:r>
              <a:rPr lang="en-GB" sz="2600" dirty="0"/>
              <a:t> pro </a:t>
            </a:r>
            <a:r>
              <a:rPr lang="en-GB" sz="2600" dirty="0" err="1"/>
              <a:t>dílčí</a:t>
            </a:r>
            <a:r>
              <a:rPr lang="en-GB" sz="2600" dirty="0"/>
              <a:t> </a:t>
            </a:r>
            <a:r>
              <a:rPr lang="en-GB" sz="2600" dirty="0" err="1"/>
              <a:t>analýzy</a:t>
            </a:r>
            <a:r>
              <a:rPr lang="en-GB" sz="2600" dirty="0"/>
              <a:t> (</a:t>
            </a:r>
            <a:r>
              <a:rPr lang="en-GB" sz="2600" dirty="0" err="1"/>
              <a:t>rukavice</a:t>
            </a:r>
            <a:r>
              <a:rPr lang="en-GB" sz="2600" dirty="0"/>
              <a:t>, </a:t>
            </a:r>
            <a:r>
              <a:rPr lang="en-GB" sz="2600" dirty="0" err="1"/>
              <a:t>rozpouštědla</a:t>
            </a:r>
            <a:r>
              <a:rPr lang="en-GB" sz="2600" dirty="0"/>
              <a:t>, ...) a </a:t>
            </a:r>
            <a:r>
              <a:rPr lang="en-GB" sz="2600" dirty="0" err="1"/>
              <a:t>ostatní</a:t>
            </a:r>
            <a:r>
              <a:rPr lang="en-GB" sz="2600" dirty="0"/>
              <a:t> </a:t>
            </a:r>
            <a:r>
              <a:rPr lang="en-GB" sz="2600" dirty="0" err="1"/>
              <a:t>materiál</a:t>
            </a:r>
            <a:r>
              <a:rPr lang="en-GB" sz="2600" dirty="0"/>
              <a:t> </a:t>
            </a:r>
            <a:r>
              <a:rPr lang="en-GB" sz="2600" dirty="0" err="1"/>
              <a:t>jsou</a:t>
            </a:r>
            <a:r>
              <a:rPr lang="en-GB" sz="2600" dirty="0"/>
              <a:t> </a:t>
            </a:r>
            <a:r>
              <a:rPr lang="en-GB" sz="2600" dirty="0" err="1"/>
              <a:t>odhadovány</a:t>
            </a:r>
            <a:r>
              <a:rPr lang="en-GB" sz="2600" dirty="0"/>
              <a:t> </a:t>
            </a:r>
            <a:r>
              <a:rPr lang="en-GB" sz="2600" dirty="0" err="1"/>
              <a:t>na</a:t>
            </a:r>
            <a:r>
              <a:rPr lang="en-GB" sz="2600" dirty="0"/>
              <a:t> </a:t>
            </a:r>
            <a:r>
              <a:rPr lang="en-GB" sz="2600" dirty="0" err="1"/>
              <a:t>přibližně</a:t>
            </a:r>
            <a:r>
              <a:rPr lang="en-GB" sz="2600" dirty="0"/>
              <a:t> 10 tis. </a:t>
            </a:r>
            <a:r>
              <a:rPr lang="en-GB" sz="2600" dirty="0" err="1"/>
              <a:t>Kč</a:t>
            </a:r>
            <a:r>
              <a:rPr lang="en-GB" sz="2600" dirty="0"/>
              <a:t>.</a:t>
            </a:r>
            <a:endParaRPr lang="en-CZ" sz="2600" dirty="0"/>
          </a:p>
        </p:txBody>
      </p:sp>
    </p:spTree>
    <p:extLst>
      <p:ext uri="{BB962C8B-B14F-4D97-AF65-F5344CB8AC3E}">
        <p14:creationId xmlns:p14="http://schemas.microsoft.com/office/powerpoint/2010/main" val="31460630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06" y="304259"/>
            <a:ext cx="18727374" cy="1028596"/>
          </a:xfrm>
        </p:spPr>
        <p:txBody>
          <a:bodyPr/>
          <a:lstStyle/>
          <a:p>
            <a:pPr algn="ctr"/>
            <a:r>
              <a:rPr lang="cs-CZ" sz="5400" b="1" dirty="0" err="1">
                <a:solidFill>
                  <a:schemeClr val="bg1"/>
                </a:solidFill>
                <a:latin typeface="Gill Sans"/>
              </a:rPr>
              <a:t>Proposal</a:t>
            </a:r>
            <a:endParaRPr lang="cs-CZ" sz="5400" b="1" dirty="0">
              <a:solidFill>
                <a:schemeClr val="bg1"/>
              </a:solidFill>
              <a:latin typeface="Gill Sans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3549" y="1465824"/>
            <a:ext cx="18806587" cy="8488430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GB" sz="3242" b="1" dirty="0"/>
              <a:t>Financial Requirements: </a:t>
            </a:r>
          </a:p>
          <a:p>
            <a:pPr lvl="1">
              <a:lnSpc>
                <a:spcPct val="100000"/>
              </a:lnSpc>
            </a:pPr>
            <a:r>
              <a:rPr lang="en-GB" sz="3158" dirty="0"/>
              <a:t>detailed structure for the first year </a:t>
            </a:r>
          </a:p>
          <a:p>
            <a:pPr lvl="1">
              <a:lnSpc>
                <a:spcPct val="100000"/>
              </a:lnSpc>
            </a:pPr>
            <a:r>
              <a:rPr lang="en-GB" sz="3158" dirty="0"/>
              <a:t>differences of the budgets in individual years should be &lt; 10 %, (controlled by the app)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3200" b="1" dirty="0"/>
              <a:t>Example: </a:t>
            </a:r>
          </a:p>
          <a:p>
            <a:pPr lvl="1" algn="just">
              <a:lnSpc>
                <a:spcPct val="100000"/>
              </a:lnSpc>
            </a:pPr>
            <a:endParaRPr lang="cs-CZ" sz="3200" dirty="0"/>
          </a:p>
          <a:p>
            <a:pPr marL="753923" lvl="1" indent="0" algn="just">
              <a:lnSpc>
                <a:spcPct val="100000"/>
              </a:lnSpc>
              <a:buNone/>
            </a:pPr>
            <a:endParaRPr lang="cs-CZ" sz="3200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156B2885-34A3-4B4F-BA1C-DD9B08623C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9330"/>
            <a:ext cx="65" cy="23853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9044" rIns="0" bIns="-19044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399ED37-2FF9-344A-8BB0-F698FF753C0F}"/>
              </a:ext>
            </a:extLst>
          </p:cNvPr>
          <p:cNvSpPr/>
          <p:nvPr/>
        </p:nvSpPr>
        <p:spPr>
          <a:xfrm>
            <a:off x="-146051" y="3977927"/>
            <a:ext cx="20396200" cy="7359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360C38-143B-B14F-980E-7FB4FDD67D69}"/>
              </a:ext>
            </a:extLst>
          </p:cNvPr>
          <p:cNvSpPr txBox="1"/>
          <p:nvPr/>
        </p:nvSpPr>
        <p:spPr>
          <a:xfrm>
            <a:off x="463549" y="4110896"/>
            <a:ext cx="19177000" cy="68941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sz="2600" dirty="0" err="1"/>
              <a:t>Hlavní</a:t>
            </a:r>
            <a:r>
              <a:rPr lang="en-GB" sz="2600" dirty="0"/>
              <a:t> </a:t>
            </a:r>
            <a:r>
              <a:rPr lang="en-GB" sz="2600" dirty="0" err="1"/>
              <a:t>řešitel</a:t>
            </a:r>
            <a:r>
              <a:rPr lang="en-GB" sz="2600" dirty="0"/>
              <a:t> </a:t>
            </a:r>
            <a:r>
              <a:rPr lang="en-GB" sz="2600" dirty="0" err="1"/>
              <a:t>žádá</a:t>
            </a:r>
            <a:r>
              <a:rPr lang="en-GB" sz="2600" dirty="0"/>
              <a:t> o </a:t>
            </a:r>
            <a:r>
              <a:rPr lang="en-GB" sz="2600" dirty="0" err="1"/>
              <a:t>stipendium</a:t>
            </a:r>
            <a:r>
              <a:rPr lang="en-GB" sz="2600" dirty="0"/>
              <a:t> </a:t>
            </a:r>
            <a:r>
              <a:rPr lang="en-GB" sz="2600" dirty="0" err="1"/>
              <a:t>ve</a:t>
            </a:r>
            <a:r>
              <a:rPr lang="en-GB" sz="2600" dirty="0"/>
              <a:t> </a:t>
            </a:r>
            <a:r>
              <a:rPr lang="en-GB" sz="2600" dirty="0" err="1"/>
              <a:t>výši</a:t>
            </a:r>
            <a:r>
              <a:rPr lang="en-GB" sz="2600" dirty="0"/>
              <a:t> 45 </a:t>
            </a:r>
            <a:r>
              <a:rPr lang="en-GB" sz="2600" dirty="0" err="1"/>
              <a:t>tisíc</a:t>
            </a:r>
            <a:r>
              <a:rPr lang="en-GB" sz="2600" dirty="0"/>
              <a:t> </a:t>
            </a:r>
            <a:r>
              <a:rPr lang="en-GB" sz="2600" dirty="0" err="1"/>
              <a:t>Kč</a:t>
            </a:r>
            <a:r>
              <a:rPr lang="en-GB" sz="2600" dirty="0"/>
              <a:t>/</a:t>
            </a:r>
            <a:r>
              <a:rPr lang="en-GB" sz="2600" dirty="0" err="1"/>
              <a:t>rok</a:t>
            </a:r>
            <a:r>
              <a:rPr lang="en-GB" sz="2600" dirty="0"/>
              <a:t>. </a:t>
            </a:r>
            <a:r>
              <a:rPr lang="en-GB" sz="2600" dirty="0" err="1"/>
              <a:t>Harrymu</a:t>
            </a:r>
            <a:r>
              <a:rPr lang="en-GB" sz="2600" dirty="0"/>
              <a:t> </a:t>
            </a:r>
            <a:r>
              <a:rPr lang="en-GB" sz="2600" dirty="0" err="1"/>
              <a:t>Potterovi</a:t>
            </a:r>
            <a:r>
              <a:rPr lang="en-GB" sz="2600" dirty="0"/>
              <a:t> a Hermione </a:t>
            </a:r>
            <a:r>
              <a:rPr lang="en-GB" sz="2600" dirty="0" err="1"/>
              <a:t>Grangerové</a:t>
            </a:r>
            <a:r>
              <a:rPr lang="en-GB" sz="2600" dirty="0"/>
              <a:t> </a:t>
            </a:r>
            <a:r>
              <a:rPr lang="en-GB" sz="2600" dirty="0" err="1"/>
              <a:t>navrhuji</a:t>
            </a:r>
            <a:r>
              <a:rPr lang="en-GB" sz="2600" dirty="0"/>
              <a:t> </a:t>
            </a:r>
            <a:r>
              <a:rPr lang="en-GB" sz="2600" dirty="0" err="1"/>
              <a:t>odměnu</a:t>
            </a:r>
            <a:r>
              <a:rPr lang="en-GB" sz="2600" dirty="0"/>
              <a:t> </a:t>
            </a:r>
            <a:r>
              <a:rPr lang="en-GB" sz="2600" dirty="0" err="1"/>
              <a:t>ve</a:t>
            </a:r>
            <a:r>
              <a:rPr lang="en-GB" sz="2600" dirty="0"/>
              <a:t> </a:t>
            </a:r>
            <a:r>
              <a:rPr lang="en-GB" sz="2600" dirty="0" err="1"/>
              <a:t>výši</a:t>
            </a:r>
            <a:r>
              <a:rPr lang="en-GB" sz="2600" dirty="0"/>
              <a:t> 10 </a:t>
            </a:r>
            <a:r>
              <a:rPr lang="en-GB" sz="2600" dirty="0" err="1"/>
              <a:t>tisíc</a:t>
            </a:r>
            <a:r>
              <a:rPr lang="en-GB" sz="2600" dirty="0"/>
              <a:t> za </a:t>
            </a:r>
            <a:r>
              <a:rPr lang="en-GB" sz="2600" dirty="0" err="1"/>
              <a:t>práci</a:t>
            </a:r>
            <a:r>
              <a:rPr lang="en-GB" sz="2600" dirty="0"/>
              <a:t> </a:t>
            </a:r>
            <a:r>
              <a:rPr lang="en-GB" sz="2600" dirty="0" err="1"/>
              <a:t>provedenou</a:t>
            </a:r>
            <a:r>
              <a:rPr lang="en-GB" sz="2600" dirty="0"/>
              <a:t> </a:t>
            </a:r>
            <a:r>
              <a:rPr lang="en-GB" sz="2600" dirty="0" err="1"/>
              <a:t>nad</a:t>
            </a:r>
            <a:r>
              <a:rPr lang="en-GB" sz="2600" dirty="0"/>
              <a:t> </a:t>
            </a:r>
            <a:r>
              <a:rPr lang="en-GB" sz="2600" dirty="0" err="1"/>
              <a:t>rámec</a:t>
            </a:r>
            <a:r>
              <a:rPr lang="en-GB" sz="2600" dirty="0"/>
              <a:t> </a:t>
            </a:r>
            <a:r>
              <a:rPr lang="en-GB" sz="2600" dirty="0" err="1"/>
              <a:t>jejich</a:t>
            </a:r>
            <a:r>
              <a:rPr lang="en-GB" sz="2600" dirty="0"/>
              <a:t> </a:t>
            </a:r>
            <a:r>
              <a:rPr lang="en-GB" sz="2600" dirty="0" err="1"/>
              <a:t>povinností</a:t>
            </a:r>
            <a:r>
              <a:rPr lang="en-GB" sz="2600" dirty="0"/>
              <a:t>. Pro </a:t>
            </a:r>
            <a:r>
              <a:rPr lang="en-GB" sz="2600" dirty="0" err="1"/>
              <a:t>vedoucího</a:t>
            </a:r>
            <a:r>
              <a:rPr lang="en-GB" sz="2600" dirty="0"/>
              <a:t> </a:t>
            </a:r>
            <a:r>
              <a:rPr lang="en-GB" sz="2600" dirty="0" err="1"/>
              <a:t>projektu</a:t>
            </a:r>
            <a:r>
              <a:rPr lang="en-GB" sz="2600" dirty="0"/>
              <a:t> </a:t>
            </a:r>
            <a:r>
              <a:rPr lang="en-GB" sz="2600" dirty="0" err="1"/>
              <a:t>navrhuji</a:t>
            </a:r>
            <a:r>
              <a:rPr lang="en-GB" sz="2600" dirty="0"/>
              <a:t> </a:t>
            </a:r>
            <a:r>
              <a:rPr lang="en-GB" sz="2600" dirty="0" err="1"/>
              <a:t>mzdové</a:t>
            </a:r>
            <a:r>
              <a:rPr lang="en-GB" sz="2600" dirty="0"/>
              <a:t> </a:t>
            </a:r>
            <a:r>
              <a:rPr lang="en-GB" sz="2600" dirty="0" err="1"/>
              <a:t>náklady</a:t>
            </a:r>
            <a:r>
              <a:rPr lang="en-GB" sz="2600" dirty="0"/>
              <a:t> </a:t>
            </a:r>
            <a:r>
              <a:rPr lang="en-GB" sz="2600" dirty="0" err="1"/>
              <a:t>ve</a:t>
            </a:r>
            <a:r>
              <a:rPr lang="en-GB" sz="2600" dirty="0"/>
              <a:t> </a:t>
            </a:r>
            <a:r>
              <a:rPr lang="en-GB" sz="2600" dirty="0" err="1"/>
              <a:t>výši</a:t>
            </a:r>
            <a:r>
              <a:rPr lang="en-GB" sz="2600" dirty="0"/>
              <a:t> 2 tis </a:t>
            </a:r>
            <a:r>
              <a:rPr lang="en-GB" sz="2600" dirty="0" err="1"/>
              <a:t>Kč</a:t>
            </a:r>
            <a:r>
              <a:rPr lang="en-GB" sz="2600" dirty="0"/>
              <a:t>.</a:t>
            </a:r>
            <a:br>
              <a:rPr lang="en-GB" sz="2600" dirty="0"/>
            </a:br>
            <a:br>
              <a:rPr lang="en-GB" sz="2600" dirty="0"/>
            </a:br>
            <a:r>
              <a:rPr lang="en-GB" sz="2600" dirty="0" err="1"/>
              <a:t>Hlavní</a:t>
            </a:r>
            <a:r>
              <a:rPr lang="en-GB" sz="2600" dirty="0"/>
              <a:t> </a:t>
            </a:r>
            <a:r>
              <a:rPr lang="en-GB" sz="2600" dirty="0" err="1"/>
              <a:t>řešitel</a:t>
            </a:r>
            <a:r>
              <a:rPr lang="en-GB" sz="2600" dirty="0"/>
              <a:t> </a:t>
            </a:r>
            <a:r>
              <a:rPr lang="en-GB" sz="2600" dirty="0" err="1"/>
              <a:t>plánuje</a:t>
            </a:r>
            <a:r>
              <a:rPr lang="en-GB" sz="2600" dirty="0"/>
              <a:t> </a:t>
            </a:r>
            <a:r>
              <a:rPr lang="en-GB" sz="2600" dirty="0" err="1"/>
              <a:t>výsledky</a:t>
            </a:r>
            <a:r>
              <a:rPr lang="en-GB" sz="2600" dirty="0"/>
              <a:t> </a:t>
            </a:r>
            <a:r>
              <a:rPr lang="en-GB" sz="2600" dirty="0" err="1"/>
              <a:t>prezentovat</a:t>
            </a:r>
            <a:r>
              <a:rPr lang="en-GB" sz="2600" dirty="0"/>
              <a:t> </a:t>
            </a:r>
            <a:r>
              <a:rPr lang="en-GB" sz="2600" dirty="0" err="1"/>
              <a:t>na</a:t>
            </a:r>
            <a:r>
              <a:rPr lang="en-GB" sz="2600" dirty="0"/>
              <a:t> </a:t>
            </a:r>
            <a:r>
              <a:rPr lang="en-GB" sz="2600" dirty="0" err="1"/>
              <a:t>konferenci</a:t>
            </a:r>
            <a:r>
              <a:rPr lang="en-GB" sz="2600" dirty="0"/>
              <a:t> 9th International Conference on Optical, Optoelectronic and Photonic Materials and Applications (ICOOPMA). Aby mu to </a:t>
            </a:r>
            <a:r>
              <a:rPr lang="en-GB" sz="2600" dirty="0" err="1"/>
              <a:t>bylo</a:t>
            </a:r>
            <a:r>
              <a:rPr lang="en-GB" sz="2600" dirty="0"/>
              <a:t> </a:t>
            </a:r>
            <a:r>
              <a:rPr lang="en-GB" sz="2600" dirty="0" err="1"/>
              <a:t>umožněno</a:t>
            </a:r>
            <a:r>
              <a:rPr lang="en-GB" sz="2600" dirty="0"/>
              <a:t>, </a:t>
            </a:r>
            <a:r>
              <a:rPr lang="en-GB" sz="2600" dirty="0" err="1"/>
              <a:t>žádá</a:t>
            </a:r>
            <a:r>
              <a:rPr lang="en-GB" sz="2600" dirty="0"/>
              <a:t> o </a:t>
            </a:r>
            <a:r>
              <a:rPr lang="en-GB" sz="2600" dirty="0" err="1"/>
              <a:t>cestovné</a:t>
            </a:r>
            <a:r>
              <a:rPr lang="en-GB" sz="2600" dirty="0"/>
              <a:t> </a:t>
            </a:r>
            <a:r>
              <a:rPr lang="en-GB" sz="2600" dirty="0" err="1"/>
              <a:t>ve</a:t>
            </a:r>
            <a:r>
              <a:rPr lang="en-GB" sz="2600" dirty="0"/>
              <a:t> </a:t>
            </a:r>
            <a:r>
              <a:rPr lang="en-GB" sz="2600" dirty="0" err="1"/>
              <a:t>výši</a:t>
            </a:r>
            <a:r>
              <a:rPr lang="en-GB" sz="2600" dirty="0"/>
              <a:t> 9000 </a:t>
            </a:r>
            <a:r>
              <a:rPr lang="en-GB" sz="2600" dirty="0" err="1"/>
              <a:t>Kč</a:t>
            </a:r>
            <a:r>
              <a:rPr lang="en-GB" sz="2600" dirty="0"/>
              <a:t>, </a:t>
            </a:r>
            <a:r>
              <a:rPr lang="en-GB" sz="2600" dirty="0" err="1"/>
              <a:t>které</a:t>
            </a:r>
            <a:r>
              <a:rPr lang="en-GB" sz="2600" dirty="0"/>
              <a:t> </a:t>
            </a:r>
            <a:r>
              <a:rPr lang="en-GB" sz="2600" dirty="0" err="1"/>
              <a:t>bude</a:t>
            </a:r>
            <a:r>
              <a:rPr lang="en-GB" sz="2600" dirty="0"/>
              <a:t> </a:t>
            </a:r>
            <a:r>
              <a:rPr lang="en-GB" sz="2600" dirty="0" err="1"/>
              <a:t>využito</a:t>
            </a:r>
            <a:r>
              <a:rPr lang="en-GB" sz="2600" dirty="0"/>
              <a:t> </a:t>
            </a:r>
            <a:r>
              <a:rPr lang="en-GB" sz="2600" dirty="0" err="1"/>
              <a:t>na</a:t>
            </a:r>
            <a:r>
              <a:rPr lang="en-GB" sz="2600" dirty="0"/>
              <a:t> </a:t>
            </a:r>
            <a:r>
              <a:rPr lang="en-GB" sz="2600" dirty="0" err="1"/>
              <a:t>uhrazení</a:t>
            </a:r>
            <a:r>
              <a:rPr lang="en-GB" sz="2600" dirty="0"/>
              <a:t> </a:t>
            </a:r>
            <a:r>
              <a:rPr lang="en-GB" sz="2600" dirty="0" err="1"/>
              <a:t>konferenčního</a:t>
            </a:r>
            <a:r>
              <a:rPr lang="en-GB" sz="2600" dirty="0"/>
              <a:t> </a:t>
            </a:r>
            <a:r>
              <a:rPr lang="en-GB" sz="2600" dirty="0" err="1"/>
              <a:t>poplatku</a:t>
            </a:r>
            <a:r>
              <a:rPr lang="en-GB" sz="2600" dirty="0"/>
              <a:t>. </a:t>
            </a:r>
            <a:r>
              <a:rPr lang="en-GB" sz="2600" dirty="0" err="1"/>
              <a:t>Dále</a:t>
            </a:r>
            <a:r>
              <a:rPr lang="en-GB" sz="2600" dirty="0"/>
              <a:t> </a:t>
            </a:r>
            <a:r>
              <a:rPr lang="en-GB" sz="2600" dirty="0" err="1"/>
              <a:t>hlavní</a:t>
            </a:r>
            <a:r>
              <a:rPr lang="en-GB" sz="2600" dirty="0"/>
              <a:t> </a:t>
            </a:r>
            <a:r>
              <a:rPr lang="en-GB" sz="2600" dirty="0" err="1"/>
              <a:t>řešitel</a:t>
            </a:r>
            <a:r>
              <a:rPr lang="en-GB" sz="2600" dirty="0"/>
              <a:t> </a:t>
            </a:r>
            <a:r>
              <a:rPr lang="en-GB" sz="2600" dirty="0" err="1"/>
              <a:t>plánuje</a:t>
            </a:r>
            <a:r>
              <a:rPr lang="en-GB" sz="2600" dirty="0"/>
              <a:t> </a:t>
            </a:r>
            <a:r>
              <a:rPr lang="en-GB" sz="2600" dirty="0" err="1"/>
              <a:t>realizovat</a:t>
            </a:r>
            <a:r>
              <a:rPr lang="en-GB" sz="2600" dirty="0"/>
              <a:t> </a:t>
            </a:r>
            <a:r>
              <a:rPr lang="en-GB" sz="2600" dirty="0" err="1"/>
              <a:t>jednoměsíční</a:t>
            </a:r>
            <a:r>
              <a:rPr lang="en-GB" sz="2600" dirty="0"/>
              <a:t> </a:t>
            </a:r>
            <a:r>
              <a:rPr lang="en-GB" sz="2600" dirty="0" err="1"/>
              <a:t>pracovní</a:t>
            </a:r>
            <a:r>
              <a:rPr lang="en-GB" sz="2600" dirty="0"/>
              <a:t> </a:t>
            </a:r>
            <a:r>
              <a:rPr lang="en-GB" sz="2600" dirty="0" err="1"/>
              <a:t>pobyt</a:t>
            </a:r>
            <a:r>
              <a:rPr lang="en-GB" sz="2600" dirty="0"/>
              <a:t> </a:t>
            </a:r>
            <a:r>
              <a:rPr lang="en-GB" sz="2600" dirty="0" err="1"/>
              <a:t>na</a:t>
            </a:r>
            <a:r>
              <a:rPr lang="en-GB" sz="2600" dirty="0"/>
              <a:t> </a:t>
            </a:r>
            <a:r>
              <a:rPr lang="en-GB" sz="2600" dirty="0" err="1"/>
              <a:t>partnerské</a:t>
            </a:r>
            <a:r>
              <a:rPr lang="en-GB" sz="2600" dirty="0"/>
              <a:t> </a:t>
            </a:r>
            <a:r>
              <a:rPr lang="en-GB" sz="2600" dirty="0" err="1"/>
              <a:t>pracoviště</a:t>
            </a:r>
            <a:r>
              <a:rPr lang="en-GB" sz="2600" dirty="0"/>
              <a:t> </a:t>
            </a:r>
            <a:r>
              <a:rPr lang="en-GB" sz="2600" dirty="0" err="1"/>
              <a:t>ve</a:t>
            </a:r>
            <a:r>
              <a:rPr lang="en-GB" sz="2600" dirty="0"/>
              <a:t> </a:t>
            </a:r>
            <a:r>
              <a:rPr lang="en-GB" sz="2600" dirty="0" err="1"/>
              <a:t>Francii</a:t>
            </a:r>
            <a:r>
              <a:rPr lang="en-GB" sz="2600" dirty="0"/>
              <a:t> (University of Bourgogne, Dijon) za </a:t>
            </a:r>
            <a:r>
              <a:rPr lang="en-GB" sz="2600" dirty="0" err="1"/>
              <a:t>účelem</a:t>
            </a:r>
            <a:r>
              <a:rPr lang="en-GB" sz="2600" dirty="0"/>
              <a:t> </a:t>
            </a:r>
            <a:r>
              <a:rPr lang="en-GB" sz="2600" dirty="0" err="1"/>
              <a:t>přípravy</a:t>
            </a:r>
            <a:r>
              <a:rPr lang="en-GB" sz="2600" dirty="0"/>
              <a:t> </a:t>
            </a:r>
            <a:r>
              <a:rPr lang="en-GB" sz="2600" dirty="0" err="1"/>
              <a:t>aparatury</a:t>
            </a:r>
            <a:r>
              <a:rPr lang="en-GB" sz="2600" dirty="0"/>
              <a:t> pro </a:t>
            </a:r>
            <a:r>
              <a:rPr lang="en-GB" sz="2600" dirty="0" err="1"/>
              <a:t>tažení</a:t>
            </a:r>
            <a:r>
              <a:rPr lang="en-GB" sz="2600" dirty="0"/>
              <a:t> </a:t>
            </a:r>
            <a:r>
              <a:rPr lang="en-GB" sz="2600" dirty="0" err="1"/>
              <a:t>optických</a:t>
            </a:r>
            <a:r>
              <a:rPr lang="en-GB" sz="2600" dirty="0"/>
              <a:t> </a:t>
            </a:r>
            <a:r>
              <a:rPr lang="en-GB" sz="2600" dirty="0" err="1"/>
              <a:t>skelných</a:t>
            </a:r>
            <a:r>
              <a:rPr lang="en-GB" sz="2600" dirty="0"/>
              <a:t> </a:t>
            </a:r>
            <a:r>
              <a:rPr lang="en-GB" sz="2600" dirty="0" err="1"/>
              <a:t>vláken</a:t>
            </a:r>
            <a:r>
              <a:rPr lang="en-GB" sz="2600" dirty="0"/>
              <a:t> a </a:t>
            </a:r>
            <a:r>
              <a:rPr lang="en-GB" sz="2600" dirty="0" err="1"/>
              <a:t>jejich</a:t>
            </a:r>
            <a:r>
              <a:rPr lang="en-GB" sz="2600" dirty="0"/>
              <a:t> </a:t>
            </a:r>
            <a:r>
              <a:rPr lang="en-GB" sz="2600" dirty="0" err="1"/>
              <a:t>charakterizaci</a:t>
            </a:r>
            <a:r>
              <a:rPr lang="en-GB" sz="2600" dirty="0"/>
              <a:t>. </a:t>
            </a:r>
            <a:r>
              <a:rPr lang="en-GB" sz="2600" dirty="0" err="1"/>
              <a:t>Náklady</a:t>
            </a:r>
            <a:r>
              <a:rPr lang="en-GB" sz="2600" dirty="0"/>
              <a:t> </a:t>
            </a:r>
            <a:r>
              <a:rPr lang="en-GB" sz="2600" dirty="0" err="1"/>
              <a:t>na</a:t>
            </a:r>
            <a:r>
              <a:rPr lang="en-GB" sz="2600" dirty="0"/>
              <a:t> </a:t>
            </a:r>
            <a:r>
              <a:rPr lang="en-GB" sz="2600" dirty="0" err="1"/>
              <a:t>tuto</a:t>
            </a:r>
            <a:r>
              <a:rPr lang="en-GB" sz="2600" dirty="0"/>
              <a:t> </a:t>
            </a:r>
            <a:r>
              <a:rPr lang="en-GB" sz="2600" dirty="0" err="1"/>
              <a:t>pracovní</a:t>
            </a:r>
            <a:r>
              <a:rPr lang="en-GB" sz="2600" dirty="0"/>
              <a:t> </a:t>
            </a:r>
            <a:r>
              <a:rPr lang="en-GB" sz="2600" dirty="0" err="1"/>
              <a:t>cestu</a:t>
            </a:r>
            <a:r>
              <a:rPr lang="en-GB" sz="2600" dirty="0"/>
              <a:t> by </a:t>
            </a:r>
            <a:r>
              <a:rPr lang="en-GB" sz="2600" dirty="0" err="1"/>
              <a:t>neměly</a:t>
            </a:r>
            <a:r>
              <a:rPr lang="en-GB" sz="2600" dirty="0"/>
              <a:t> </a:t>
            </a:r>
            <a:r>
              <a:rPr lang="en-GB" sz="2600" dirty="0" err="1"/>
              <a:t>překročit</a:t>
            </a:r>
            <a:r>
              <a:rPr lang="en-GB" sz="2600" dirty="0"/>
              <a:t> 40 tis. </a:t>
            </a:r>
            <a:r>
              <a:rPr lang="en-GB" sz="2600" dirty="0" err="1"/>
              <a:t>Kč</a:t>
            </a:r>
            <a:r>
              <a:rPr lang="en-GB" sz="2600" dirty="0"/>
              <a:t>. </a:t>
            </a:r>
            <a:r>
              <a:rPr lang="en-GB" sz="2600" dirty="0" err="1"/>
              <a:t>Největší</a:t>
            </a:r>
            <a:r>
              <a:rPr lang="en-GB" sz="2600" dirty="0"/>
              <a:t> </a:t>
            </a:r>
            <a:r>
              <a:rPr lang="en-GB" sz="2600" dirty="0" err="1"/>
              <a:t>část</a:t>
            </a:r>
            <a:r>
              <a:rPr lang="en-GB" sz="2600" dirty="0"/>
              <a:t> </a:t>
            </a:r>
            <a:r>
              <a:rPr lang="en-GB" sz="2600" dirty="0" err="1"/>
              <a:t>nákladů</a:t>
            </a:r>
            <a:r>
              <a:rPr lang="en-GB" sz="2600" dirty="0"/>
              <a:t> </a:t>
            </a:r>
            <a:r>
              <a:rPr lang="en-GB" sz="2600" dirty="0" err="1"/>
              <a:t>bude</a:t>
            </a:r>
            <a:r>
              <a:rPr lang="en-GB" sz="2600" dirty="0"/>
              <a:t> </a:t>
            </a:r>
            <a:r>
              <a:rPr lang="en-GB" sz="2600" dirty="0" err="1"/>
              <a:t>vynaložena</a:t>
            </a:r>
            <a:r>
              <a:rPr lang="en-GB" sz="2600" dirty="0"/>
              <a:t> </a:t>
            </a:r>
            <a:r>
              <a:rPr lang="en-GB" sz="2600" dirty="0" err="1"/>
              <a:t>na</a:t>
            </a:r>
            <a:r>
              <a:rPr lang="en-GB" sz="2600" dirty="0"/>
              <a:t> </a:t>
            </a:r>
            <a:r>
              <a:rPr lang="en-GB" sz="2600" dirty="0" err="1"/>
              <a:t>zajištění</a:t>
            </a:r>
            <a:r>
              <a:rPr lang="en-GB" sz="2600" dirty="0"/>
              <a:t> </a:t>
            </a:r>
            <a:r>
              <a:rPr lang="en-GB" sz="2600" dirty="0" err="1"/>
              <a:t>ubytování</a:t>
            </a:r>
            <a:r>
              <a:rPr lang="en-GB" sz="2600" dirty="0"/>
              <a:t> (</a:t>
            </a:r>
            <a:r>
              <a:rPr lang="en-GB" sz="2600" dirty="0" err="1"/>
              <a:t>přibližně</a:t>
            </a:r>
            <a:r>
              <a:rPr lang="en-GB" sz="2600" dirty="0"/>
              <a:t> 20 tis. </a:t>
            </a:r>
            <a:r>
              <a:rPr lang="en-GB" sz="2600" dirty="0" err="1"/>
              <a:t>Kč</a:t>
            </a:r>
            <a:r>
              <a:rPr lang="en-GB" sz="2600" dirty="0"/>
              <a:t>) a </a:t>
            </a:r>
            <a:r>
              <a:rPr lang="en-GB" sz="2600" dirty="0" err="1"/>
              <a:t>dopravu</a:t>
            </a:r>
            <a:r>
              <a:rPr lang="en-GB" sz="2600" dirty="0"/>
              <a:t> </a:t>
            </a:r>
            <a:r>
              <a:rPr lang="en-GB" sz="2600" dirty="0" err="1"/>
              <a:t>na</a:t>
            </a:r>
            <a:r>
              <a:rPr lang="en-GB" sz="2600" dirty="0"/>
              <a:t> </a:t>
            </a:r>
            <a:r>
              <a:rPr lang="en-GB" sz="2600" dirty="0" err="1"/>
              <a:t>místo</a:t>
            </a:r>
            <a:r>
              <a:rPr lang="en-GB" sz="2600" dirty="0"/>
              <a:t>.</a:t>
            </a:r>
          </a:p>
          <a:p>
            <a:pPr algn="just"/>
            <a:br>
              <a:rPr lang="en-GB" sz="2600" dirty="0"/>
            </a:br>
            <a:r>
              <a:rPr lang="en-GB" sz="2600" dirty="0"/>
              <a:t>V </a:t>
            </a:r>
            <a:r>
              <a:rPr lang="en-GB" sz="2600" dirty="0" err="1"/>
              <a:t>rámci</a:t>
            </a:r>
            <a:r>
              <a:rPr lang="en-GB" sz="2600" dirty="0"/>
              <a:t> </a:t>
            </a:r>
            <a:r>
              <a:rPr lang="en-GB" sz="2600" dirty="0" err="1"/>
              <a:t>měření</a:t>
            </a:r>
            <a:r>
              <a:rPr lang="en-GB" sz="2600" dirty="0"/>
              <a:t> magneto-</a:t>
            </a:r>
            <a:r>
              <a:rPr lang="en-GB" sz="2600" dirty="0" err="1"/>
              <a:t>optických</a:t>
            </a:r>
            <a:r>
              <a:rPr lang="en-GB" sz="2600" dirty="0"/>
              <a:t> </a:t>
            </a:r>
            <a:r>
              <a:rPr lang="en-GB" sz="2600" dirty="0" err="1"/>
              <a:t>vlastností</a:t>
            </a:r>
            <a:r>
              <a:rPr lang="en-GB" sz="2600" dirty="0"/>
              <a:t> </a:t>
            </a:r>
            <a:r>
              <a:rPr lang="en-GB" sz="2600" dirty="0" err="1"/>
              <a:t>bude</a:t>
            </a:r>
            <a:r>
              <a:rPr lang="en-GB" sz="2600" dirty="0"/>
              <a:t> </a:t>
            </a:r>
            <a:r>
              <a:rPr lang="en-GB" sz="2600" dirty="0" err="1"/>
              <a:t>zapotřebí</a:t>
            </a:r>
            <a:r>
              <a:rPr lang="en-GB" sz="2600" dirty="0"/>
              <a:t> </a:t>
            </a:r>
            <a:r>
              <a:rPr lang="en-GB" sz="2600" dirty="0" err="1"/>
              <a:t>sestavit</a:t>
            </a:r>
            <a:r>
              <a:rPr lang="en-GB" sz="2600" dirty="0"/>
              <a:t> </a:t>
            </a:r>
            <a:r>
              <a:rPr lang="en-GB" sz="2600" dirty="0" err="1"/>
              <a:t>novou</a:t>
            </a:r>
            <a:r>
              <a:rPr lang="en-GB" sz="2600" dirty="0"/>
              <a:t> </a:t>
            </a:r>
            <a:r>
              <a:rPr lang="en-GB" sz="2600" dirty="0" err="1"/>
              <a:t>aparaturu</a:t>
            </a:r>
            <a:r>
              <a:rPr lang="en-GB" sz="2600" dirty="0"/>
              <a:t> pro </a:t>
            </a:r>
            <a:r>
              <a:rPr lang="en-GB" sz="2600" dirty="0" err="1"/>
              <a:t>měření</a:t>
            </a:r>
            <a:r>
              <a:rPr lang="en-GB" sz="2600" dirty="0"/>
              <a:t> </a:t>
            </a:r>
            <a:r>
              <a:rPr lang="en-GB" sz="2600" dirty="0" err="1"/>
              <a:t>Faradayovy</a:t>
            </a:r>
            <a:r>
              <a:rPr lang="en-GB" sz="2600" dirty="0"/>
              <a:t> </a:t>
            </a:r>
            <a:r>
              <a:rPr lang="en-GB" sz="2600" dirty="0" err="1"/>
              <a:t>rotace</a:t>
            </a:r>
            <a:r>
              <a:rPr lang="en-GB" sz="2600" dirty="0"/>
              <a:t> od UV do </a:t>
            </a:r>
            <a:r>
              <a:rPr lang="en-GB" sz="2600" dirty="0" err="1"/>
              <a:t>blízké</a:t>
            </a:r>
            <a:r>
              <a:rPr lang="en-GB" sz="2600" dirty="0"/>
              <a:t> </a:t>
            </a:r>
            <a:r>
              <a:rPr lang="en-GB" sz="2600" dirty="0" err="1"/>
              <a:t>Infračervené</a:t>
            </a:r>
            <a:r>
              <a:rPr lang="en-GB" sz="2600" dirty="0"/>
              <a:t> </a:t>
            </a:r>
            <a:r>
              <a:rPr lang="en-GB" sz="2600" dirty="0" err="1"/>
              <a:t>oblasti</a:t>
            </a:r>
            <a:r>
              <a:rPr lang="en-GB" sz="2600" dirty="0"/>
              <a:t>. K </a:t>
            </a:r>
            <a:r>
              <a:rPr lang="en-GB" sz="2600" dirty="0" err="1"/>
              <a:t>tomuto</a:t>
            </a:r>
            <a:r>
              <a:rPr lang="en-GB" sz="2600" dirty="0"/>
              <a:t> </a:t>
            </a:r>
            <a:r>
              <a:rPr lang="en-GB" sz="2600" dirty="0" err="1"/>
              <a:t>účelu</a:t>
            </a:r>
            <a:r>
              <a:rPr lang="en-GB" sz="2600" dirty="0"/>
              <a:t> </a:t>
            </a:r>
            <a:r>
              <a:rPr lang="en-GB" sz="2600" dirty="0" err="1"/>
              <a:t>bude</a:t>
            </a:r>
            <a:r>
              <a:rPr lang="en-GB" sz="2600" dirty="0"/>
              <a:t> </a:t>
            </a:r>
            <a:r>
              <a:rPr lang="en-GB" sz="2600" dirty="0" err="1"/>
              <a:t>zapotřebí</a:t>
            </a:r>
            <a:r>
              <a:rPr lang="en-GB" sz="2600" dirty="0"/>
              <a:t> </a:t>
            </a:r>
            <a:r>
              <a:rPr lang="en-GB" sz="2600" dirty="0" err="1"/>
              <a:t>dokoupit</a:t>
            </a:r>
            <a:r>
              <a:rPr lang="en-GB" sz="2600" dirty="0"/>
              <a:t> </a:t>
            </a:r>
            <a:r>
              <a:rPr lang="en-GB" sz="2600" dirty="0" err="1"/>
              <a:t>nové</a:t>
            </a:r>
            <a:r>
              <a:rPr lang="en-GB" sz="2600" dirty="0"/>
              <a:t> </a:t>
            </a:r>
            <a:r>
              <a:rPr lang="en-GB" sz="2600" dirty="0" err="1"/>
              <a:t>držáky</a:t>
            </a:r>
            <a:r>
              <a:rPr lang="en-GB" sz="2600" dirty="0"/>
              <a:t> </a:t>
            </a:r>
            <a:r>
              <a:rPr lang="en-GB" sz="2600" dirty="0" err="1"/>
              <a:t>optických</a:t>
            </a:r>
            <a:r>
              <a:rPr lang="en-GB" sz="2600" dirty="0"/>
              <a:t> </a:t>
            </a:r>
            <a:r>
              <a:rPr lang="en-GB" sz="2600" dirty="0" err="1"/>
              <a:t>komponentů</a:t>
            </a:r>
            <a:r>
              <a:rPr lang="en-GB" sz="2600" dirty="0"/>
              <a:t>, </a:t>
            </a:r>
            <a:r>
              <a:rPr lang="en-GB" sz="2600" dirty="0" err="1"/>
              <a:t>stojánky</a:t>
            </a:r>
            <a:r>
              <a:rPr lang="en-GB" sz="2600" dirty="0"/>
              <a:t>, </a:t>
            </a:r>
            <a:r>
              <a:rPr lang="en-GB" sz="2600" dirty="0" err="1"/>
              <a:t>fázové</a:t>
            </a:r>
            <a:r>
              <a:rPr lang="en-GB" sz="2600" dirty="0"/>
              <a:t> </a:t>
            </a:r>
            <a:r>
              <a:rPr lang="en-GB" sz="2600" dirty="0" err="1"/>
              <a:t>destičky</a:t>
            </a:r>
            <a:r>
              <a:rPr lang="en-GB" sz="2600" dirty="0"/>
              <a:t> a </a:t>
            </a:r>
            <a:r>
              <a:rPr lang="en-GB" sz="2600" dirty="0" err="1"/>
              <a:t>další</a:t>
            </a:r>
            <a:r>
              <a:rPr lang="en-GB" sz="2600" dirty="0"/>
              <a:t> </a:t>
            </a:r>
            <a:r>
              <a:rPr lang="en-GB" sz="2600" dirty="0" err="1"/>
              <a:t>optické</a:t>
            </a:r>
            <a:r>
              <a:rPr lang="en-GB" sz="2600" dirty="0"/>
              <a:t> </a:t>
            </a:r>
            <a:r>
              <a:rPr lang="en-GB" sz="2600" dirty="0" err="1"/>
              <a:t>komponenty</a:t>
            </a:r>
            <a:r>
              <a:rPr lang="en-GB" sz="2600" dirty="0"/>
              <a:t>. Na </a:t>
            </a:r>
            <a:r>
              <a:rPr lang="en-GB" sz="2600" dirty="0" err="1"/>
              <a:t>nákup</a:t>
            </a:r>
            <a:r>
              <a:rPr lang="en-GB" sz="2600" dirty="0"/>
              <a:t> </a:t>
            </a:r>
            <a:r>
              <a:rPr lang="en-GB" sz="2600" dirty="0" err="1"/>
              <a:t>optomechanických</a:t>
            </a:r>
            <a:r>
              <a:rPr lang="en-GB" sz="2600" dirty="0"/>
              <a:t> </a:t>
            </a:r>
            <a:r>
              <a:rPr lang="en-GB" sz="2600" dirty="0" err="1"/>
              <a:t>komponent</a:t>
            </a:r>
            <a:r>
              <a:rPr lang="en-GB" sz="2600" dirty="0"/>
              <a:t> je </a:t>
            </a:r>
            <a:r>
              <a:rPr lang="en-GB" sz="2600" dirty="0" err="1"/>
              <a:t>žádáno</a:t>
            </a:r>
            <a:r>
              <a:rPr lang="en-GB" sz="2600" dirty="0"/>
              <a:t> 40 tis. </a:t>
            </a:r>
            <a:r>
              <a:rPr lang="en-GB" sz="2600" dirty="0" err="1"/>
              <a:t>Kč</a:t>
            </a:r>
            <a:r>
              <a:rPr lang="en-GB" sz="2600" dirty="0"/>
              <a:t> a </a:t>
            </a:r>
            <a:r>
              <a:rPr lang="en-GB" sz="2600" dirty="0" err="1"/>
              <a:t>na</a:t>
            </a:r>
            <a:r>
              <a:rPr lang="en-GB" sz="2600" dirty="0"/>
              <a:t> </a:t>
            </a:r>
            <a:r>
              <a:rPr lang="en-GB" sz="2600" dirty="0" err="1"/>
              <a:t>nákup</a:t>
            </a:r>
            <a:r>
              <a:rPr lang="en-GB" sz="2600" dirty="0"/>
              <a:t> </a:t>
            </a:r>
            <a:r>
              <a:rPr lang="en-GB" sz="2600" dirty="0" err="1"/>
              <a:t>optomechanických</a:t>
            </a:r>
            <a:r>
              <a:rPr lang="en-GB" sz="2600" dirty="0"/>
              <a:t> </a:t>
            </a:r>
            <a:r>
              <a:rPr lang="en-GB" sz="2600" dirty="0" err="1"/>
              <a:t>prvků</a:t>
            </a:r>
            <a:r>
              <a:rPr lang="en-GB" sz="2600" dirty="0"/>
              <a:t> 20 </a:t>
            </a:r>
            <a:r>
              <a:rPr lang="en-GB" sz="2600" dirty="0" err="1"/>
              <a:t>tis.Kč</a:t>
            </a:r>
            <a:r>
              <a:rPr lang="en-GB" sz="2600" dirty="0"/>
              <a:t>.</a:t>
            </a:r>
            <a:br>
              <a:rPr lang="en-GB" sz="2600" dirty="0"/>
            </a:br>
            <a:r>
              <a:rPr lang="en-GB" sz="2600" dirty="0"/>
              <a:t>Pro </a:t>
            </a:r>
            <a:r>
              <a:rPr lang="en-GB" sz="2600" dirty="0" err="1"/>
              <a:t>samotnou</a:t>
            </a:r>
            <a:r>
              <a:rPr lang="en-GB" sz="2600" dirty="0"/>
              <a:t> </a:t>
            </a:r>
            <a:r>
              <a:rPr lang="en-GB" sz="2600" dirty="0" err="1"/>
              <a:t>syntézu</a:t>
            </a:r>
            <a:r>
              <a:rPr lang="en-GB" sz="2600" dirty="0"/>
              <a:t> </a:t>
            </a:r>
            <a:r>
              <a:rPr lang="en-GB" sz="2600" dirty="0" err="1"/>
              <a:t>bude</a:t>
            </a:r>
            <a:r>
              <a:rPr lang="en-GB" sz="2600" dirty="0"/>
              <a:t> </a:t>
            </a:r>
            <a:r>
              <a:rPr lang="en-GB" sz="2600" dirty="0" err="1"/>
              <a:t>zapotřebí</a:t>
            </a:r>
            <a:r>
              <a:rPr lang="en-GB" sz="2600" dirty="0"/>
              <a:t> </a:t>
            </a:r>
            <a:r>
              <a:rPr lang="en-GB" sz="2600" dirty="0" err="1"/>
              <a:t>nakoupit</a:t>
            </a:r>
            <a:r>
              <a:rPr lang="en-GB" sz="2600" dirty="0"/>
              <a:t> </a:t>
            </a:r>
            <a:r>
              <a:rPr lang="en-GB" sz="2600" dirty="0" err="1"/>
              <a:t>nové</a:t>
            </a:r>
            <a:r>
              <a:rPr lang="en-GB" sz="2600" dirty="0"/>
              <a:t> </a:t>
            </a:r>
            <a:r>
              <a:rPr lang="en-GB" sz="2600" dirty="0" err="1"/>
              <a:t>syntézní</a:t>
            </a:r>
            <a:r>
              <a:rPr lang="en-GB" sz="2600" dirty="0"/>
              <a:t> </a:t>
            </a:r>
            <a:r>
              <a:rPr lang="en-GB" sz="2600" dirty="0" err="1"/>
              <a:t>kelímky</a:t>
            </a:r>
            <a:r>
              <a:rPr lang="en-GB" sz="2600" dirty="0"/>
              <a:t> pro </a:t>
            </a:r>
            <a:r>
              <a:rPr lang="en-GB" sz="2600" dirty="0" err="1"/>
              <a:t>syntézu</a:t>
            </a:r>
            <a:r>
              <a:rPr lang="en-GB" sz="2600" dirty="0"/>
              <a:t> </a:t>
            </a:r>
            <a:r>
              <a:rPr lang="en-GB" sz="2600" dirty="0" err="1"/>
              <a:t>zamýšlených</a:t>
            </a:r>
            <a:r>
              <a:rPr lang="en-GB" sz="2600" dirty="0"/>
              <a:t> </a:t>
            </a:r>
            <a:r>
              <a:rPr lang="en-GB" sz="2600" dirty="0" err="1"/>
              <a:t>skel</a:t>
            </a:r>
            <a:r>
              <a:rPr lang="en-GB" sz="2600" dirty="0"/>
              <a:t>, </a:t>
            </a:r>
            <a:r>
              <a:rPr lang="en-GB" sz="2600" dirty="0" err="1"/>
              <a:t>kdy</a:t>
            </a:r>
            <a:r>
              <a:rPr lang="en-GB" sz="2600" dirty="0"/>
              <a:t> </a:t>
            </a:r>
            <a:r>
              <a:rPr lang="en-GB" sz="2600" dirty="0" err="1"/>
              <a:t>předpokládaný</a:t>
            </a:r>
            <a:r>
              <a:rPr lang="en-GB" sz="2600" dirty="0"/>
              <a:t> </a:t>
            </a:r>
            <a:r>
              <a:rPr lang="en-GB" sz="2600" dirty="0" err="1"/>
              <a:t>rozpočet</a:t>
            </a:r>
            <a:r>
              <a:rPr lang="en-GB" sz="2600" dirty="0"/>
              <a:t> je 8 tis </a:t>
            </a:r>
            <a:r>
              <a:rPr lang="en-GB" sz="2600" dirty="0" err="1"/>
              <a:t>Kč</a:t>
            </a:r>
            <a:r>
              <a:rPr lang="en-GB" sz="2600" dirty="0"/>
              <a:t> (</a:t>
            </a:r>
            <a:r>
              <a:rPr lang="en-GB" sz="2600" dirty="0" err="1"/>
              <a:t>nákup</a:t>
            </a:r>
            <a:r>
              <a:rPr lang="en-GB" sz="2600" dirty="0"/>
              <a:t> 3 </a:t>
            </a:r>
            <a:r>
              <a:rPr lang="en-GB" sz="2600" dirty="0" err="1"/>
              <a:t>kelímků</a:t>
            </a:r>
            <a:r>
              <a:rPr lang="en-GB" sz="2600" dirty="0"/>
              <a:t>). </a:t>
            </a:r>
            <a:r>
              <a:rPr lang="en-GB" sz="2600" dirty="0" err="1"/>
              <a:t>Dále</a:t>
            </a:r>
            <a:r>
              <a:rPr lang="en-GB" sz="2600" dirty="0"/>
              <a:t> je </a:t>
            </a:r>
            <a:r>
              <a:rPr lang="en-GB" sz="2600" dirty="0" err="1"/>
              <a:t>potřeba</a:t>
            </a:r>
            <a:r>
              <a:rPr lang="en-GB" sz="2600" dirty="0"/>
              <a:t> </a:t>
            </a:r>
            <a:r>
              <a:rPr lang="en-GB" sz="2600" dirty="0" err="1"/>
              <a:t>uvažovat</a:t>
            </a:r>
            <a:r>
              <a:rPr lang="en-GB" sz="2600" dirty="0"/>
              <a:t> </a:t>
            </a:r>
            <a:r>
              <a:rPr lang="en-GB" sz="2600" dirty="0" err="1"/>
              <a:t>rozpočet</a:t>
            </a:r>
            <a:r>
              <a:rPr lang="en-GB" sz="2600" dirty="0"/>
              <a:t> </a:t>
            </a:r>
            <a:r>
              <a:rPr lang="en-GB" sz="2600" dirty="0" err="1"/>
              <a:t>na</a:t>
            </a:r>
            <a:r>
              <a:rPr lang="en-GB" sz="2600" dirty="0"/>
              <a:t> </a:t>
            </a:r>
            <a:r>
              <a:rPr lang="en-GB" sz="2600" dirty="0" err="1"/>
              <a:t>chemikálie</a:t>
            </a:r>
            <a:r>
              <a:rPr lang="en-GB" sz="2600" dirty="0"/>
              <a:t>, </a:t>
            </a:r>
            <a:r>
              <a:rPr lang="en-GB" sz="2600" dirty="0" err="1"/>
              <a:t>které</a:t>
            </a:r>
            <a:r>
              <a:rPr lang="en-GB" sz="2600" dirty="0"/>
              <a:t> </a:t>
            </a:r>
            <a:r>
              <a:rPr lang="en-GB" sz="2600" dirty="0" err="1"/>
              <a:t>jsou</a:t>
            </a:r>
            <a:r>
              <a:rPr lang="en-GB" sz="2600" dirty="0"/>
              <a:t> </a:t>
            </a:r>
            <a:r>
              <a:rPr lang="en-GB" sz="2600" dirty="0" err="1"/>
              <a:t>tvořeny</a:t>
            </a:r>
            <a:r>
              <a:rPr lang="en-GB" sz="2600" dirty="0"/>
              <a:t> </a:t>
            </a:r>
            <a:r>
              <a:rPr lang="en-GB" sz="2600" dirty="0" err="1"/>
              <a:t>především</a:t>
            </a:r>
            <a:r>
              <a:rPr lang="en-GB" sz="2600" dirty="0"/>
              <a:t> </a:t>
            </a:r>
            <a:r>
              <a:rPr lang="en-GB" sz="2600" dirty="0" err="1"/>
              <a:t>vstupními</a:t>
            </a:r>
            <a:r>
              <a:rPr lang="en-GB" sz="2600" dirty="0"/>
              <a:t> </a:t>
            </a:r>
            <a:r>
              <a:rPr lang="en-GB" sz="2600" dirty="0" err="1"/>
              <a:t>oxidy</a:t>
            </a:r>
            <a:r>
              <a:rPr lang="en-GB" sz="2600" dirty="0"/>
              <a:t> a </a:t>
            </a:r>
            <a:r>
              <a:rPr lang="en-GB" sz="2600" dirty="0" err="1"/>
              <a:t>sloučeninami</a:t>
            </a:r>
            <a:r>
              <a:rPr lang="en-GB" sz="2600" dirty="0"/>
              <a:t> </a:t>
            </a:r>
            <a:r>
              <a:rPr lang="en-GB" sz="2600" dirty="0" err="1"/>
              <a:t>obsahující</a:t>
            </a:r>
            <a:r>
              <a:rPr lang="en-GB" sz="2600" dirty="0"/>
              <a:t> </a:t>
            </a:r>
            <a:r>
              <a:rPr lang="en-GB" sz="2600" dirty="0" err="1"/>
              <a:t>ionty</a:t>
            </a:r>
            <a:r>
              <a:rPr lang="en-GB" sz="2600" dirty="0"/>
              <a:t> </a:t>
            </a:r>
            <a:r>
              <a:rPr lang="en-GB" sz="2600" dirty="0" err="1"/>
              <a:t>vzácných</a:t>
            </a:r>
            <a:r>
              <a:rPr lang="en-GB" sz="2600" dirty="0"/>
              <a:t> </a:t>
            </a:r>
            <a:r>
              <a:rPr lang="en-GB" sz="2600" dirty="0" err="1"/>
              <a:t>zemin</a:t>
            </a:r>
            <a:r>
              <a:rPr lang="en-GB" sz="2600" dirty="0"/>
              <a:t> </a:t>
            </a:r>
            <a:r>
              <a:rPr lang="en-GB" sz="2600" dirty="0" err="1"/>
              <a:t>jako</a:t>
            </a:r>
            <a:r>
              <a:rPr lang="en-GB" sz="2600" dirty="0"/>
              <a:t> </a:t>
            </a:r>
            <a:r>
              <a:rPr lang="en-GB" sz="2600" dirty="0" err="1"/>
              <a:t>zamýšlený</a:t>
            </a:r>
            <a:r>
              <a:rPr lang="en-GB" sz="2600" dirty="0"/>
              <a:t> dopant do </a:t>
            </a:r>
            <a:r>
              <a:rPr lang="en-GB" sz="2600" dirty="0" err="1"/>
              <a:t>připravených</a:t>
            </a:r>
            <a:r>
              <a:rPr lang="en-GB" sz="2600" dirty="0"/>
              <a:t> </a:t>
            </a:r>
            <a:r>
              <a:rPr lang="en-GB" sz="2600" dirty="0" err="1"/>
              <a:t>skel</a:t>
            </a:r>
            <a:r>
              <a:rPr lang="en-GB" sz="2600" dirty="0"/>
              <a:t>. </a:t>
            </a:r>
            <a:r>
              <a:rPr lang="en-GB" sz="2600" dirty="0" err="1"/>
              <a:t>Rozpočet</a:t>
            </a:r>
            <a:r>
              <a:rPr lang="en-GB" sz="2600" dirty="0"/>
              <a:t> </a:t>
            </a:r>
            <a:r>
              <a:rPr lang="en-GB" sz="2600" dirty="0" err="1"/>
              <a:t>na</a:t>
            </a:r>
            <a:r>
              <a:rPr lang="en-GB" sz="2600" dirty="0"/>
              <a:t> </a:t>
            </a:r>
            <a:r>
              <a:rPr lang="en-GB" sz="2600" dirty="0" err="1"/>
              <a:t>nákup</a:t>
            </a:r>
            <a:r>
              <a:rPr lang="en-GB" sz="2600" dirty="0"/>
              <a:t> </a:t>
            </a:r>
            <a:r>
              <a:rPr lang="en-GB" sz="2600" dirty="0" err="1"/>
              <a:t>chemikálií</a:t>
            </a:r>
            <a:r>
              <a:rPr lang="en-GB" sz="2600" dirty="0"/>
              <a:t> je </a:t>
            </a:r>
            <a:r>
              <a:rPr lang="en-GB" sz="2600" dirty="0" err="1"/>
              <a:t>stanoven</a:t>
            </a:r>
            <a:r>
              <a:rPr lang="en-GB" sz="2600" dirty="0"/>
              <a:t> </a:t>
            </a:r>
            <a:r>
              <a:rPr lang="en-GB" sz="2600" dirty="0" err="1"/>
              <a:t>na</a:t>
            </a:r>
            <a:r>
              <a:rPr lang="en-GB" sz="2600" dirty="0"/>
              <a:t> 35 tis. </a:t>
            </a:r>
            <a:r>
              <a:rPr lang="en-GB" sz="2600" dirty="0" err="1"/>
              <a:t>Kč</a:t>
            </a:r>
            <a:r>
              <a:rPr lang="en-GB" sz="2600" dirty="0"/>
              <a:t>. </a:t>
            </a:r>
            <a:r>
              <a:rPr lang="en-GB" sz="2600" dirty="0" err="1"/>
              <a:t>Další</a:t>
            </a:r>
            <a:r>
              <a:rPr lang="en-GB" sz="2600" dirty="0"/>
              <a:t> </a:t>
            </a:r>
            <a:r>
              <a:rPr lang="en-GB" sz="2600" dirty="0" err="1"/>
              <a:t>nutné</a:t>
            </a:r>
            <a:r>
              <a:rPr lang="en-GB" sz="2600" dirty="0"/>
              <a:t> </a:t>
            </a:r>
            <a:r>
              <a:rPr lang="en-GB" sz="2600" dirty="0" err="1"/>
              <a:t>náklady</a:t>
            </a:r>
            <a:r>
              <a:rPr lang="en-GB" sz="2600" dirty="0"/>
              <a:t> pro </a:t>
            </a:r>
            <a:r>
              <a:rPr lang="en-GB" sz="2600" dirty="0" err="1"/>
              <a:t>syntézu</a:t>
            </a:r>
            <a:r>
              <a:rPr lang="en-GB" sz="2600" dirty="0"/>
              <a:t> a </a:t>
            </a:r>
            <a:r>
              <a:rPr lang="en-GB" sz="2600" dirty="0" err="1"/>
              <a:t>následné</a:t>
            </a:r>
            <a:r>
              <a:rPr lang="en-GB" sz="2600" dirty="0"/>
              <a:t> </a:t>
            </a:r>
            <a:r>
              <a:rPr lang="en-GB" sz="2600" dirty="0" err="1"/>
              <a:t>zpracování</a:t>
            </a:r>
            <a:r>
              <a:rPr lang="en-GB" sz="2600" dirty="0"/>
              <a:t> </a:t>
            </a:r>
            <a:r>
              <a:rPr lang="en-GB" sz="2600" dirty="0" err="1"/>
              <a:t>vzorků</a:t>
            </a:r>
            <a:r>
              <a:rPr lang="en-GB" sz="2600" dirty="0"/>
              <a:t> pro </a:t>
            </a:r>
            <a:r>
              <a:rPr lang="en-GB" sz="2600" dirty="0" err="1"/>
              <a:t>dílčí</a:t>
            </a:r>
            <a:r>
              <a:rPr lang="en-GB" sz="2600" dirty="0"/>
              <a:t> </a:t>
            </a:r>
            <a:r>
              <a:rPr lang="en-GB" sz="2600" dirty="0" err="1"/>
              <a:t>analýzy</a:t>
            </a:r>
            <a:r>
              <a:rPr lang="en-GB" sz="2600" dirty="0"/>
              <a:t> (</a:t>
            </a:r>
            <a:r>
              <a:rPr lang="en-GB" sz="2600" dirty="0" err="1"/>
              <a:t>rukavice</a:t>
            </a:r>
            <a:r>
              <a:rPr lang="en-GB" sz="2600" dirty="0"/>
              <a:t>, </a:t>
            </a:r>
            <a:r>
              <a:rPr lang="en-GB" sz="2600" dirty="0" err="1"/>
              <a:t>rozpouštědla</a:t>
            </a:r>
            <a:r>
              <a:rPr lang="en-GB" sz="2600" dirty="0"/>
              <a:t>, ...) a </a:t>
            </a:r>
            <a:r>
              <a:rPr lang="en-GB" sz="2600" dirty="0" err="1"/>
              <a:t>ostatní</a:t>
            </a:r>
            <a:r>
              <a:rPr lang="en-GB" sz="2600" dirty="0"/>
              <a:t> </a:t>
            </a:r>
            <a:r>
              <a:rPr lang="en-GB" sz="2600" dirty="0" err="1"/>
              <a:t>materiál</a:t>
            </a:r>
            <a:r>
              <a:rPr lang="en-GB" sz="2600" dirty="0"/>
              <a:t> </a:t>
            </a:r>
            <a:r>
              <a:rPr lang="en-GB" sz="2600" dirty="0" err="1"/>
              <a:t>jsou</a:t>
            </a:r>
            <a:r>
              <a:rPr lang="en-GB" sz="2600" dirty="0"/>
              <a:t> </a:t>
            </a:r>
            <a:r>
              <a:rPr lang="en-GB" sz="2600" dirty="0" err="1"/>
              <a:t>odhadovány</a:t>
            </a:r>
            <a:r>
              <a:rPr lang="en-GB" sz="2600" dirty="0"/>
              <a:t> </a:t>
            </a:r>
            <a:r>
              <a:rPr lang="en-GB" sz="2600" dirty="0" err="1"/>
              <a:t>na</a:t>
            </a:r>
            <a:r>
              <a:rPr lang="en-GB" sz="2600" dirty="0"/>
              <a:t> </a:t>
            </a:r>
            <a:r>
              <a:rPr lang="en-GB" sz="2600" dirty="0" err="1"/>
              <a:t>přibližně</a:t>
            </a:r>
            <a:r>
              <a:rPr lang="en-GB" sz="2600" dirty="0"/>
              <a:t> 10 tis. </a:t>
            </a:r>
            <a:r>
              <a:rPr lang="en-GB" sz="2600" dirty="0" err="1"/>
              <a:t>Kč</a:t>
            </a:r>
            <a:r>
              <a:rPr lang="en-GB" sz="2600" dirty="0"/>
              <a:t>.</a:t>
            </a:r>
            <a:endParaRPr lang="en-CZ" sz="26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AFC0529-4F5F-DE41-9E45-51F90B39DC7F}"/>
              </a:ext>
            </a:extLst>
          </p:cNvPr>
          <p:cNvSpPr/>
          <p:nvPr/>
        </p:nvSpPr>
        <p:spPr>
          <a:xfrm>
            <a:off x="276564" y="5304697"/>
            <a:ext cx="19550969" cy="2124803"/>
          </a:xfrm>
          <a:prstGeom prst="rect">
            <a:avLst/>
          </a:prstGeom>
          <a:solidFill>
            <a:schemeClr val="bg1">
              <a:alpha val="66061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1EE55CF-C964-E448-844A-D8BE1998272C}"/>
              </a:ext>
            </a:extLst>
          </p:cNvPr>
          <p:cNvSpPr txBox="1"/>
          <p:nvPr/>
        </p:nvSpPr>
        <p:spPr>
          <a:xfrm>
            <a:off x="7746462" y="5854355"/>
            <a:ext cx="256587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400" b="1" dirty="0">
                <a:solidFill>
                  <a:srgbClr val="FF0000"/>
                </a:solidFill>
              </a:rPr>
              <a:t>TRAVEL</a:t>
            </a:r>
            <a:endParaRPr lang="en-CZ" sz="4400" dirty="0">
              <a:solidFill>
                <a:srgbClr val="FF000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DBB547F-C5F7-0E44-853E-586219F1E547}"/>
              </a:ext>
            </a:extLst>
          </p:cNvPr>
          <p:cNvSpPr/>
          <p:nvPr/>
        </p:nvSpPr>
        <p:spPr>
          <a:xfrm>
            <a:off x="251506" y="3991486"/>
            <a:ext cx="19550969" cy="1057165"/>
          </a:xfrm>
          <a:prstGeom prst="rect">
            <a:avLst/>
          </a:prstGeom>
          <a:solidFill>
            <a:schemeClr val="bg1">
              <a:alpha val="66061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5B8F72D-77DC-2547-A0A1-79658C1647C1}"/>
              </a:ext>
            </a:extLst>
          </p:cNvPr>
          <p:cNvSpPr txBox="1"/>
          <p:nvPr/>
        </p:nvSpPr>
        <p:spPr>
          <a:xfrm>
            <a:off x="6860638" y="4135347"/>
            <a:ext cx="433752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400" b="1" dirty="0">
                <a:solidFill>
                  <a:srgbClr val="FF0000"/>
                </a:solidFill>
              </a:rPr>
              <a:t>PERSONAL</a:t>
            </a:r>
            <a:endParaRPr lang="en-CZ" sz="4400" dirty="0">
              <a:solidFill>
                <a:srgbClr val="FF0000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0BB85B2-ACE1-4F45-B758-3E2456042335}"/>
              </a:ext>
            </a:extLst>
          </p:cNvPr>
          <p:cNvSpPr/>
          <p:nvPr/>
        </p:nvSpPr>
        <p:spPr>
          <a:xfrm>
            <a:off x="276565" y="7723833"/>
            <a:ext cx="19550969" cy="3335725"/>
          </a:xfrm>
          <a:prstGeom prst="rect">
            <a:avLst/>
          </a:prstGeom>
          <a:solidFill>
            <a:schemeClr val="bg1">
              <a:alpha val="66061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01CD667-C96F-AD4E-B0ED-9184B78FE33A}"/>
              </a:ext>
            </a:extLst>
          </p:cNvPr>
          <p:cNvSpPr txBox="1"/>
          <p:nvPr/>
        </p:nvSpPr>
        <p:spPr>
          <a:xfrm>
            <a:off x="5746213" y="8827326"/>
            <a:ext cx="656637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400" b="1" dirty="0">
                <a:solidFill>
                  <a:srgbClr val="FF0000"/>
                </a:solidFill>
              </a:rPr>
              <a:t>OTHER EXPENSES</a:t>
            </a:r>
            <a:endParaRPr lang="en-CZ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7564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06" y="304259"/>
            <a:ext cx="18727374" cy="1028596"/>
          </a:xfrm>
        </p:spPr>
        <p:txBody>
          <a:bodyPr/>
          <a:lstStyle/>
          <a:p>
            <a:pPr algn="ctr"/>
            <a:r>
              <a:rPr lang="cs-CZ" sz="5400" b="1" dirty="0" err="1">
                <a:solidFill>
                  <a:schemeClr val="bg1"/>
                </a:solidFill>
                <a:latin typeface="Gill Sans"/>
              </a:rPr>
              <a:t>Financial</a:t>
            </a:r>
            <a:r>
              <a:rPr lang="cs-CZ" sz="5400" b="1" dirty="0">
                <a:solidFill>
                  <a:schemeClr val="bg1"/>
                </a:solidFill>
                <a:latin typeface="Gill Sans"/>
              </a:rPr>
              <a:t> </a:t>
            </a:r>
            <a:r>
              <a:rPr lang="cs-CZ" sz="5400" b="1" dirty="0" err="1">
                <a:solidFill>
                  <a:schemeClr val="bg1"/>
                </a:solidFill>
                <a:latin typeface="Gill Sans"/>
              </a:rPr>
              <a:t>resources</a:t>
            </a:r>
            <a:endParaRPr lang="cs-CZ" sz="5400" b="1" dirty="0">
              <a:solidFill>
                <a:schemeClr val="bg1"/>
              </a:solidFill>
              <a:latin typeface="Gill Sans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48756" y="1747770"/>
            <a:ext cx="18806587" cy="8488430"/>
          </a:xfrm>
        </p:spPr>
        <p:txBody>
          <a:bodyPr/>
          <a:lstStyle/>
          <a:p>
            <a:pPr marL="0" indent="0">
              <a:buNone/>
            </a:pPr>
            <a:r>
              <a:rPr lang="en-GB" sz="3200" b="1" dirty="0"/>
              <a:t>personnel costs: </a:t>
            </a:r>
          </a:p>
          <a:p>
            <a:r>
              <a:rPr lang="en-GB" sz="3200" dirty="0"/>
              <a:t>salaries (ca. 3 000 CZK) (max 40 k CZK/year and max 20k/year for supervisor)</a:t>
            </a:r>
          </a:p>
          <a:p>
            <a:r>
              <a:rPr lang="en-GB" sz="3200" dirty="0"/>
              <a:t> stipends: scholarships for students (principal researcher at max. 80 000 CZK, students together max. 160 000 CZK) </a:t>
            </a:r>
          </a:p>
          <a:p>
            <a:r>
              <a:rPr lang="en-GB" sz="3200" dirty="0"/>
              <a:t>MAX from all GAUK/year = 100 000 CZK/person</a:t>
            </a:r>
          </a:p>
          <a:p>
            <a:pPr marL="0" indent="0">
              <a:buNone/>
            </a:pPr>
            <a:r>
              <a:rPr lang="en-GB" sz="3200" b="1" dirty="0"/>
              <a:t>travel costs: </a:t>
            </a:r>
          </a:p>
          <a:p>
            <a:r>
              <a:rPr lang="en-GB" sz="3200" dirty="0"/>
              <a:t>justify in detail travel + accommodation + conference fees + diets; active participation required (no more Covid transfers !!!)</a:t>
            </a:r>
          </a:p>
          <a:p>
            <a:pPr marL="0" indent="0">
              <a:buNone/>
            </a:pPr>
            <a:r>
              <a:rPr lang="en-GB" sz="3200" b="1" dirty="0"/>
              <a:t>other non-investment costs </a:t>
            </a:r>
            <a:r>
              <a:rPr lang="en-GB" sz="3200" dirty="0"/>
              <a:t>(books, software,</a:t>
            </a:r>
            <a:r>
              <a:rPr lang="cs-CZ" sz="3200" dirty="0"/>
              <a:t> </a:t>
            </a:r>
            <a:r>
              <a:rPr lang="cs-CZ" sz="3200" dirty="0" err="1"/>
              <a:t>material</a:t>
            </a:r>
            <a:r>
              <a:rPr lang="cs-CZ" sz="3200" dirty="0"/>
              <a:t>, </a:t>
            </a:r>
            <a:r>
              <a:rPr lang="cs-CZ" sz="3200" dirty="0" err="1"/>
              <a:t>services</a:t>
            </a:r>
            <a:r>
              <a:rPr lang="cs-CZ" sz="3200" dirty="0"/>
              <a:t> (</a:t>
            </a:r>
            <a:r>
              <a:rPr lang="cs-CZ" sz="3200" dirty="0" err="1"/>
              <a:t>repairs</a:t>
            </a:r>
            <a:r>
              <a:rPr lang="cs-CZ" sz="3200" dirty="0"/>
              <a:t> </a:t>
            </a:r>
            <a:r>
              <a:rPr lang="cs-CZ" sz="3200" dirty="0" err="1"/>
              <a:t>of</a:t>
            </a:r>
            <a:r>
              <a:rPr lang="cs-CZ" sz="3200" dirty="0"/>
              <a:t> </a:t>
            </a:r>
            <a:r>
              <a:rPr lang="cs-CZ" sz="3200" dirty="0" err="1"/>
              <a:t>experimental</a:t>
            </a:r>
            <a:r>
              <a:rPr lang="cs-CZ" sz="3200" dirty="0"/>
              <a:t> </a:t>
            </a:r>
            <a:r>
              <a:rPr lang="cs-CZ" sz="3200" dirty="0" err="1"/>
              <a:t>equipment</a:t>
            </a:r>
            <a:r>
              <a:rPr lang="cs-CZ" sz="3200" dirty="0"/>
              <a:t>, </a:t>
            </a:r>
            <a:r>
              <a:rPr lang="cs-CZ" sz="3200" dirty="0" err="1"/>
              <a:t>material</a:t>
            </a:r>
            <a:r>
              <a:rPr lang="cs-CZ" sz="3200" dirty="0"/>
              <a:t> </a:t>
            </a:r>
            <a:r>
              <a:rPr lang="cs-CZ" sz="3200" dirty="0" err="1"/>
              <a:t>processing</a:t>
            </a:r>
            <a:r>
              <a:rPr lang="cs-CZ" sz="3200" dirty="0"/>
              <a:t>),..</a:t>
            </a:r>
            <a:r>
              <a:rPr lang="en-GB" sz="3200" dirty="0"/>
              <a:t>. ) </a:t>
            </a:r>
          </a:p>
          <a:p>
            <a:pPr marL="0" indent="0">
              <a:buNone/>
            </a:pPr>
            <a:r>
              <a:rPr lang="en-GB" sz="3200" b="1" dirty="0"/>
              <a:t>indirect costs </a:t>
            </a:r>
            <a:r>
              <a:rPr lang="en-GB" sz="3200" dirty="0"/>
              <a:t>= overheads (at MFF 15 %) </a:t>
            </a:r>
          </a:p>
          <a:p>
            <a:r>
              <a:rPr lang="en-GB" sz="3200" dirty="0"/>
              <a:t>computed automatically in the app </a:t>
            </a:r>
          </a:p>
          <a:p>
            <a:pPr marL="0" indent="0" algn="ctr">
              <a:buNone/>
            </a:pPr>
            <a:r>
              <a:rPr lang="en-GB" sz="3200" b="1" dirty="0" err="1"/>
              <a:t>Alltogether</a:t>
            </a:r>
            <a:r>
              <a:rPr lang="en-GB" sz="3200" b="1" dirty="0"/>
              <a:t> one can request at max 300 000 CZK/project/year If only one researcher is involved, appropriate to request less – ca. 150 000 CZK. 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156B2885-34A3-4B4F-BA1C-DD9B08623C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9330"/>
            <a:ext cx="65" cy="23853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9044" rIns="0" bIns="-19044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61061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06" y="304259"/>
            <a:ext cx="18727374" cy="1028596"/>
          </a:xfrm>
        </p:spPr>
        <p:txBody>
          <a:bodyPr/>
          <a:lstStyle/>
          <a:p>
            <a:pPr algn="ctr"/>
            <a:r>
              <a:rPr lang="cs-CZ" sz="5400" b="1" dirty="0" err="1">
                <a:solidFill>
                  <a:schemeClr val="bg1"/>
                </a:solidFill>
                <a:latin typeface="Gill Sans"/>
              </a:rPr>
              <a:t>Financial</a:t>
            </a:r>
            <a:r>
              <a:rPr lang="cs-CZ" sz="5400" b="1" dirty="0">
                <a:solidFill>
                  <a:schemeClr val="bg1"/>
                </a:solidFill>
                <a:latin typeface="Gill Sans"/>
              </a:rPr>
              <a:t> </a:t>
            </a:r>
            <a:r>
              <a:rPr lang="cs-CZ" sz="5400" b="1" dirty="0" err="1">
                <a:solidFill>
                  <a:schemeClr val="bg1"/>
                </a:solidFill>
                <a:latin typeface="Gill Sans"/>
              </a:rPr>
              <a:t>resources</a:t>
            </a:r>
            <a:endParaRPr lang="cs-CZ" sz="5400" b="1" dirty="0">
              <a:solidFill>
                <a:schemeClr val="bg1"/>
              </a:solidFill>
              <a:latin typeface="Gill Sans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48756" y="1747770"/>
            <a:ext cx="18806587" cy="8488430"/>
          </a:xfrm>
        </p:spPr>
        <p:txBody>
          <a:bodyPr/>
          <a:lstStyle/>
          <a:p>
            <a:pPr marL="0" indent="0" algn="just">
              <a:buNone/>
            </a:pPr>
            <a:r>
              <a:rPr lang="cs-CZ" sz="3200" b="1" dirty="0"/>
              <a:t>These </a:t>
            </a:r>
            <a:r>
              <a:rPr lang="cs-CZ" sz="3200" b="1" dirty="0" err="1"/>
              <a:t>items</a:t>
            </a:r>
            <a:r>
              <a:rPr lang="cs-CZ" sz="3200" b="1" dirty="0"/>
              <a:t> c</a:t>
            </a:r>
            <a:r>
              <a:rPr lang="en-US" sz="3200" b="1" dirty="0" err="1"/>
              <a:t>annot</a:t>
            </a:r>
            <a:r>
              <a:rPr lang="en-US" sz="3200" b="1" dirty="0"/>
              <a:t> be included in required costs</a:t>
            </a:r>
            <a:r>
              <a:rPr lang="cs-CZ" sz="3200" b="1" dirty="0"/>
              <a:t>:</a:t>
            </a:r>
          </a:p>
          <a:p>
            <a:pPr algn="just"/>
            <a:r>
              <a:rPr lang="en-US" sz="3200" dirty="0"/>
              <a:t>costs that are not directly related to the solution of the project</a:t>
            </a:r>
            <a:endParaRPr lang="cs-CZ" sz="3200" dirty="0"/>
          </a:p>
          <a:p>
            <a:pPr algn="just"/>
            <a:r>
              <a:rPr lang="en-US" sz="3200" dirty="0"/>
              <a:t>costs </a:t>
            </a:r>
            <a:r>
              <a:rPr lang="en-US" sz="3200" dirty="0" err="1"/>
              <a:t>wh</a:t>
            </a:r>
            <a:r>
              <a:rPr lang="cs-CZ" sz="3200" dirty="0" err="1"/>
              <a:t>ere</a:t>
            </a:r>
            <a:r>
              <a:rPr lang="en-US" sz="3200" dirty="0"/>
              <a:t> price in place and time exceeds the usual price</a:t>
            </a:r>
            <a:endParaRPr lang="cs-CZ" sz="3200" dirty="0"/>
          </a:p>
          <a:p>
            <a:pPr algn="just"/>
            <a:r>
              <a:rPr lang="cs-CZ" sz="3200" dirty="0"/>
              <a:t>hardware </a:t>
            </a:r>
            <a:r>
              <a:rPr lang="cs-CZ" sz="3200" dirty="0" err="1"/>
              <a:t>over</a:t>
            </a:r>
            <a:r>
              <a:rPr lang="cs-CZ" sz="3200" dirty="0"/>
              <a:t> CZK 80,000, software </a:t>
            </a:r>
            <a:r>
              <a:rPr lang="cs-CZ" sz="3200" dirty="0" err="1"/>
              <a:t>over</a:t>
            </a:r>
            <a:r>
              <a:rPr lang="cs-CZ" sz="3200" dirty="0"/>
              <a:t> CZK 60,000</a:t>
            </a:r>
          </a:p>
          <a:p>
            <a:pPr algn="just"/>
            <a:r>
              <a:rPr lang="en-US" sz="3200" dirty="0"/>
              <a:t>computer technology in unjustified cases</a:t>
            </a:r>
            <a:endParaRPr lang="cs-CZ" sz="3200" dirty="0"/>
          </a:p>
          <a:p>
            <a:pPr algn="just"/>
            <a:r>
              <a:rPr lang="en-US" sz="3200" dirty="0"/>
              <a:t>computer programs that may be provided by the faculty</a:t>
            </a:r>
            <a:endParaRPr lang="cs-CZ" sz="3200" dirty="0"/>
          </a:p>
          <a:p>
            <a:pPr algn="just"/>
            <a:r>
              <a:rPr lang="en-US" sz="3200" dirty="0"/>
              <a:t>costs of rewards or gifts for respondents, costs of insurance, gifts and presentations, telephone costs</a:t>
            </a:r>
            <a:endParaRPr lang="cs-CZ" sz="3200" dirty="0"/>
          </a:p>
          <a:p>
            <a:pPr algn="just"/>
            <a:r>
              <a:rPr lang="en-US" sz="3200" dirty="0"/>
              <a:t>courses, conferences, workshops and training without active participation</a:t>
            </a:r>
          </a:p>
          <a:p>
            <a:pPr algn="just"/>
            <a:r>
              <a:rPr lang="en-US" sz="3200" dirty="0">
                <a:solidFill>
                  <a:srgbClr val="FF0000"/>
                </a:solidFill>
              </a:rPr>
              <a:t>NEW2023: lectures &amp; </a:t>
            </a:r>
            <a:r>
              <a:rPr lang="en-US" sz="3200" dirty="0" err="1">
                <a:solidFill>
                  <a:srgbClr val="FF0000"/>
                </a:solidFill>
              </a:rPr>
              <a:t>trainigs</a:t>
            </a:r>
            <a:r>
              <a:rPr lang="en-US" sz="3200" dirty="0">
                <a:solidFill>
                  <a:srgbClr val="FF0000"/>
                </a:solidFill>
              </a:rPr>
              <a:t>, </a:t>
            </a:r>
            <a:r>
              <a:rPr lang="en-US" sz="3200" dirty="0" err="1">
                <a:solidFill>
                  <a:srgbClr val="FF0000"/>
                </a:solidFill>
              </a:rPr>
              <a:t>scholarshipp</a:t>
            </a:r>
            <a:endParaRPr lang="cs-CZ" sz="32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sz="3200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b="1" dirty="0">
                <a:latin typeface="Gill Sans MT" panose="020B0502020104020203" pitchFamily="34" charset="-18"/>
                <a:cs typeface="Calibri" panose="020F0502020204030204" pitchFamily="34" charset="0"/>
              </a:rPr>
              <a:t>GA </a:t>
            </a:r>
            <a:r>
              <a:rPr lang="cs-CZ" sz="3200" b="1" dirty="0">
                <a:latin typeface="Gill Sans MT" panose="020B0502020104020203" pitchFamily="34" charset="-18"/>
                <a:cs typeface="Calibri" panose="020F0502020204030204" pitchFamily="34" charset="0"/>
              </a:rPr>
              <a:t>UK </a:t>
            </a:r>
            <a:r>
              <a:rPr lang="en-US" sz="3200" b="1" dirty="0">
                <a:latin typeface="Gill Sans MT" panose="020B0502020104020203" pitchFamily="34" charset="-18"/>
                <a:cs typeface="Calibri" panose="020F0502020204030204" pitchFamily="34" charset="0"/>
              </a:rPr>
              <a:t>does not pay for the creation of websites, preparation of concerts, exhibitions, conferences and symposia</a:t>
            </a:r>
            <a:r>
              <a:rPr lang="cs-CZ" sz="3200" b="1" dirty="0">
                <a:latin typeface="Gill Sans MT" panose="020B0502020104020203" pitchFamily="34" charset="-18"/>
                <a:cs typeface="Calibri" panose="020F0502020204030204" pitchFamily="34" charset="0"/>
              </a:rPr>
              <a:t>; </a:t>
            </a:r>
            <a:r>
              <a:rPr lang="en-US" sz="3200" b="1" dirty="0">
                <a:latin typeface="Gill Sans MT" panose="020B0502020104020203" pitchFamily="34" charset="-18"/>
                <a:cs typeface="Calibri" panose="020F0502020204030204" pitchFamily="34" charset="0"/>
              </a:rPr>
              <a:t>exhibitions can be recognized as an output of GA </a:t>
            </a:r>
            <a:r>
              <a:rPr lang="cs-CZ" sz="3200" b="1" dirty="0">
                <a:latin typeface="Gill Sans MT" panose="020B0502020104020203" pitchFamily="34" charset="-18"/>
                <a:cs typeface="Calibri" panose="020F0502020204030204" pitchFamily="34" charset="0"/>
              </a:rPr>
              <a:t>UK</a:t>
            </a:r>
            <a:r>
              <a:rPr lang="en-US" sz="3200" b="1" dirty="0">
                <a:latin typeface="Gill Sans MT" panose="020B0502020104020203" pitchFamily="34" charset="-18"/>
                <a:cs typeface="Calibri" panose="020F0502020204030204" pitchFamily="34" charset="0"/>
              </a:rPr>
              <a:t> only if</a:t>
            </a:r>
            <a:r>
              <a:rPr lang="cs-CZ" sz="3200" b="1" dirty="0">
                <a:latin typeface="Gill Sans MT" panose="020B0502020104020203" pitchFamily="34" charset="-18"/>
                <a:cs typeface="Calibri" panose="020F0502020204030204" pitchFamily="34" charset="0"/>
              </a:rPr>
              <a:t> </a:t>
            </a:r>
            <a:r>
              <a:rPr lang="en-US" sz="3200" b="1" dirty="0">
                <a:latin typeface="Gill Sans MT" panose="020B0502020104020203" pitchFamily="34" charset="-18"/>
                <a:cs typeface="Calibri" panose="020F0502020204030204" pitchFamily="34" charset="0"/>
              </a:rPr>
              <a:t>the output is also a professional catalog for the exhibition.</a:t>
            </a:r>
            <a:endParaRPr lang="cs-CZ" sz="3200" b="1" dirty="0">
              <a:latin typeface="Gill Sans MT" panose="020B0502020104020203" pitchFamily="34" charset="-18"/>
              <a:cs typeface="Calibri" panose="020F0502020204030204" pitchFamily="34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156B2885-34A3-4B4F-BA1C-DD9B08623C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9330"/>
            <a:ext cx="65" cy="23853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9044" rIns="0" bIns="-19044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87437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06" y="304259"/>
            <a:ext cx="18727374" cy="1028596"/>
          </a:xfrm>
        </p:spPr>
        <p:txBody>
          <a:bodyPr/>
          <a:lstStyle/>
          <a:p>
            <a:pPr algn="ctr"/>
            <a:r>
              <a:rPr lang="cs-CZ" sz="5400" b="1" dirty="0" err="1">
                <a:solidFill>
                  <a:schemeClr val="bg1"/>
                </a:solidFill>
                <a:latin typeface="Gill Sans"/>
              </a:rPr>
              <a:t>Proposal</a:t>
            </a:r>
            <a:endParaRPr lang="cs-CZ" sz="5400" b="1" dirty="0">
              <a:solidFill>
                <a:schemeClr val="bg1"/>
              </a:solidFill>
              <a:latin typeface="Gill Sans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48756" y="1595370"/>
            <a:ext cx="18806587" cy="2367030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GB" sz="3200" b="1" dirty="0"/>
              <a:t>Additional Information: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3200" dirty="0"/>
              <a:t>     • summary, current state of knowledge, relations with other projects addressed by the supervisor or principal researcher, facilities at the project’s disposal, research objectives, methods of research, presentation of results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3200" b="1" dirty="0"/>
              <a:t>	Examples:</a:t>
            </a:r>
          </a:p>
          <a:p>
            <a:pPr marL="0" indent="0">
              <a:lnSpc>
                <a:spcPct val="100000"/>
              </a:lnSpc>
              <a:buNone/>
            </a:pPr>
            <a:endParaRPr lang="en-GB" sz="3200" b="1" dirty="0"/>
          </a:p>
          <a:p>
            <a:pPr marL="0" indent="0">
              <a:lnSpc>
                <a:spcPct val="100000"/>
              </a:lnSpc>
              <a:buNone/>
            </a:pPr>
            <a:endParaRPr lang="en-GB" sz="3200" b="1" dirty="0"/>
          </a:p>
          <a:p>
            <a:pPr marL="0" indent="0">
              <a:lnSpc>
                <a:spcPct val="100000"/>
              </a:lnSpc>
              <a:buNone/>
            </a:pPr>
            <a:endParaRPr lang="en-GB" sz="3200" b="1" dirty="0"/>
          </a:p>
          <a:p>
            <a:pPr marL="0" indent="0">
              <a:lnSpc>
                <a:spcPct val="100000"/>
              </a:lnSpc>
              <a:buNone/>
            </a:pPr>
            <a:endParaRPr lang="en-GB" sz="3200" b="1" dirty="0"/>
          </a:p>
          <a:p>
            <a:pPr marL="0" indent="0">
              <a:lnSpc>
                <a:spcPct val="100000"/>
              </a:lnSpc>
              <a:buNone/>
            </a:pPr>
            <a:endParaRPr lang="en-GB" sz="3200" b="1" dirty="0"/>
          </a:p>
          <a:p>
            <a:pPr marL="0" indent="0">
              <a:lnSpc>
                <a:spcPct val="100000"/>
              </a:lnSpc>
              <a:buNone/>
            </a:pPr>
            <a:endParaRPr lang="en-GB" sz="3200" b="1" dirty="0"/>
          </a:p>
          <a:p>
            <a:pPr marL="0" indent="0">
              <a:lnSpc>
                <a:spcPct val="100000"/>
              </a:lnSpc>
              <a:buNone/>
            </a:pPr>
            <a:r>
              <a:rPr lang="en-GB" sz="3200" b="1" dirty="0"/>
              <a:t>Attachments:</a:t>
            </a:r>
            <a:r>
              <a:rPr lang="en-GB" sz="3200" dirty="0"/>
              <a:t> CVs, optionally detailed description of the project (typesetting of maths) </a:t>
            </a:r>
          </a:p>
          <a:p>
            <a:pPr marL="0" indent="0">
              <a:lnSpc>
                <a:spcPct val="100000"/>
              </a:lnSpc>
              <a:buNone/>
            </a:pPr>
            <a:endParaRPr lang="en-GB" sz="3200" b="1" dirty="0"/>
          </a:p>
          <a:p>
            <a:pPr marL="0" indent="0">
              <a:lnSpc>
                <a:spcPct val="100000"/>
              </a:lnSpc>
              <a:buNone/>
            </a:pPr>
            <a:br>
              <a:rPr lang="en-GB" sz="2600" dirty="0"/>
            </a:br>
            <a:endParaRPr lang="en-GB" sz="2600" dirty="0"/>
          </a:p>
          <a:p>
            <a:pPr marL="0" indent="0">
              <a:lnSpc>
                <a:spcPct val="100000"/>
              </a:lnSpc>
              <a:buNone/>
            </a:pPr>
            <a:endParaRPr lang="en-GB" sz="3200" dirty="0"/>
          </a:p>
          <a:p>
            <a:pPr lvl="1" algn="just">
              <a:lnSpc>
                <a:spcPct val="100000"/>
              </a:lnSpc>
            </a:pPr>
            <a:endParaRPr lang="cs-CZ" sz="3200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156B2885-34A3-4B4F-BA1C-DD9B08623C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9330"/>
            <a:ext cx="65" cy="23853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9044" rIns="0" bIns="-19044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2D155C-9F4A-6742-9EBD-CBFA2F5479DE}"/>
              </a:ext>
            </a:extLst>
          </p:cNvPr>
          <p:cNvSpPr txBox="1"/>
          <p:nvPr/>
        </p:nvSpPr>
        <p:spPr>
          <a:xfrm>
            <a:off x="2260600" y="3607961"/>
            <a:ext cx="17434986" cy="4493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lnSpc>
                <a:spcPct val="100000"/>
              </a:lnSpc>
              <a:buNone/>
            </a:pPr>
            <a:endParaRPr lang="en-GB" sz="2600" dirty="0"/>
          </a:p>
          <a:p>
            <a:pPr marL="0" indent="0" algn="just">
              <a:lnSpc>
                <a:spcPct val="100000"/>
              </a:lnSpc>
              <a:buNone/>
            </a:pPr>
            <a:r>
              <a:rPr lang="en-GB" sz="2600" b="1" dirty="0"/>
              <a:t>Summary: </a:t>
            </a:r>
            <a:r>
              <a:rPr lang="en-GB" sz="2600" dirty="0"/>
              <a:t>The main goal of this project is the preparation of compatible system of materials suitable for construction and drawing of multi-step-index optical fibres 	with high solubility of rare-earth ions which will cover the wavelengths from visible up to mid-infrared part of electromagnetic </a:t>
            </a:r>
            <a:r>
              <a:rPr lang="en-GB" sz="2600" dirty="0" err="1"/>
              <a:t>spectum</a:t>
            </a:r>
            <a:r>
              <a:rPr lang="en-GB" sz="2600" dirty="0"/>
              <a:t> …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en-GB" sz="2600" dirty="0"/>
          </a:p>
          <a:p>
            <a:pPr marL="0" indent="0" algn="just">
              <a:lnSpc>
                <a:spcPct val="100000"/>
              </a:lnSpc>
              <a:buNone/>
            </a:pPr>
            <a:r>
              <a:rPr lang="en-GB" sz="2600" b="1" dirty="0"/>
              <a:t>Objectives:  </a:t>
            </a:r>
            <a:r>
              <a:rPr lang="en-GB" sz="2600" dirty="0" err="1"/>
              <a:t>Souhrnným</a:t>
            </a:r>
            <a:r>
              <a:rPr lang="en-GB" sz="2600" dirty="0"/>
              <a:t> </a:t>
            </a:r>
            <a:r>
              <a:rPr lang="en-GB" sz="2600" dirty="0" err="1"/>
              <a:t>cílem</a:t>
            </a:r>
            <a:r>
              <a:rPr lang="en-GB" sz="2600" dirty="0"/>
              <a:t> </a:t>
            </a:r>
            <a:r>
              <a:rPr lang="en-GB" sz="2600" dirty="0" err="1"/>
              <a:t>projektu</a:t>
            </a:r>
            <a:r>
              <a:rPr lang="en-GB" sz="2600" dirty="0"/>
              <a:t> je </a:t>
            </a:r>
            <a:r>
              <a:rPr lang="en-GB" sz="2600" dirty="0" err="1"/>
              <a:t>připravit</a:t>
            </a:r>
            <a:r>
              <a:rPr lang="en-GB" sz="2600" dirty="0"/>
              <a:t> </a:t>
            </a:r>
            <a:r>
              <a:rPr lang="en-GB" sz="2600" dirty="0" err="1"/>
              <a:t>soustavu</a:t>
            </a:r>
            <a:r>
              <a:rPr lang="en-GB" sz="2600" dirty="0"/>
              <a:t> </a:t>
            </a:r>
            <a:r>
              <a:rPr lang="en-GB" sz="2600" dirty="0" err="1"/>
              <a:t>kompatibilních</a:t>
            </a:r>
            <a:r>
              <a:rPr lang="en-GB" sz="2600" dirty="0"/>
              <a:t> </a:t>
            </a:r>
            <a:r>
              <a:rPr lang="en-GB" sz="2600" dirty="0" err="1"/>
              <a:t>materiálů</a:t>
            </a:r>
            <a:r>
              <a:rPr lang="en-GB" sz="2600" dirty="0"/>
              <a:t> pro </a:t>
            </a:r>
            <a:r>
              <a:rPr lang="en-GB" sz="2600" dirty="0" err="1"/>
              <a:t>konstrukci</a:t>
            </a:r>
            <a:r>
              <a:rPr lang="en-GB" sz="2600" dirty="0"/>
              <a:t> a </a:t>
            </a:r>
            <a:r>
              <a:rPr lang="en-GB" sz="2600" dirty="0" err="1"/>
              <a:t>tažení</a:t>
            </a:r>
            <a:r>
              <a:rPr lang="en-GB" sz="2600" dirty="0"/>
              <a:t> multi-</a:t>
            </a:r>
            <a:r>
              <a:rPr lang="en-GB" sz="2600" dirty="0" err="1"/>
              <a:t>stepindex</a:t>
            </a:r>
            <a:r>
              <a:rPr lang="en-GB" sz="2600" dirty="0"/>
              <a:t> </a:t>
            </a:r>
            <a:r>
              <a:rPr lang="en-GB" sz="2600" dirty="0" err="1"/>
              <a:t>optických</a:t>
            </a:r>
            <a:r>
              <a:rPr lang="en-GB" sz="2600" dirty="0"/>
              <a:t> </a:t>
            </a:r>
            <a:r>
              <a:rPr lang="en-GB" sz="2600" dirty="0" err="1"/>
              <a:t>vláken</a:t>
            </a:r>
            <a:r>
              <a:rPr lang="en-GB" sz="2600" dirty="0"/>
              <a:t> s </a:t>
            </a:r>
            <a:r>
              <a:rPr lang="en-GB" sz="2600" dirty="0" err="1"/>
              <a:t>vysokou</a:t>
            </a:r>
            <a:r>
              <a:rPr lang="en-GB" sz="2600" dirty="0"/>
              <a:t> </a:t>
            </a:r>
            <a:r>
              <a:rPr lang="en-GB" sz="2600" dirty="0" err="1"/>
              <a:t>rozpustností</a:t>
            </a:r>
            <a:r>
              <a:rPr lang="en-GB" sz="2600" dirty="0"/>
              <a:t> </a:t>
            </a:r>
            <a:r>
              <a:rPr lang="en-GB" sz="2600" dirty="0" err="1"/>
              <a:t>iontů</a:t>
            </a:r>
            <a:r>
              <a:rPr lang="en-GB" sz="2600" dirty="0"/>
              <a:t> </a:t>
            </a:r>
            <a:r>
              <a:rPr lang="en-GB" sz="2600" dirty="0" err="1"/>
              <a:t>vzácných</a:t>
            </a:r>
            <a:r>
              <a:rPr lang="en-GB" sz="2600" dirty="0"/>
              <a:t> </a:t>
            </a:r>
            <a:r>
              <a:rPr lang="en-GB" sz="2600" dirty="0" err="1"/>
              <a:t>zemin</a:t>
            </a:r>
            <a:r>
              <a:rPr lang="en-GB" sz="2600" dirty="0"/>
              <a:t> </a:t>
            </a:r>
            <a:r>
              <a:rPr lang="en-GB" sz="2600" dirty="0" err="1"/>
              <a:t>operujících</a:t>
            </a:r>
            <a:r>
              <a:rPr lang="en-GB" sz="2600" dirty="0"/>
              <a:t> od </a:t>
            </a:r>
            <a:r>
              <a:rPr lang="en-GB" sz="2600" dirty="0" err="1"/>
              <a:t>viditelné</a:t>
            </a:r>
            <a:r>
              <a:rPr lang="en-GB" sz="2600" dirty="0"/>
              <a:t> </a:t>
            </a:r>
            <a:r>
              <a:rPr lang="en-GB" sz="2600" dirty="0" err="1"/>
              <a:t>až</a:t>
            </a:r>
            <a:r>
              <a:rPr lang="en-GB" sz="2600" dirty="0"/>
              <a:t> do </a:t>
            </a:r>
            <a:r>
              <a:rPr lang="en-GB" sz="2600" dirty="0" err="1"/>
              <a:t>střední</a:t>
            </a:r>
            <a:r>
              <a:rPr lang="en-GB" sz="2600" dirty="0"/>
              <a:t> </a:t>
            </a:r>
            <a:r>
              <a:rPr lang="en-GB" sz="2600" dirty="0" err="1"/>
              <a:t>infračervené</a:t>
            </a:r>
            <a:r>
              <a:rPr lang="en-GB" sz="2600" dirty="0"/>
              <a:t> </a:t>
            </a:r>
            <a:r>
              <a:rPr lang="en-GB" sz="2600" dirty="0" err="1"/>
              <a:t>oblasti</a:t>
            </a:r>
            <a:r>
              <a:rPr lang="en-GB" sz="2600" dirty="0"/>
              <a:t> </a:t>
            </a:r>
            <a:r>
              <a:rPr lang="en-GB" sz="2600" dirty="0" err="1"/>
              <a:t>elektromagnetického</a:t>
            </a:r>
            <a:r>
              <a:rPr lang="en-GB" sz="2600" dirty="0"/>
              <a:t> </a:t>
            </a:r>
            <a:r>
              <a:rPr lang="en-GB" sz="2600" dirty="0" err="1"/>
              <a:t>spektra</a:t>
            </a:r>
            <a:r>
              <a:rPr lang="en-GB" sz="2600" dirty="0"/>
              <a:t>. </a:t>
            </a:r>
            <a:r>
              <a:rPr lang="en-GB" sz="2600" dirty="0" err="1"/>
              <a:t>Intenzivní</a:t>
            </a:r>
            <a:r>
              <a:rPr lang="en-GB" sz="2600" dirty="0"/>
              <a:t> up-</a:t>
            </a:r>
            <a:r>
              <a:rPr lang="en-GB" sz="2600" dirty="0" err="1"/>
              <a:t>konverzní</a:t>
            </a:r>
            <a:r>
              <a:rPr lang="en-GB" sz="2600" dirty="0"/>
              <a:t> </a:t>
            </a:r>
            <a:r>
              <a:rPr lang="en-GB" sz="2600" dirty="0" err="1"/>
              <a:t>emise</a:t>
            </a:r>
            <a:r>
              <a:rPr lang="en-GB" sz="2600" dirty="0"/>
              <a:t> </a:t>
            </a:r>
            <a:r>
              <a:rPr lang="en-GB" sz="2600" dirty="0" err="1"/>
              <a:t>ve</a:t>
            </a:r>
            <a:r>
              <a:rPr lang="en-GB" sz="2600" dirty="0"/>
              <a:t> </a:t>
            </a:r>
            <a:r>
              <a:rPr lang="en-GB" sz="2600" dirty="0" err="1"/>
              <a:t>viditelné</a:t>
            </a:r>
            <a:r>
              <a:rPr lang="en-GB" sz="2600" dirty="0"/>
              <a:t> a </a:t>
            </a:r>
            <a:r>
              <a:rPr lang="en-GB" sz="2600" dirty="0" err="1"/>
              <a:t>blízké</a:t>
            </a:r>
            <a:r>
              <a:rPr lang="en-GB" sz="2600" dirty="0"/>
              <a:t> </a:t>
            </a:r>
            <a:r>
              <a:rPr lang="en-GB" sz="2600" dirty="0" err="1"/>
              <a:t>infračervené</a:t>
            </a:r>
            <a:r>
              <a:rPr lang="en-GB" sz="2600" dirty="0"/>
              <a:t> oblast </a:t>
            </a:r>
            <a:r>
              <a:rPr lang="en-GB" sz="2600" dirty="0" err="1"/>
              <a:t>následně</a:t>
            </a:r>
            <a:r>
              <a:rPr lang="en-GB" sz="2600" dirty="0"/>
              <a:t> </a:t>
            </a:r>
            <a:r>
              <a:rPr lang="en-GB" sz="2600" dirty="0" err="1"/>
              <a:t>umožňuje</a:t>
            </a:r>
            <a:r>
              <a:rPr lang="en-GB" sz="2600" dirty="0"/>
              <a:t> </a:t>
            </a:r>
            <a:r>
              <a:rPr lang="en-GB" sz="2600" dirty="0" err="1"/>
              <a:t>studovat</a:t>
            </a:r>
            <a:r>
              <a:rPr lang="en-GB" sz="2600" dirty="0"/>
              <a:t> </a:t>
            </a:r>
            <a:r>
              <a:rPr lang="en-GB" sz="2600" dirty="0" err="1"/>
              <a:t>excitační</a:t>
            </a:r>
            <a:r>
              <a:rPr lang="en-GB" sz="2600" dirty="0"/>
              <a:t> </a:t>
            </a:r>
            <a:r>
              <a:rPr lang="en-GB" sz="2600" dirty="0" err="1"/>
              <a:t>mechanismy</a:t>
            </a:r>
            <a:r>
              <a:rPr lang="en-GB" sz="2600" dirty="0"/>
              <a:t> </a:t>
            </a:r>
            <a:r>
              <a:rPr lang="en-GB" sz="2600" dirty="0" err="1"/>
              <a:t>mezi</a:t>
            </a:r>
            <a:r>
              <a:rPr lang="en-GB" sz="2600" dirty="0"/>
              <a:t> </a:t>
            </a:r>
            <a:r>
              <a:rPr lang="en-GB" sz="2600" dirty="0" err="1"/>
              <a:t>energetickými</a:t>
            </a:r>
            <a:r>
              <a:rPr lang="en-GB" sz="2600" dirty="0"/>
              <a:t> </a:t>
            </a:r>
            <a:r>
              <a:rPr lang="en-GB" sz="2600" dirty="0" err="1"/>
              <a:t>hladinami</a:t>
            </a:r>
            <a:r>
              <a:rPr lang="en-GB" sz="2600" dirty="0"/>
              <a:t> </a:t>
            </a:r>
            <a:r>
              <a:rPr lang="en-GB" sz="2600" dirty="0" err="1"/>
              <a:t>iontů</a:t>
            </a:r>
            <a:r>
              <a:rPr lang="en-GB" sz="2600" dirty="0"/>
              <a:t> </a:t>
            </a:r>
            <a:r>
              <a:rPr lang="en-GB" sz="2600" dirty="0" err="1"/>
              <a:t>vzácných</a:t>
            </a:r>
            <a:r>
              <a:rPr lang="en-GB" sz="2600" dirty="0"/>
              <a:t> </a:t>
            </a:r>
            <a:r>
              <a:rPr lang="en-GB" sz="2600" dirty="0" err="1"/>
              <a:t>zemin</a:t>
            </a:r>
            <a:r>
              <a:rPr lang="en-GB" sz="2600" dirty="0"/>
              <a:t> (RE3+) v </a:t>
            </a:r>
            <a:r>
              <a:rPr lang="en-GB" sz="2600" dirty="0" err="1"/>
              <a:t>látce</a:t>
            </a:r>
            <a:r>
              <a:rPr lang="en-GB" sz="2600" dirty="0"/>
              <a:t>. </a:t>
            </a:r>
          </a:p>
          <a:p>
            <a:pPr marL="0" indent="0" algn="just">
              <a:lnSpc>
                <a:spcPct val="100000"/>
              </a:lnSpc>
              <a:buNone/>
            </a:pPr>
            <a:br>
              <a:rPr lang="en-GB" sz="2600" dirty="0"/>
            </a:br>
            <a:r>
              <a:rPr lang="en-GB" sz="2600" dirty="0" err="1"/>
              <a:t>Celý</a:t>
            </a:r>
            <a:r>
              <a:rPr lang="en-GB" sz="2600" dirty="0"/>
              <a:t> </a:t>
            </a:r>
            <a:r>
              <a:rPr lang="en-GB" sz="2600" dirty="0" err="1"/>
              <a:t>projekt</a:t>
            </a:r>
            <a:r>
              <a:rPr lang="en-GB" sz="2600" dirty="0"/>
              <a:t> </a:t>
            </a:r>
            <a:r>
              <a:rPr lang="en-GB" sz="2600" dirty="0" err="1"/>
              <a:t>lze</a:t>
            </a:r>
            <a:r>
              <a:rPr lang="en-GB" sz="2600" dirty="0"/>
              <a:t> </a:t>
            </a:r>
            <a:r>
              <a:rPr lang="en-GB" sz="2600" dirty="0" err="1"/>
              <a:t>následně</a:t>
            </a:r>
            <a:r>
              <a:rPr lang="en-GB" sz="2600" dirty="0"/>
              <a:t> </a:t>
            </a:r>
            <a:r>
              <a:rPr lang="en-GB" sz="2600" dirty="0" err="1"/>
              <a:t>rozdělit</a:t>
            </a:r>
            <a:r>
              <a:rPr lang="en-GB" sz="2600" dirty="0"/>
              <a:t> do </a:t>
            </a:r>
            <a:r>
              <a:rPr lang="en-GB" sz="2600" dirty="0" err="1"/>
              <a:t>několika</a:t>
            </a:r>
            <a:r>
              <a:rPr lang="en-GB" sz="2600" dirty="0"/>
              <a:t> </a:t>
            </a:r>
            <a:r>
              <a:rPr lang="en-GB" sz="2600" dirty="0" err="1"/>
              <a:t>logicky</a:t>
            </a:r>
            <a:r>
              <a:rPr lang="en-GB" sz="2600" dirty="0"/>
              <a:t> </a:t>
            </a:r>
            <a:r>
              <a:rPr lang="en-GB" sz="2600" dirty="0" err="1"/>
              <a:t>navazujících</a:t>
            </a:r>
            <a:r>
              <a:rPr lang="en-GB" sz="2600" dirty="0"/>
              <a:t> </a:t>
            </a:r>
            <a:r>
              <a:rPr lang="en-GB" sz="2600" dirty="0" err="1"/>
              <a:t>částí</a:t>
            </a:r>
            <a:r>
              <a:rPr lang="en-GB" sz="2600" dirty="0"/>
              <a:t>, </a:t>
            </a:r>
            <a:r>
              <a:rPr lang="en-GB" sz="2600" dirty="0" err="1"/>
              <a:t>jejichž</a:t>
            </a:r>
            <a:r>
              <a:rPr lang="en-GB" sz="2600" dirty="0"/>
              <a:t> </a:t>
            </a:r>
            <a:r>
              <a:rPr lang="en-GB" sz="2600" dirty="0" err="1"/>
              <a:t>cíle</a:t>
            </a:r>
            <a:r>
              <a:rPr lang="en-GB" sz="2600" dirty="0"/>
              <a:t> </a:t>
            </a:r>
            <a:r>
              <a:rPr lang="en-GB" sz="2600" dirty="0" err="1"/>
              <a:t>lze</a:t>
            </a:r>
            <a:r>
              <a:rPr lang="en-GB" sz="2600" dirty="0"/>
              <a:t> </a:t>
            </a:r>
            <a:r>
              <a:rPr lang="en-GB" sz="2600" dirty="0" err="1"/>
              <a:t>následně</a:t>
            </a:r>
            <a:r>
              <a:rPr lang="en-GB" sz="2600" dirty="0"/>
              <a:t> </a:t>
            </a:r>
            <a:r>
              <a:rPr lang="en-GB" sz="2600" dirty="0" err="1"/>
              <a:t>definovat</a:t>
            </a:r>
            <a:r>
              <a:rPr lang="en-GB" sz="2600" dirty="0"/>
              <a:t>: …</a:t>
            </a:r>
            <a:endParaRPr lang="en-CZ" sz="2600" dirty="0"/>
          </a:p>
        </p:txBody>
      </p:sp>
    </p:spTree>
    <p:extLst>
      <p:ext uri="{BB962C8B-B14F-4D97-AF65-F5344CB8AC3E}">
        <p14:creationId xmlns:p14="http://schemas.microsoft.com/office/powerpoint/2010/main" val="34455899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06" y="304259"/>
            <a:ext cx="18727374" cy="1028596"/>
          </a:xfrm>
        </p:spPr>
        <p:txBody>
          <a:bodyPr/>
          <a:lstStyle/>
          <a:p>
            <a:pPr algn="ctr"/>
            <a:r>
              <a:rPr lang="cs-CZ" sz="5400" b="1" dirty="0">
                <a:solidFill>
                  <a:schemeClr val="bg1"/>
                </a:solidFill>
                <a:latin typeface="Gill Sans"/>
              </a:rPr>
              <a:t>Project design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48756" y="1747770"/>
            <a:ext cx="18806587" cy="8488430"/>
          </a:xfrm>
        </p:spPr>
        <p:txBody>
          <a:bodyPr/>
          <a:lstStyle/>
          <a:p>
            <a:pPr marL="0" indent="0" algn="just">
              <a:buNone/>
            </a:pPr>
            <a:r>
              <a:rPr lang="en-US" sz="3200" b="1" dirty="0"/>
              <a:t>Annotation - </a:t>
            </a:r>
            <a:r>
              <a:rPr lang="en-US" sz="3200" dirty="0"/>
              <a:t>state the aims of the project in a few sentences</a:t>
            </a:r>
            <a:r>
              <a:rPr lang="cs-CZ" sz="3200" dirty="0"/>
              <a:t> (ENG + CZ)</a:t>
            </a:r>
          </a:p>
          <a:p>
            <a:pPr marL="0" indent="0" algn="just">
              <a:buNone/>
            </a:pPr>
            <a:r>
              <a:rPr lang="en-US" sz="3200" b="1" dirty="0"/>
              <a:t>Current state of knowledge </a:t>
            </a:r>
            <a:r>
              <a:rPr lang="en-US" sz="3200" dirty="0"/>
              <a:t>- a summary of the current state of the researched issues and research needs within your project (+references)</a:t>
            </a:r>
            <a:endParaRPr lang="cs-CZ" sz="3200" dirty="0"/>
          </a:p>
          <a:p>
            <a:pPr marL="0" indent="0" algn="just">
              <a:buNone/>
            </a:pPr>
            <a:r>
              <a:rPr lang="en-US" sz="3200" b="1" dirty="0"/>
              <a:t>Explanation of the connection to other projects solved by the leader or the proposer</a:t>
            </a:r>
            <a:endParaRPr lang="cs-CZ" sz="3200" b="1" dirty="0"/>
          </a:p>
          <a:p>
            <a:pPr marL="0" indent="0" algn="just">
              <a:buNone/>
            </a:pPr>
            <a:r>
              <a:rPr lang="en-US" sz="3200" b="1" dirty="0"/>
              <a:t>Material support of the project - </a:t>
            </a:r>
            <a:r>
              <a:rPr lang="en-US" sz="3200" dirty="0"/>
              <a:t>proves that the workplace is able to solve the project, has the necessary equipment and computer technology</a:t>
            </a:r>
            <a:r>
              <a:rPr lang="cs-CZ" sz="3200" dirty="0"/>
              <a:t>.</a:t>
            </a:r>
          </a:p>
          <a:p>
            <a:pPr marL="0" indent="0">
              <a:buNone/>
            </a:pPr>
            <a:r>
              <a:rPr lang="en-GB" sz="3200" b="1" dirty="0"/>
              <a:t>Research objectives/goals:</a:t>
            </a:r>
            <a:r>
              <a:rPr lang="en-GB" sz="3200" dirty="0"/>
              <a:t> set what I want to achieve </a:t>
            </a:r>
          </a:p>
          <a:p>
            <a:pPr marL="0" indent="0">
              <a:buNone/>
            </a:pPr>
            <a:r>
              <a:rPr lang="en-GB" sz="3200" b="1" dirty="0"/>
              <a:t>Methods of research: </a:t>
            </a:r>
            <a:r>
              <a:rPr lang="en-GB" sz="3200" dirty="0"/>
              <a:t>I have a clear vision of how to reach the objectives </a:t>
            </a:r>
          </a:p>
          <a:p>
            <a:pPr marL="0" indent="0">
              <a:buNone/>
            </a:pPr>
            <a:r>
              <a:rPr lang="en-GB" sz="3200" b="1" dirty="0"/>
              <a:t>Presentation of results</a:t>
            </a:r>
            <a:r>
              <a:rPr lang="en-GB" sz="3200" dirty="0"/>
              <a:t>: talk at a conference, paper, . . . </a:t>
            </a:r>
          </a:p>
          <a:p>
            <a:pPr algn="just"/>
            <a:endParaRPr lang="cs-CZ" sz="3200" b="1" dirty="0"/>
          </a:p>
          <a:p>
            <a:pPr marL="0" indent="0" algn="ctr">
              <a:buNone/>
            </a:pPr>
            <a:r>
              <a:rPr lang="en-GB" sz="3200" b="1" dirty="0"/>
              <a:t>Limited possibility of inserting formulas, figures and special symbols – it might be convenient to add a .pdf attachment with a more detailed description of the project. </a:t>
            </a:r>
          </a:p>
          <a:p>
            <a:pPr algn="just"/>
            <a:endParaRPr lang="cs-CZ" sz="3200" b="1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156B2885-34A3-4B4F-BA1C-DD9B08623C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9330"/>
            <a:ext cx="65" cy="23853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9044" rIns="0" bIns="-19044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27599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06" y="304259"/>
            <a:ext cx="18727374" cy="1028596"/>
          </a:xfrm>
        </p:spPr>
        <p:txBody>
          <a:bodyPr/>
          <a:lstStyle/>
          <a:p>
            <a:pPr algn="ctr"/>
            <a:r>
              <a:rPr lang="cs-CZ" sz="5400" b="1" dirty="0" err="1">
                <a:solidFill>
                  <a:schemeClr val="bg1"/>
                </a:solidFill>
                <a:latin typeface="Gill Sans"/>
              </a:rPr>
              <a:t>Results</a:t>
            </a:r>
            <a:r>
              <a:rPr lang="cs-CZ" sz="5400" b="1" dirty="0">
                <a:solidFill>
                  <a:schemeClr val="bg1"/>
                </a:solidFill>
                <a:latin typeface="Gill Sans"/>
              </a:rPr>
              <a:t> and use </a:t>
            </a:r>
            <a:r>
              <a:rPr lang="cs-CZ" sz="5400" b="1" dirty="0" err="1">
                <a:solidFill>
                  <a:schemeClr val="bg1"/>
                </a:solidFill>
                <a:latin typeface="Gill Sans"/>
              </a:rPr>
              <a:t>of</a:t>
            </a:r>
            <a:r>
              <a:rPr lang="cs-CZ" sz="5400" b="1" dirty="0">
                <a:solidFill>
                  <a:schemeClr val="bg1"/>
                </a:solidFill>
                <a:latin typeface="Gill Sans"/>
              </a:rPr>
              <a:t> </a:t>
            </a:r>
            <a:r>
              <a:rPr lang="cs-CZ" sz="5400" b="1" dirty="0" err="1">
                <a:solidFill>
                  <a:schemeClr val="bg1"/>
                </a:solidFill>
                <a:latin typeface="Gill Sans"/>
              </a:rPr>
              <a:t>resources</a:t>
            </a:r>
            <a:endParaRPr lang="cs-CZ" sz="5400" b="1" dirty="0">
              <a:solidFill>
                <a:schemeClr val="bg1"/>
              </a:solidFill>
              <a:latin typeface="Gill Sans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48756" y="1747770"/>
            <a:ext cx="18806587" cy="8488430"/>
          </a:xfrm>
        </p:spPr>
        <p:txBody>
          <a:bodyPr/>
          <a:lstStyle/>
          <a:p>
            <a:r>
              <a:rPr lang="en-GB" sz="3600" dirty="0"/>
              <a:t>quite high success rate, ca. </a:t>
            </a:r>
            <a:r>
              <a:rPr lang="en-GB" sz="3600" b="1" dirty="0"/>
              <a:t>30–40</a:t>
            </a:r>
            <a:r>
              <a:rPr lang="en-GB" sz="3600" dirty="0"/>
              <a:t> % </a:t>
            </a:r>
          </a:p>
          <a:p>
            <a:r>
              <a:rPr lang="en-GB" sz="3600" dirty="0"/>
              <a:t>results announced during </a:t>
            </a:r>
            <a:r>
              <a:rPr lang="en-GB" sz="3600" b="1" dirty="0"/>
              <a:t>March</a:t>
            </a:r>
            <a:r>
              <a:rPr lang="en-GB" sz="3600" dirty="0"/>
              <a:t>, money at disposal from April to December </a:t>
            </a:r>
          </a:p>
          <a:p>
            <a:r>
              <a:rPr lang="en-GB" sz="3600" dirty="0"/>
              <a:t>fees paid between January and March must be paid from other resources; possible to pay by GAUK subsequently </a:t>
            </a:r>
          </a:p>
          <a:p>
            <a:r>
              <a:rPr lang="en-GB" sz="3600" dirty="0"/>
              <a:t>budget usually </a:t>
            </a:r>
            <a:r>
              <a:rPr lang="en-GB" sz="3600" b="1" dirty="0"/>
              <a:t>partially lowered </a:t>
            </a:r>
          </a:p>
          <a:p>
            <a:r>
              <a:rPr lang="en-GB" sz="3600" dirty="0"/>
              <a:t>unused resources cannot be used in following years; </a:t>
            </a:r>
            <a:r>
              <a:rPr lang="en-GB" sz="3600" b="1" dirty="0"/>
              <a:t>must be returned </a:t>
            </a:r>
            <a:r>
              <a:rPr lang="en-GB" sz="3600" dirty="0"/>
              <a:t>(better to exceed)</a:t>
            </a:r>
            <a:endParaRPr lang="en-GB" sz="3600" b="1" dirty="0"/>
          </a:p>
          <a:p>
            <a:r>
              <a:rPr lang="en-GB" sz="3600" dirty="0"/>
              <a:t>resources (such as scholarships) should be used continuously </a:t>
            </a:r>
          </a:p>
          <a:p>
            <a:r>
              <a:rPr lang="en-GB" sz="3600" b="1" dirty="0"/>
              <a:t>indirect costs </a:t>
            </a:r>
            <a:r>
              <a:rPr lang="en-GB" sz="3600" dirty="0"/>
              <a:t>deducted automatically (</a:t>
            </a:r>
            <a:r>
              <a:rPr lang="en-GB" sz="3600" dirty="0" err="1"/>
              <a:t>cca</a:t>
            </a:r>
            <a:r>
              <a:rPr lang="en-GB" sz="3600" dirty="0"/>
              <a:t> in June) </a:t>
            </a:r>
          </a:p>
          <a:p>
            <a:r>
              <a:rPr lang="en-GB" sz="3600" dirty="0"/>
              <a:t>at the end of year: </a:t>
            </a:r>
            <a:r>
              <a:rPr lang="en-GB" sz="3600" b="1" dirty="0"/>
              <a:t>annual/final report </a:t>
            </a:r>
            <a:r>
              <a:rPr lang="en-GB" sz="3600" dirty="0"/>
              <a:t>written and application for continuing support submitted </a:t>
            </a:r>
          </a:p>
          <a:p>
            <a:r>
              <a:rPr lang="en-GB" sz="3600" dirty="0"/>
              <a:t>not necessary to follow the travel plan exactly, but all changes must be appropriately justified in the report </a:t>
            </a:r>
          </a:p>
          <a:p>
            <a:pPr algn="just"/>
            <a:endParaRPr lang="cs-CZ" sz="3600" b="1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156B2885-34A3-4B4F-BA1C-DD9B08623C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9330"/>
            <a:ext cx="65" cy="23853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9044" rIns="0" bIns="-19044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06711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06" y="304259"/>
            <a:ext cx="18727374" cy="1028596"/>
          </a:xfrm>
        </p:spPr>
        <p:txBody>
          <a:bodyPr/>
          <a:lstStyle/>
          <a:p>
            <a:pPr algn="ctr"/>
            <a:r>
              <a:rPr lang="cs-CZ" sz="5400" b="1" dirty="0" err="1">
                <a:solidFill>
                  <a:schemeClr val="bg1"/>
                </a:solidFill>
                <a:latin typeface="Gill Sans"/>
              </a:rPr>
              <a:t>Successful</a:t>
            </a:r>
            <a:r>
              <a:rPr lang="cs-CZ" sz="5400" b="1" dirty="0">
                <a:solidFill>
                  <a:schemeClr val="bg1"/>
                </a:solidFill>
                <a:latin typeface="Gill Sans"/>
              </a:rPr>
              <a:t> </a:t>
            </a:r>
            <a:r>
              <a:rPr lang="cs-CZ" sz="5400" b="1" dirty="0" err="1">
                <a:solidFill>
                  <a:schemeClr val="bg1"/>
                </a:solidFill>
                <a:latin typeface="Gill Sans"/>
              </a:rPr>
              <a:t>proposal</a:t>
            </a:r>
            <a:endParaRPr lang="cs-CZ" sz="5400" b="1" dirty="0">
              <a:solidFill>
                <a:schemeClr val="bg1"/>
              </a:solidFill>
              <a:latin typeface="Gill Sans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48756" y="1747770"/>
            <a:ext cx="18806587" cy="8488430"/>
          </a:xfrm>
        </p:spPr>
        <p:txBody>
          <a:bodyPr/>
          <a:lstStyle/>
          <a:p>
            <a:pPr marL="0" indent="0">
              <a:buNone/>
            </a:pPr>
            <a:r>
              <a:rPr lang="en-GB" sz="3600" b="1" dirty="0"/>
              <a:t>Successful proposal </a:t>
            </a:r>
          </a:p>
          <a:p>
            <a:r>
              <a:rPr lang="en-GB" sz="3600" dirty="0"/>
              <a:t>food allowance per country at web page of financial department: </a:t>
            </a:r>
            <a:r>
              <a:rPr lang="en-GB" sz="3600" dirty="0" err="1"/>
              <a:t>mff.cuni.cz</a:t>
            </a:r>
            <a:r>
              <a:rPr lang="en-GB" sz="3600" dirty="0"/>
              <a:t>/data/web/</a:t>
            </a:r>
            <a:r>
              <a:rPr lang="en-GB" sz="3600" dirty="0" err="1"/>
              <a:t>obsah-puvodni</a:t>
            </a:r>
            <a:r>
              <a:rPr lang="en-GB" sz="3600" dirty="0"/>
              <a:t>/</a:t>
            </a:r>
            <a:r>
              <a:rPr lang="en-GB" sz="3600" dirty="0" err="1"/>
              <a:t>fakulta</a:t>
            </a:r>
            <a:r>
              <a:rPr lang="en-GB" sz="3600" dirty="0"/>
              <a:t>/</a:t>
            </a:r>
            <a:r>
              <a:rPr lang="en-GB" sz="3600" dirty="0" err="1"/>
              <a:t>hosp</a:t>
            </a:r>
            <a:r>
              <a:rPr lang="en-GB" sz="3600" dirty="0"/>
              <a:t>/stravne2020-cizina.pdf </a:t>
            </a:r>
          </a:p>
          <a:p>
            <a:r>
              <a:rPr lang="en-GB" sz="3600" dirty="0" err="1"/>
              <a:t>Kapesné</a:t>
            </a:r>
            <a:r>
              <a:rPr lang="en-GB" sz="3600" dirty="0"/>
              <a:t> (additional allowance): 40 % of food allowance </a:t>
            </a:r>
          </a:p>
          <a:p>
            <a:r>
              <a:rPr lang="en-GB" sz="3600" dirty="0"/>
              <a:t>all resources should be used, better exceed by 100 CZK than not to use everything </a:t>
            </a:r>
          </a:p>
          <a:p>
            <a:r>
              <a:rPr lang="en-GB" sz="3600" dirty="0">
                <a:solidFill>
                  <a:srgbClr val="FF0000"/>
                </a:solidFill>
              </a:rPr>
              <a:t>NEW2023: when returning unused funds, a proportionate part of the additional costs must also be returned (the limit of CZK 20 000 is no longer applicable).</a:t>
            </a:r>
            <a:endParaRPr lang="en-GB" sz="3600" dirty="0"/>
          </a:p>
          <a:p>
            <a:r>
              <a:rPr lang="en-GB" sz="3600" dirty="0"/>
              <a:t>scholarships entered in SIS or via the study department (or via SIS) -&gt; it is not paid </a:t>
            </a:r>
            <a:r>
              <a:rPr lang="en-US" altLang="cs-CZ" sz="3600" dirty="0">
                <a:latin typeface="Gill Sans MT" panose="020B0502020104020203" pitchFamily="34" charset="-18"/>
                <a:cs typeface="Calibri" panose="020F0502020204030204" pitchFamily="34" charset="0"/>
              </a:rPr>
              <a:t>automatically</a:t>
            </a:r>
            <a:endParaRPr lang="en-GB" sz="3600" dirty="0"/>
          </a:p>
          <a:p>
            <a:r>
              <a:rPr lang="en-US" sz="3600" dirty="0">
                <a:latin typeface="Gill Sans MT" panose="020B0502020104020203" pitchFamily="34" charset="-18"/>
                <a:cs typeface="Calibri" panose="020F0502020204030204" pitchFamily="34" charset="0"/>
              </a:rPr>
              <a:t>Publications created from GA </a:t>
            </a:r>
            <a:r>
              <a:rPr lang="cs-CZ" sz="3600" dirty="0">
                <a:latin typeface="Gill Sans MT" panose="020B0502020104020203" pitchFamily="34" charset="-18"/>
                <a:cs typeface="Calibri" panose="020F0502020204030204" pitchFamily="34" charset="0"/>
              </a:rPr>
              <a:t>UK </a:t>
            </a:r>
            <a:r>
              <a:rPr lang="en-US" sz="3600" dirty="0">
                <a:latin typeface="Gill Sans MT" panose="020B0502020104020203" pitchFamily="34" charset="-18"/>
                <a:cs typeface="Calibri" panose="020F0502020204030204" pitchFamily="34" charset="0"/>
              </a:rPr>
              <a:t>projects must include affiliation with the university and faculty and dedication to GA</a:t>
            </a:r>
            <a:r>
              <a:rPr lang="cs-CZ" sz="3600" dirty="0">
                <a:latin typeface="Gill Sans MT" panose="020B0502020104020203" pitchFamily="34" charset="-18"/>
                <a:cs typeface="Calibri" panose="020F0502020204030204" pitchFamily="34" charset="0"/>
              </a:rPr>
              <a:t> UK</a:t>
            </a:r>
            <a:r>
              <a:rPr lang="en-US" sz="3600" dirty="0">
                <a:latin typeface="Gill Sans MT" panose="020B0502020104020203" pitchFamily="34" charset="-18"/>
                <a:cs typeface="Calibri" panose="020F0502020204030204" pitchFamily="34" charset="0"/>
              </a:rPr>
              <a:t>, otherwise they will not be considered the results of the project</a:t>
            </a:r>
            <a:r>
              <a:rPr lang="cs-CZ" sz="3600" dirty="0">
                <a:latin typeface="Gill Sans MT" panose="020B0502020104020203" pitchFamily="34" charset="-18"/>
                <a:cs typeface="Calibri" panose="020F0502020204030204" pitchFamily="34" charset="0"/>
              </a:rPr>
              <a:t>.</a:t>
            </a:r>
          </a:p>
          <a:p>
            <a:pPr lvl="1"/>
            <a:r>
              <a:rPr lang="en-US" sz="3600" b="1" dirty="0">
                <a:latin typeface="Gill Sans MT" panose="020B0502020104020203" pitchFamily="34" charset="-18"/>
                <a:cs typeface="Calibri" panose="020F0502020204030204" pitchFamily="34" charset="0"/>
              </a:rPr>
              <a:t>The author (co-author) of the output must be a student from the team, if the author is the project leader, without a student researcher / co-investigator - such an output cannot be considered the result of the project -</a:t>
            </a:r>
            <a:r>
              <a:rPr lang="cs-CZ" sz="3600" b="1" dirty="0">
                <a:latin typeface="Gill Sans MT" panose="020B0502020104020203" pitchFamily="34" charset="-18"/>
                <a:cs typeface="Calibri" panose="020F0502020204030204" pitchFamily="34" charset="0"/>
              </a:rPr>
              <a:t> </a:t>
            </a:r>
            <a:r>
              <a:rPr lang="cs-CZ" sz="3600" b="1" dirty="0" err="1">
                <a:latin typeface="Gill Sans MT" panose="020B0502020104020203" pitchFamily="34" charset="-18"/>
                <a:cs typeface="Calibri" panose="020F0502020204030204" pitchFamily="34" charset="0"/>
              </a:rPr>
              <a:t>it</a:t>
            </a:r>
            <a:r>
              <a:rPr lang="en-US" sz="3600" b="1" dirty="0">
                <a:latin typeface="Gill Sans MT" panose="020B0502020104020203" pitchFamily="34" charset="-18"/>
                <a:cs typeface="Calibri" panose="020F0502020204030204" pitchFamily="34" charset="0"/>
              </a:rPr>
              <a:t> is not included in the annual report.</a:t>
            </a:r>
            <a:endParaRPr lang="cs-CZ" sz="3600" b="1" dirty="0">
              <a:latin typeface="Gill Sans MT" panose="020B0502020104020203" pitchFamily="34" charset="-18"/>
              <a:cs typeface="Calibri" panose="020F0502020204030204" pitchFamily="34" charset="0"/>
            </a:endParaRPr>
          </a:p>
          <a:p>
            <a:pPr lvl="1"/>
            <a:endParaRPr lang="cs-CZ" sz="3558" dirty="0">
              <a:latin typeface="Gill Sans MT" panose="020B0502020104020203" pitchFamily="34" charset="-18"/>
              <a:cs typeface="Calibri" panose="020F0502020204030204" pitchFamily="34" charset="0"/>
            </a:endParaRPr>
          </a:p>
          <a:p>
            <a:endParaRPr lang="en-GB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156B2885-34A3-4B4F-BA1C-DD9B08623C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9330"/>
            <a:ext cx="65" cy="23853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9044" rIns="0" bIns="-19044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39078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06" y="304259"/>
            <a:ext cx="18727374" cy="1028596"/>
          </a:xfrm>
        </p:spPr>
        <p:txBody>
          <a:bodyPr/>
          <a:lstStyle/>
          <a:p>
            <a:pPr algn="ctr"/>
            <a:r>
              <a:rPr lang="cs-CZ" sz="5400" b="1" dirty="0" err="1">
                <a:solidFill>
                  <a:schemeClr val="bg1"/>
                </a:solidFill>
                <a:latin typeface="Gill Sans"/>
              </a:rPr>
              <a:t>Successful</a:t>
            </a:r>
            <a:r>
              <a:rPr lang="cs-CZ" sz="5400" b="1" dirty="0">
                <a:solidFill>
                  <a:schemeClr val="bg1"/>
                </a:solidFill>
                <a:latin typeface="Gill Sans"/>
              </a:rPr>
              <a:t> </a:t>
            </a:r>
            <a:r>
              <a:rPr lang="cs-CZ" sz="5400" b="1" dirty="0" err="1">
                <a:solidFill>
                  <a:schemeClr val="bg1"/>
                </a:solidFill>
                <a:latin typeface="Gill Sans"/>
              </a:rPr>
              <a:t>proposal</a:t>
            </a:r>
            <a:endParaRPr lang="cs-CZ" sz="5400" b="1" dirty="0">
              <a:solidFill>
                <a:schemeClr val="bg1"/>
              </a:solidFill>
              <a:latin typeface="Gill Sans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48756" y="1747770"/>
            <a:ext cx="18806587" cy="8488430"/>
          </a:xfrm>
        </p:spPr>
        <p:txBody>
          <a:bodyPr/>
          <a:lstStyle/>
          <a:p>
            <a:pPr marL="0" indent="0">
              <a:buNone/>
            </a:pPr>
            <a:r>
              <a:rPr lang="en-GB" sz="3600" b="1" dirty="0"/>
              <a:t>Successful proposal </a:t>
            </a:r>
          </a:p>
          <a:p>
            <a:r>
              <a:rPr lang="en-GB" sz="3600" dirty="0"/>
              <a:t>food allowance per country at web page of financial department: </a:t>
            </a:r>
            <a:r>
              <a:rPr lang="en-GB" sz="3600" dirty="0" err="1"/>
              <a:t>mff.cuni.cz</a:t>
            </a:r>
            <a:r>
              <a:rPr lang="en-GB" sz="3600" dirty="0"/>
              <a:t>/data/web/</a:t>
            </a:r>
            <a:r>
              <a:rPr lang="en-GB" sz="3600" dirty="0" err="1"/>
              <a:t>obsah-puvodni</a:t>
            </a:r>
            <a:r>
              <a:rPr lang="en-GB" sz="3600" dirty="0"/>
              <a:t>/</a:t>
            </a:r>
            <a:r>
              <a:rPr lang="en-GB" sz="3600" dirty="0" err="1"/>
              <a:t>fakulta</a:t>
            </a:r>
            <a:r>
              <a:rPr lang="en-GB" sz="3600" dirty="0"/>
              <a:t>/</a:t>
            </a:r>
            <a:r>
              <a:rPr lang="en-GB" sz="3600" dirty="0" err="1"/>
              <a:t>hosp</a:t>
            </a:r>
            <a:r>
              <a:rPr lang="en-GB" sz="3600" dirty="0"/>
              <a:t>/stravne2020-cizina.pdf </a:t>
            </a:r>
          </a:p>
          <a:p>
            <a:r>
              <a:rPr lang="en-GB" sz="3600" dirty="0" err="1"/>
              <a:t>Kapesné</a:t>
            </a:r>
            <a:r>
              <a:rPr lang="en-GB" sz="3600" dirty="0"/>
              <a:t> (additional allowance): 40 % of food allowance </a:t>
            </a:r>
          </a:p>
          <a:p>
            <a:r>
              <a:rPr lang="en-GB" sz="3600" dirty="0"/>
              <a:t>all resources should be used, better exceed by 100 CZK than not to use everything </a:t>
            </a:r>
          </a:p>
          <a:p>
            <a:r>
              <a:rPr lang="en-GB" sz="3600" dirty="0">
                <a:solidFill>
                  <a:srgbClr val="FF0000"/>
                </a:solidFill>
              </a:rPr>
              <a:t>NEW2023: when returning unused funds, a proportionate part of the additional costs must also be returned (the limit of CZK 20 000 is no longer applicable).</a:t>
            </a:r>
            <a:endParaRPr lang="en-GB" sz="3600" dirty="0"/>
          </a:p>
          <a:p>
            <a:r>
              <a:rPr lang="en-GB" sz="3600" dirty="0"/>
              <a:t>scholarships entered in SIS or via the study department (or via SIS) -&gt; it is not paid </a:t>
            </a:r>
            <a:r>
              <a:rPr lang="en-US" altLang="cs-CZ" sz="3600" dirty="0">
                <a:latin typeface="Gill Sans MT" panose="020B0502020104020203" pitchFamily="34" charset="-18"/>
                <a:cs typeface="Calibri" panose="020F0502020204030204" pitchFamily="34" charset="0"/>
              </a:rPr>
              <a:t>automatically</a:t>
            </a:r>
            <a:endParaRPr lang="en-GB" altLang="cs-CZ" sz="3600" dirty="0"/>
          </a:p>
          <a:p>
            <a:r>
              <a:rPr lang="en-GB" sz="3600" dirty="0">
                <a:solidFill>
                  <a:srgbClr val="FF0000"/>
                </a:solidFill>
              </a:rPr>
              <a:t>NEW2023: Money transfer limit between categories: 10 000 to 20 000 CZK (does not apply to personal expenses, 10 000 CZK remains)</a:t>
            </a:r>
            <a:endParaRPr lang="cs-CZ" sz="3600" dirty="0">
              <a:latin typeface="Gill Sans MT" panose="020B0502020104020203" pitchFamily="34" charset="-18"/>
              <a:cs typeface="Calibri" panose="020F0502020204030204" pitchFamily="34" charset="0"/>
            </a:endParaRPr>
          </a:p>
          <a:p>
            <a:endParaRPr lang="en-GB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156B2885-34A3-4B4F-BA1C-DD9B08623C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9330"/>
            <a:ext cx="65" cy="23853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9044" rIns="0" bIns="-19044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37838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06" y="304259"/>
            <a:ext cx="18727374" cy="1028596"/>
          </a:xfrm>
        </p:spPr>
        <p:txBody>
          <a:bodyPr/>
          <a:lstStyle/>
          <a:p>
            <a:pPr algn="ctr"/>
            <a:r>
              <a:rPr lang="cs-CZ" sz="54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Attention</a:t>
            </a:r>
            <a:r>
              <a:rPr lang="cs-CZ" sz="5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!!!</a:t>
            </a:r>
            <a:endParaRPr lang="cs-CZ" sz="5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5493" y="1539240"/>
            <a:ext cx="18806587" cy="8492266"/>
          </a:xfrm>
        </p:spPr>
        <p:txBody>
          <a:bodyPr/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US" altLang="cs-CZ" sz="3600" dirty="0">
                <a:latin typeface="Gill Sans MT" panose="020B0502020104020203" pitchFamily="34" charset="-18"/>
                <a:cs typeface="Calibri" panose="020F0502020204030204" pitchFamily="34" charset="0"/>
              </a:rPr>
              <a:t>If </a:t>
            </a:r>
            <a:r>
              <a:rPr lang="cs-CZ" altLang="cs-CZ" sz="3600" dirty="0">
                <a:latin typeface="Gill Sans MT" panose="020B0502020104020203" pitchFamily="34" charset="-18"/>
                <a:cs typeface="Calibri" panose="020F0502020204030204" pitchFamily="34" charset="0"/>
              </a:rPr>
              <a:t>a student</a:t>
            </a:r>
            <a:r>
              <a:rPr lang="en-US" altLang="cs-CZ" sz="3600" dirty="0">
                <a:latin typeface="Gill Sans MT" panose="020B0502020104020203" pitchFamily="34" charset="-18"/>
                <a:cs typeface="Calibri" panose="020F0502020204030204" pitchFamily="34" charset="0"/>
              </a:rPr>
              <a:t> find</a:t>
            </a:r>
            <a:r>
              <a:rPr lang="cs-CZ" altLang="cs-CZ" sz="3600" dirty="0">
                <a:latin typeface="Gill Sans MT" panose="020B0502020104020203" pitchFamily="34" charset="-18"/>
                <a:cs typeface="Calibri" panose="020F0502020204030204" pitchFamily="34" charset="0"/>
              </a:rPr>
              <a:t>s</a:t>
            </a:r>
            <a:r>
              <a:rPr lang="en-US" altLang="cs-CZ" sz="3600" dirty="0">
                <a:latin typeface="Gill Sans MT" panose="020B0502020104020203" pitchFamily="34" charset="-18"/>
                <a:cs typeface="Calibri" panose="020F0502020204030204" pitchFamily="34" charset="0"/>
              </a:rPr>
              <a:t> out that </a:t>
            </a:r>
            <a:r>
              <a:rPr lang="cs-CZ" altLang="cs-CZ" sz="3600" dirty="0">
                <a:latin typeface="Gill Sans MT" panose="020B0502020104020203" pitchFamily="34" charset="-18"/>
                <a:cs typeface="Calibri" panose="020F0502020204030204" pitchFamily="34" charset="0"/>
              </a:rPr>
              <a:t>he/</a:t>
            </a:r>
            <a:r>
              <a:rPr lang="cs-CZ" altLang="cs-CZ" sz="3600" dirty="0" err="1">
                <a:latin typeface="Gill Sans MT" panose="020B0502020104020203" pitchFamily="34" charset="-18"/>
                <a:cs typeface="Calibri" panose="020F0502020204030204" pitchFamily="34" charset="0"/>
              </a:rPr>
              <a:t>she</a:t>
            </a:r>
            <a:r>
              <a:rPr lang="en-US" altLang="cs-CZ" sz="3600" dirty="0">
                <a:latin typeface="Gill Sans MT" panose="020B0502020104020203" pitchFamily="34" charset="-18"/>
                <a:cs typeface="Calibri" panose="020F0502020204030204" pitchFamily="34" charset="0"/>
              </a:rPr>
              <a:t> ha</a:t>
            </a:r>
            <a:r>
              <a:rPr lang="cs-CZ" altLang="cs-CZ" sz="3600" dirty="0">
                <a:latin typeface="Gill Sans MT" panose="020B0502020104020203" pitchFamily="34" charset="-18"/>
                <a:cs typeface="Calibri" panose="020F0502020204030204" pitchFamily="34" charset="0"/>
              </a:rPr>
              <a:t>s</a:t>
            </a:r>
            <a:r>
              <a:rPr lang="en-US" altLang="cs-CZ" sz="3600" dirty="0">
                <a:latin typeface="Gill Sans MT" panose="020B0502020104020203" pitchFamily="34" charset="-18"/>
                <a:cs typeface="Calibri" panose="020F0502020204030204" pitchFamily="34" charset="0"/>
              </a:rPr>
              <a:t> obtained a project, </a:t>
            </a:r>
            <a:r>
              <a:rPr lang="cs-CZ" altLang="cs-CZ" sz="3600" dirty="0">
                <a:latin typeface="Gill Sans MT" panose="020B0502020104020203" pitchFamily="34" charset="-18"/>
                <a:cs typeface="Calibri" panose="020F0502020204030204" pitchFamily="34" charset="0"/>
              </a:rPr>
              <a:t>he/</a:t>
            </a:r>
            <a:r>
              <a:rPr lang="cs-CZ" altLang="cs-CZ" sz="3600" dirty="0" err="1">
                <a:latin typeface="Gill Sans MT" panose="020B0502020104020203" pitchFamily="34" charset="-18"/>
                <a:cs typeface="Calibri" panose="020F0502020204030204" pitchFamily="34" charset="0"/>
              </a:rPr>
              <a:t>she</a:t>
            </a:r>
            <a:r>
              <a:rPr lang="en-US" altLang="cs-CZ" sz="3600" dirty="0">
                <a:latin typeface="Gill Sans MT" panose="020B0502020104020203" pitchFamily="34" charset="-18"/>
                <a:cs typeface="Calibri" panose="020F0502020204030204" pitchFamily="34" charset="0"/>
              </a:rPr>
              <a:t> will contact the project manager immediately.</a:t>
            </a:r>
            <a:endParaRPr lang="cs-CZ" altLang="cs-CZ" sz="3600" dirty="0">
              <a:latin typeface="Gill Sans MT" panose="020B0502020104020203" pitchFamily="34" charset="-18"/>
              <a:cs typeface="Calibri" panose="020F05020202040302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en-US" altLang="cs-CZ" sz="3600" dirty="0">
              <a:latin typeface="Gill Sans MT" panose="020B0502020104020203" pitchFamily="34" charset="-18"/>
              <a:cs typeface="Calibri" panose="020F05020202040302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US" altLang="cs-CZ" sz="3600" dirty="0">
                <a:latin typeface="Gill Sans MT" panose="020B0502020104020203" pitchFamily="34" charset="-18"/>
                <a:cs typeface="Calibri" panose="020F0502020204030204" pitchFamily="34" charset="0"/>
              </a:rPr>
              <a:t>If the main researcher of the project is a doctoral student, then he / she makes all financial transfers and payments independently. If the main researcher of the project is a master's student, then all financial payments are made by the supervisor. However, if the principal investigator - a master's student - is also employed</a:t>
            </a:r>
            <a:r>
              <a:rPr lang="cs-CZ" altLang="cs-CZ" sz="3600" dirty="0">
                <a:latin typeface="Gill Sans MT" panose="020B0502020104020203" pitchFamily="34" charset="-18"/>
                <a:cs typeface="Calibri" panose="020F0502020204030204" pitchFamily="34" charset="0"/>
              </a:rPr>
              <a:t> by </a:t>
            </a:r>
            <a:r>
              <a:rPr lang="cs-CZ" altLang="cs-CZ" sz="3600" dirty="0" err="1">
                <a:latin typeface="Gill Sans MT" panose="020B0502020104020203" pitchFamily="34" charset="-18"/>
                <a:cs typeface="Calibri" panose="020F0502020204030204" pitchFamily="34" charset="0"/>
              </a:rPr>
              <a:t>the</a:t>
            </a:r>
            <a:r>
              <a:rPr lang="cs-CZ" altLang="cs-CZ" sz="3600" dirty="0">
                <a:latin typeface="Gill Sans MT" panose="020B0502020104020203" pitchFamily="34" charset="-18"/>
                <a:cs typeface="Calibri" panose="020F0502020204030204" pitchFamily="34" charset="0"/>
              </a:rPr>
              <a:t> </a:t>
            </a:r>
            <a:r>
              <a:rPr lang="cs-CZ" altLang="cs-CZ" sz="3600" dirty="0" err="1">
                <a:latin typeface="Gill Sans MT" panose="020B0502020104020203" pitchFamily="34" charset="-18"/>
                <a:cs typeface="Calibri" panose="020F0502020204030204" pitchFamily="34" charset="0"/>
              </a:rPr>
              <a:t>faculty</a:t>
            </a:r>
            <a:r>
              <a:rPr lang="en-US" altLang="cs-CZ" sz="3600" dirty="0">
                <a:latin typeface="Gill Sans MT" panose="020B0502020104020203" pitchFamily="34" charset="-18"/>
                <a:cs typeface="Calibri" panose="020F0502020204030204" pitchFamily="34" charset="0"/>
              </a:rPr>
              <a:t> - he / she can make payments independently.</a:t>
            </a:r>
            <a:endParaRPr lang="cs-CZ" altLang="cs-CZ" sz="3600" dirty="0">
              <a:latin typeface="Gill Sans MT" panose="020B0502020104020203" pitchFamily="34" charset="-18"/>
              <a:cs typeface="Calibri" panose="020F05020202040302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en-US" altLang="cs-CZ" sz="3600" dirty="0">
              <a:latin typeface="Gill Sans MT" panose="020B0502020104020203" pitchFamily="34" charset="-18"/>
              <a:cs typeface="Calibri" panose="020F05020202040302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US" altLang="cs-CZ" sz="3600" dirty="0">
                <a:latin typeface="Gill Sans MT" panose="020B0502020104020203" pitchFamily="34" charset="-18"/>
                <a:cs typeface="Calibri" panose="020F0502020204030204" pitchFamily="34" charset="0"/>
              </a:rPr>
              <a:t>The change of the </a:t>
            </a:r>
            <a:r>
              <a:rPr lang="cs-CZ" altLang="cs-CZ" sz="3600" dirty="0">
                <a:latin typeface="Gill Sans MT" panose="020B0502020104020203" pitchFamily="34" charset="-18"/>
                <a:cs typeface="Calibri" panose="020F0502020204030204" pitchFamily="34" charset="0"/>
              </a:rPr>
              <a:t>supervisor</a:t>
            </a:r>
            <a:r>
              <a:rPr lang="en-US" altLang="cs-CZ" sz="3600" dirty="0">
                <a:latin typeface="Gill Sans MT" panose="020B0502020104020203" pitchFamily="34" charset="-18"/>
                <a:cs typeface="Calibri" panose="020F0502020204030204" pitchFamily="34" charset="0"/>
              </a:rPr>
              <a:t> and the main researcher is approved by the Grant Board.</a:t>
            </a:r>
          </a:p>
          <a:p>
            <a:pPr>
              <a:lnSpc>
                <a:spcPct val="130000"/>
              </a:lnSpc>
            </a:pPr>
            <a:r>
              <a:rPr lang="en-US" sz="3600" dirty="0">
                <a:latin typeface="Gill Sans MT" panose="020B0502020104020203" pitchFamily="34" charset="-18"/>
                <a:cs typeface="Calibri" panose="020F0502020204030204" pitchFamily="34" charset="0"/>
              </a:rPr>
              <a:t>If you have any questions, please contact</a:t>
            </a:r>
            <a:r>
              <a:rPr lang="cs-CZ" sz="3600" dirty="0">
                <a:latin typeface="Gill Sans MT" panose="020B0502020104020203" pitchFamily="34" charset="-18"/>
                <a:cs typeface="Calibri" panose="020F0502020204030204" pitchFamily="34" charset="0"/>
              </a:rPr>
              <a:t>: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-CZ" altLang="en-CZ" sz="3600" b="1" dirty="0">
                <a:latin typeface="Gill Sans MT" panose="020B0502020104020203" pitchFamily="34" charset="-18"/>
                <a:cs typeface="Calibri" panose="020F0502020204030204" pitchFamily="34" charset="0"/>
              </a:rPr>
              <a:t>Marie Křížková</a:t>
            </a:r>
            <a:r>
              <a:rPr lang="cs-CZ" sz="3600" b="1" dirty="0">
                <a:latin typeface="Gill Sans MT" panose="020B0502020104020203" pitchFamily="34" charset="-18"/>
                <a:cs typeface="Calibri" panose="020F0502020204030204" pitchFamily="34" charset="0"/>
              </a:rPr>
              <a:t> </a:t>
            </a:r>
            <a:r>
              <a:rPr lang="cs-CZ" sz="3600" dirty="0">
                <a:latin typeface="Gill Sans MT" panose="020B0502020104020203" pitchFamily="34" charset="-18"/>
                <a:cs typeface="Calibri" panose="020F0502020204030204" pitchFamily="34" charset="0"/>
              </a:rPr>
              <a:t>(</a:t>
            </a:r>
            <a:r>
              <a:rPr lang="en-GB" sz="3600" dirty="0">
                <a:latin typeface="Gill Sans MT" panose="020B0502020104020203" pitchFamily="34" charset="-18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marie.krizkova@matfyz.cuni.cz</a:t>
            </a:r>
            <a:r>
              <a:rPr lang="cs-CZ" sz="3600" dirty="0">
                <a:latin typeface="Gill Sans MT" panose="020B0502020104020203" pitchFamily="34" charset="-18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,</a:t>
            </a:r>
            <a:r>
              <a:rPr lang="cs-CZ" sz="3600" dirty="0">
                <a:latin typeface="Gill Sans MT" panose="020B0502020104020203" pitchFamily="34" charset="-18"/>
                <a:cs typeface="Calibri" panose="020F0502020204030204" pitchFamily="34" charset="0"/>
              </a:rPr>
              <a:t> tel.č.951 551 681).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cs-CZ" altLang="cs-CZ" sz="3600" b="1" dirty="0">
              <a:latin typeface="Gill Sans MT" panose="020B0502020104020203" pitchFamily="34" charset="-18"/>
              <a:cs typeface="Calibri" panose="020F0502020204030204" pitchFamily="34" charset="0"/>
            </a:endParaRPr>
          </a:p>
          <a:p>
            <a:pPr marL="571500" lvl="1" indent="-571500" algn="just"/>
            <a:endParaRPr lang="cs-CZ" sz="4000" b="1" dirty="0">
              <a:solidFill>
                <a:srgbClr val="FF0000"/>
              </a:solidFill>
              <a:highlight>
                <a:srgbClr val="FFFF00"/>
              </a:highlight>
              <a:latin typeface="Gill Sans MT" panose="020B0502020104020203" pitchFamily="34" charset="-18"/>
              <a:cs typeface="Calibri" panose="020F0502020204030204" pitchFamily="34" charset="0"/>
            </a:endParaRPr>
          </a:p>
          <a:p>
            <a:pPr marL="171450" lvl="1" indent="-171450" algn="just"/>
            <a:r>
              <a:rPr lang="cs-CZ" sz="1000" b="1" dirty="0">
                <a:solidFill>
                  <a:srgbClr val="FF0000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         </a:t>
            </a:r>
          </a:p>
          <a:p>
            <a:pPr marL="0" lvl="1" indent="0" algn="just">
              <a:buNone/>
            </a:pP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4016851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06" y="304259"/>
            <a:ext cx="18727374" cy="1028596"/>
          </a:xfrm>
        </p:spPr>
        <p:txBody>
          <a:bodyPr/>
          <a:lstStyle/>
          <a:p>
            <a:pPr algn="ctr"/>
            <a:r>
              <a:rPr lang="cs-CZ" sz="5400" b="1" dirty="0" err="1">
                <a:solidFill>
                  <a:schemeClr val="bg1"/>
                </a:solidFill>
                <a:latin typeface="Gill Sans"/>
              </a:rPr>
              <a:t>Where</a:t>
            </a:r>
            <a:r>
              <a:rPr lang="cs-CZ" sz="5400" b="1" dirty="0">
                <a:solidFill>
                  <a:schemeClr val="bg1"/>
                </a:solidFill>
                <a:latin typeface="Gill Sans"/>
              </a:rPr>
              <a:t> to </a:t>
            </a:r>
            <a:r>
              <a:rPr lang="cs-CZ" sz="5400" b="1" dirty="0" err="1">
                <a:solidFill>
                  <a:schemeClr val="bg1"/>
                </a:solidFill>
                <a:latin typeface="Gill Sans"/>
              </a:rPr>
              <a:t>find</a:t>
            </a:r>
            <a:r>
              <a:rPr lang="cs-CZ" sz="5400" b="1" dirty="0">
                <a:solidFill>
                  <a:schemeClr val="bg1"/>
                </a:solidFill>
                <a:latin typeface="Gill Sans"/>
              </a:rPr>
              <a:t> </a:t>
            </a:r>
            <a:r>
              <a:rPr lang="cs-CZ" sz="5400" b="1" dirty="0" err="1">
                <a:solidFill>
                  <a:schemeClr val="bg1"/>
                </a:solidFill>
                <a:latin typeface="Gill Sans"/>
              </a:rPr>
              <a:t>information</a:t>
            </a:r>
            <a:r>
              <a:rPr lang="cs-CZ" sz="5400" b="1" dirty="0">
                <a:solidFill>
                  <a:schemeClr val="bg1"/>
                </a:solidFill>
                <a:latin typeface="Gill Sans"/>
              </a:rPr>
              <a:t> </a:t>
            </a:r>
            <a:r>
              <a:rPr lang="cs-CZ" sz="5400" b="1" dirty="0" err="1">
                <a:solidFill>
                  <a:schemeClr val="bg1"/>
                </a:solidFill>
                <a:latin typeface="Gill Sans"/>
              </a:rPr>
              <a:t>about</a:t>
            </a:r>
            <a:r>
              <a:rPr lang="cs-CZ" sz="5400" b="1" dirty="0">
                <a:solidFill>
                  <a:schemeClr val="bg1"/>
                </a:solidFill>
                <a:latin typeface="Gill Sans"/>
              </a:rPr>
              <a:t> GAUK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197" y="1332855"/>
            <a:ext cx="18976294" cy="8361430"/>
          </a:xfrm>
        </p:spPr>
        <p:txBody>
          <a:bodyPr/>
          <a:lstStyle/>
          <a:p>
            <a:pPr marL="0" lvl="0" indent="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CZ" altLang="en-CZ" sz="3200" dirty="0">
                <a:latin typeface="Arial" panose="020B0604020202020204" pitchFamily="34" charset="0"/>
              </a:rPr>
              <a:t>                                 </a:t>
            </a:r>
          </a:p>
          <a:p>
            <a:pPr marL="0" lvl="0" indent="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CZ" altLang="en-CZ" sz="3200" dirty="0">
                <a:solidFill>
                  <a:srgbClr val="21353A"/>
                </a:solidFill>
                <a:latin typeface="CMSY9"/>
              </a:rPr>
              <a:t>• </a:t>
            </a:r>
            <a:r>
              <a:rPr lang="en-CZ" altLang="en-CZ" sz="3200" dirty="0">
                <a:solidFill>
                  <a:srgbClr val="21353A"/>
                </a:solidFill>
                <a:latin typeface="CMSS9"/>
              </a:rPr>
              <a:t>on the university pages: </a:t>
            </a:r>
          </a:p>
          <a:p>
            <a:pPr marL="0" lvl="0" indent="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CZ" altLang="en-CZ" sz="3200" dirty="0">
                <a:solidFill>
                  <a:srgbClr val="21353A"/>
                </a:solidFill>
                <a:latin typeface="CMSS9"/>
              </a:rPr>
              <a:t>	</a:t>
            </a:r>
            <a:r>
              <a:rPr lang="en-CZ" altLang="en-CZ" sz="3200" dirty="0">
                <a:solidFill>
                  <a:srgbClr val="11AF3A"/>
                </a:solidFill>
                <a:latin typeface="CMSS9"/>
              </a:rPr>
              <a:t>cuni.cz/UK-2446.html</a:t>
            </a:r>
            <a:r>
              <a:rPr lang="en-CZ" altLang="en-CZ" sz="3200" dirty="0">
                <a:solidFill>
                  <a:srgbClr val="21353A"/>
                </a:solidFill>
                <a:latin typeface="CMSS9"/>
              </a:rPr>
              <a:t>, </a:t>
            </a:r>
            <a:r>
              <a:rPr lang="en-CZ" altLang="en-CZ" sz="3200" dirty="0">
                <a:solidFill>
                  <a:srgbClr val="11AF3A"/>
                </a:solidFill>
                <a:latin typeface="CMSS9"/>
              </a:rPr>
              <a:t>grant-proposal-czech </a:t>
            </a:r>
            <a:r>
              <a:rPr lang="en-CZ" altLang="en-CZ" sz="3200" dirty="0">
                <a:solidFill>
                  <a:srgbClr val="21353A"/>
                </a:solidFill>
                <a:latin typeface="CMSS9"/>
              </a:rPr>
              <a:t>(CZ)</a:t>
            </a:r>
          </a:p>
          <a:p>
            <a:pPr marL="0" lvl="0" indent="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CZ" altLang="en-CZ" sz="3200" dirty="0">
                <a:solidFill>
                  <a:srgbClr val="21353A"/>
                </a:solidFill>
                <a:latin typeface="CMSS9"/>
              </a:rPr>
              <a:t>	</a:t>
            </a:r>
            <a:r>
              <a:rPr lang="en-CZ" altLang="en-CZ" sz="3200" dirty="0">
                <a:solidFill>
                  <a:srgbClr val="11AF3A"/>
                </a:solidFill>
                <a:latin typeface="CMSS9"/>
              </a:rPr>
              <a:t>cuni.cz/UKEN-756.html</a:t>
            </a:r>
            <a:r>
              <a:rPr lang="en-CZ" altLang="en-CZ" sz="3200" dirty="0">
                <a:solidFill>
                  <a:srgbClr val="21353A"/>
                </a:solidFill>
                <a:latin typeface="CMSS9"/>
              </a:rPr>
              <a:t>, </a:t>
            </a:r>
            <a:r>
              <a:rPr lang="en-CZ" altLang="en-CZ" sz="3200" dirty="0">
                <a:solidFill>
                  <a:srgbClr val="11AF3A"/>
                </a:solidFill>
                <a:latin typeface="CMSS9"/>
              </a:rPr>
              <a:t>grant-proposal-english </a:t>
            </a:r>
            <a:r>
              <a:rPr lang="en-CZ" altLang="en-CZ" sz="3200" dirty="0">
                <a:solidFill>
                  <a:srgbClr val="21353A"/>
                </a:solidFill>
                <a:latin typeface="CMSS9"/>
              </a:rPr>
              <a:t>(EN) </a:t>
            </a:r>
            <a:endParaRPr lang="en-CZ" altLang="en-CZ" sz="3200" dirty="0"/>
          </a:p>
          <a:p>
            <a:pPr marL="0" lvl="0" indent="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CZ" altLang="en-CZ" sz="3200" dirty="0">
                <a:solidFill>
                  <a:srgbClr val="21353A"/>
                </a:solidFill>
                <a:latin typeface="CMSS8"/>
              </a:rPr>
              <a:t>		+ general info: financial limits, research team requirements, how many projects can be submitted, 			requirements to successfully fulfill the project, ... </a:t>
            </a:r>
          </a:p>
          <a:p>
            <a:pPr marL="0" lvl="0" indent="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CZ" altLang="en-CZ" sz="3200" dirty="0"/>
          </a:p>
          <a:p>
            <a:pPr marL="0" lvl="0" indent="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CZ" altLang="en-CZ" sz="3200" dirty="0">
                <a:solidFill>
                  <a:srgbClr val="21353A"/>
                </a:solidFill>
                <a:latin typeface="CMSS8"/>
              </a:rPr>
              <a:t>		- what does successful proposal look like </a:t>
            </a:r>
            <a:endParaRPr lang="en-CZ" altLang="en-CZ" sz="3200" dirty="0"/>
          </a:p>
          <a:p>
            <a:pPr marL="0" lvl="0" indent="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cs-CZ" altLang="en-CZ" sz="3200" dirty="0">
                <a:solidFill>
                  <a:srgbClr val="21353A"/>
                </a:solidFill>
                <a:latin typeface="CMSS9"/>
              </a:rPr>
              <a:t> </a:t>
            </a:r>
            <a:r>
              <a:rPr lang="en-CZ" altLang="en-CZ" sz="3200" dirty="0">
                <a:solidFill>
                  <a:srgbClr val="21353A"/>
                </a:solidFill>
                <a:latin typeface="CMSS9"/>
              </a:rPr>
              <a:t>on the faculty pages: </a:t>
            </a:r>
            <a:r>
              <a:rPr lang="en-GB" altLang="en-CZ" sz="3200" dirty="0">
                <a:solidFill>
                  <a:srgbClr val="21353A"/>
                </a:solidFill>
                <a:latin typeface="CMSS9"/>
                <a:hlinkClick r:id="rId2"/>
              </a:rPr>
              <a:t>https://www.mff.cuni.cz/cs/ogap/gauk </a:t>
            </a:r>
            <a:r>
              <a:rPr lang="en-CZ" altLang="en-CZ" sz="3200" dirty="0">
                <a:solidFill>
                  <a:srgbClr val="11AF3A"/>
                </a:solidFill>
                <a:latin typeface="CMSS9"/>
              </a:rPr>
              <a:t>		</a:t>
            </a:r>
            <a:endParaRPr lang="cs-CZ" altLang="en-CZ" sz="3200" dirty="0">
              <a:solidFill>
                <a:srgbClr val="21353A"/>
              </a:solidFill>
              <a:latin typeface="CMSS9"/>
            </a:endParaRPr>
          </a:p>
          <a:p>
            <a:pPr marL="0" lvl="0" indent="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CZ" altLang="en-CZ" sz="3200" dirty="0">
                <a:solidFill>
                  <a:srgbClr val="21353A"/>
                </a:solidFill>
                <a:latin typeface="CMSS9"/>
              </a:rPr>
              <a:t>detailed recommendations, contact: Marie Křížková) </a:t>
            </a:r>
            <a:r>
              <a:rPr lang="en-GB" altLang="en-CZ" sz="3200" dirty="0">
                <a:solidFill>
                  <a:srgbClr val="21353A"/>
                </a:solidFill>
                <a:latin typeface="CMSS9"/>
              </a:rPr>
              <a:t>	</a:t>
            </a:r>
            <a:endParaRPr lang="en-CZ" altLang="en-CZ" sz="3200" dirty="0">
              <a:solidFill>
                <a:srgbClr val="21353A"/>
              </a:solidFill>
              <a:latin typeface="CMSY9"/>
            </a:endParaRPr>
          </a:p>
          <a:p>
            <a:pPr marL="0" lvl="0" indent="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cs-CZ" altLang="en-CZ" sz="3200" dirty="0">
                <a:solidFill>
                  <a:srgbClr val="21353A"/>
                </a:solidFill>
                <a:latin typeface="CMSS9"/>
              </a:rPr>
              <a:t> </a:t>
            </a:r>
            <a:r>
              <a:rPr lang="en-CZ" altLang="en-CZ" sz="3200" dirty="0">
                <a:solidFill>
                  <a:srgbClr val="21353A"/>
                </a:solidFill>
                <a:latin typeface="CMSS9"/>
              </a:rPr>
              <a:t>ask successful applicants (list on the university pages of GAUK) </a:t>
            </a:r>
          </a:p>
          <a:p>
            <a:pPr marL="0" lvl="0" indent="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CZ" altLang="en-CZ" sz="3200" dirty="0">
                <a:solidFill>
                  <a:srgbClr val="21353A"/>
                </a:solidFill>
                <a:latin typeface="CMSY8"/>
              </a:rPr>
              <a:t>• </a:t>
            </a:r>
            <a:r>
              <a:rPr lang="en-CZ" altLang="en-CZ" sz="3200" dirty="0">
                <a:solidFill>
                  <a:srgbClr val="11AF3A"/>
                </a:solidFill>
                <a:latin typeface="CMSS8"/>
              </a:rPr>
              <a:t>portalfyzika.cz/doku.php?id=fyzika:gauk </a:t>
            </a:r>
            <a:r>
              <a:rPr lang="en-CZ" altLang="en-CZ" sz="3200" dirty="0">
                <a:solidFill>
                  <a:srgbClr val="21353A"/>
                </a:solidFill>
                <a:latin typeface="CMSS8"/>
              </a:rPr>
              <a:t>(in Czech only, FAQ) </a:t>
            </a:r>
          </a:p>
          <a:p>
            <a:pPr marL="0" lvl="0" indent="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CZ" altLang="en-CZ" sz="3200" dirty="0">
              <a:solidFill>
                <a:srgbClr val="21353A"/>
              </a:solidFill>
              <a:latin typeface="CMSY9"/>
            </a:endParaRPr>
          </a:p>
          <a:p>
            <a:pPr marL="0" lvl="0" indent="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CZ" altLang="en-CZ" sz="3200" b="1" dirty="0">
                <a:solidFill>
                  <a:srgbClr val="21353A"/>
                </a:solidFill>
                <a:latin typeface="CMSS9"/>
              </a:rPr>
              <a:t>Term calendar: </a:t>
            </a:r>
            <a:endParaRPr lang="en-CZ" altLang="en-CZ" sz="3200" b="1" dirty="0">
              <a:solidFill>
                <a:srgbClr val="21353A"/>
              </a:solidFill>
              <a:latin typeface="CMSY9"/>
            </a:endParaRPr>
          </a:p>
          <a:p>
            <a:pPr marL="457200" lvl="1" indent="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cs-CZ" altLang="en-CZ" sz="3200" dirty="0">
                <a:solidFill>
                  <a:srgbClr val="21353A"/>
                </a:solidFill>
                <a:latin typeface="CMSS9"/>
              </a:rPr>
              <a:t> </a:t>
            </a:r>
            <a:r>
              <a:rPr lang="en-CZ" altLang="en-CZ" sz="3200" dirty="0">
                <a:solidFill>
                  <a:srgbClr val="21353A"/>
                </a:solidFill>
                <a:latin typeface="CMSS9"/>
              </a:rPr>
              <a:t>proposals is submitted through GA UK app </a:t>
            </a:r>
            <a:r>
              <a:rPr lang="en-CZ" altLang="en-CZ" sz="3200" dirty="0">
                <a:solidFill>
                  <a:srgbClr val="11AF3A"/>
                </a:solidFill>
                <a:latin typeface="CMSS9"/>
              </a:rPr>
              <a:t>is.cuni.cz/webapps</a:t>
            </a:r>
            <a:r>
              <a:rPr lang="en-CZ" altLang="en-CZ" sz="3200" dirty="0">
                <a:solidFill>
                  <a:srgbClr val="21353A"/>
                </a:solidFill>
                <a:latin typeface="CMSS9"/>
              </a:rPr>
              <a:t>, </a:t>
            </a:r>
            <a:r>
              <a:rPr lang="en-CZ" altLang="en-CZ" sz="3200" dirty="0">
                <a:solidFill>
                  <a:srgbClr val="11AF3A"/>
                </a:solidFill>
                <a:latin typeface="CMSS9"/>
              </a:rPr>
              <a:t>is.cuni.cz/webappsEN </a:t>
            </a:r>
            <a:endParaRPr lang="en-CZ" altLang="en-CZ" sz="3200" dirty="0">
              <a:solidFill>
                <a:srgbClr val="21353A"/>
              </a:solidFill>
              <a:latin typeface="CMSY9"/>
            </a:endParaRPr>
          </a:p>
          <a:p>
            <a:pPr marL="457200" lvl="1" indent="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cs-CZ" altLang="en-CZ" sz="3200" dirty="0">
                <a:solidFill>
                  <a:srgbClr val="21353A"/>
                </a:solidFill>
                <a:latin typeface="CMSS9"/>
              </a:rPr>
              <a:t> </a:t>
            </a:r>
            <a:r>
              <a:rPr lang="en-CZ" altLang="en-CZ" sz="3200" dirty="0">
                <a:solidFill>
                  <a:srgbClr val="21353A"/>
                </a:solidFill>
                <a:latin typeface="CMSS9"/>
              </a:rPr>
              <a:t>deadline: </a:t>
            </a:r>
            <a:r>
              <a:rPr lang="en-CZ" altLang="en-CZ" sz="3200" b="1" dirty="0">
                <a:solidFill>
                  <a:srgbClr val="21353A"/>
                </a:solidFill>
                <a:latin typeface="CMSSBX10"/>
              </a:rPr>
              <a:t>29. 10. 202</a:t>
            </a:r>
            <a:r>
              <a:rPr lang="cs-CZ" altLang="en-CZ" sz="3200" b="1" dirty="0">
                <a:solidFill>
                  <a:srgbClr val="21353A"/>
                </a:solidFill>
                <a:latin typeface="CMSSBX10"/>
              </a:rPr>
              <a:t>3</a:t>
            </a:r>
            <a:r>
              <a:rPr lang="en-CZ" altLang="en-CZ" sz="3200" b="1" dirty="0">
                <a:solidFill>
                  <a:srgbClr val="21353A"/>
                </a:solidFill>
                <a:latin typeface="CMSSBX10"/>
              </a:rPr>
              <a:t>, 23:59 (intern), hard deadline 13.11.2023</a:t>
            </a:r>
            <a:endParaRPr lang="en-CZ" altLang="en-CZ" sz="3200" dirty="0">
              <a:latin typeface="Arial" panose="020B0604020202020204" pitchFamily="34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540D6E11-E6EA-4BF9-B1F6-553627FA2029}"/>
              </a:ext>
            </a:extLst>
          </p:cNvPr>
          <p:cNvSpPr>
            <a:spLocks noChangeArrowheads="1"/>
          </p:cNvSpPr>
          <p:nvPr/>
        </p:nvSpPr>
        <p:spPr bwMode="auto">
          <a:xfrm rot="18854899">
            <a:off x="454706" y="-43611"/>
            <a:ext cx="65" cy="23853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9044" rIns="0" bIns="-19044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6E59F790-7E2E-4644-A984-64DD46946F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61730"/>
            <a:ext cx="65" cy="23853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9044" rIns="0" bIns="-19044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5335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2A869607-66BA-40BC-AF9E-2976597B7D03}"/>
              </a:ext>
            </a:extLst>
          </p:cNvPr>
          <p:cNvSpPr txBox="1">
            <a:spLocks/>
          </p:cNvSpPr>
          <p:nvPr/>
        </p:nvSpPr>
        <p:spPr>
          <a:xfrm>
            <a:off x="-1" y="327099"/>
            <a:ext cx="13963974" cy="9227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150784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89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5400" b="1" spc="5" dirty="0">
                <a:solidFill>
                  <a:schemeClr val="bg1"/>
                </a:solidFill>
                <a:latin typeface="Gill Sans"/>
              </a:rPr>
              <a:t> </a:t>
            </a:r>
            <a:endParaRPr lang="cs-CZ" sz="5400" b="1" dirty="0">
              <a:solidFill>
                <a:schemeClr val="bg1"/>
              </a:solidFill>
              <a:latin typeface="Gill Sans"/>
            </a:endParaRP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19056D1B-7380-48CC-82B5-F0A9F41E70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6003" y="4066166"/>
            <a:ext cx="15069016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639763" indent="-627063" eaLnBrk="0" hangingPunct="0">
              <a:tabLst>
                <a:tab pos="64135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1096963" indent="-627063" eaLnBrk="0" hangingPunct="0">
              <a:tabLst>
                <a:tab pos="64135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64135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64135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64135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4135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4135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4135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4135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just"/>
            <a:r>
              <a:rPr lang="cs-CZ" sz="4000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pPr marL="469900" lvl="1" indent="0" algn="ctr" eaLnBrk="1" hangingPunct="1">
              <a:buClr>
                <a:srgbClr val="D32D3F"/>
              </a:buClr>
            </a:pPr>
            <a:endParaRPr lang="en-GB" altLang="cs-CZ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69900" lvl="1" indent="0" algn="ctr" eaLnBrk="1" hangingPunct="1">
              <a:buClr>
                <a:srgbClr val="D32D3F"/>
              </a:buClr>
            </a:pPr>
            <a:endParaRPr lang="cs-CZ" altLang="cs-CZ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69900" lvl="1" indent="0" algn="ctr" eaLnBrk="1" hangingPunct="1">
              <a:buClr>
                <a:srgbClr val="D32D3F"/>
              </a:buClr>
            </a:pPr>
            <a:endParaRPr lang="cs-CZ" altLang="cs-CZ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object 35">
            <a:extLst>
              <a:ext uri="{FF2B5EF4-FFF2-40B4-BE49-F238E27FC236}">
                <a16:creationId xmlns:a16="http://schemas.microsoft.com/office/drawing/2014/main" id="{1C886018-7E6B-4040-8D61-445BF7D4CB3E}"/>
              </a:ext>
            </a:extLst>
          </p:cNvPr>
          <p:cNvSpPr/>
          <p:nvPr/>
        </p:nvSpPr>
        <p:spPr>
          <a:xfrm>
            <a:off x="0" y="0"/>
            <a:ext cx="20104100" cy="1576934"/>
          </a:xfrm>
          <a:custGeom>
            <a:avLst/>
            <a:gdLst/>
            <a:ahLst/>
            <a:cxnLst/>
            <a:rect l="l" t="t" r="r" b="b"/>
            <a:pathLst>
              <a:path w="20104100" h="167640">
                <a:moveTo>
                  <a:pt x="0" y="167534"/>
                </a:moveTo>
                <a:lnTo>
                  <a:pt x="20104099" y="167534"/>
                </a:lnTo>
                <a:lnTo>
                  <a:pt x="20104099" y="0"/>
                </a:lnTo>
                <a:lnTo>
                  <a:pt x="0" y="0"/>
                </a:lnTo>
                <a:lnTo>
                  <a:pt x="0" y="167534"/>
                </a:lnTo>
                <a:close/>
              </a:path>
            </a:pathLst>
          </a:custGeom>
          <a:solidFill>
            <a:srgbClr val="D22D40"/>
          </a:solid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8" name="Nadpis 1">
            <a:extLst>
              <a:ext uri="{FF2B5EF4-FFF2-40B4-BE49-F238E27FC236}">
                <a16:creationId xmlns:a16="http://schemas.microsoft.com/office/drawing/2014/main" id="{5021C883-DD82-4306-8338-3CBE3FDDF527}"/>
              </a:ext>
            </a:extLst>
          </p:cNvPr>
          <p:cNvSpPr txBox="1">
            <a:spLocks/>
          </p:cNvSpPr>
          <p:nvPr/>
        </p:nvSpPr>
        <p:spPr>
          <a:xfrm>
            <a:off x="737956" y="3418583"/>
            <a:ext cx="17005110" cy="8255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150784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89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latin typeface="Calibri" panose="020F0502020204030204" pitchFamily="34" charset="0"/>
                <a:cs typeface="Calibri" panose="020F0502020204030204" pitchFamily="34" charset="0"/>
              </a:rPr>
              <a:t>Questions?</a:t>
            </a:r>
            <a:endParaRPr lang="en-US" sz="5400" b="1" dirty="0">
              <a:latin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9900874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>
            <a:extLst>
              <a:ext uri="{FF2B5EF4-FFF2-40B4-BE49-F238E27FC236}">
                <a16:creationId xmlns:a16="http://schemas.microsoft.com/office/drawing/2014/main" id="{19056D1B-7380-48CC-82B5-F0A9F41E70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6003" y="4066166"/>
            <a:ext cx="15069016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639763" indent="-627063" eaLnBrk="0" hangingPunct="0">
              <a:tabLst>
                <a:tab pos="64135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1096963" indent="-627063" eaLnBrk="0" hangingPunct="0">
              <a:tabLst>
                <a:tab pos="64135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64135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64135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64135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4135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4135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4135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4135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just"/>
            <a:r>
              <a:rPr lang="cs-CZ" sz="4000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pPr marL="469900" lvl="1" indent="0" algn="ctr" eaLnBrk="1" hangingPunct="1">
              <a:buClr>
                <a:srgbClr val="D32D3F"/>
              </a:buClr>
            </a:pPr>
            <a:endParaRPr lang="en-GB" altLang="cs-CZ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69900" lvl="1" indent="0" algn="ctr" eaLnBrk="1" hangingPunct="1">
              <a:buClr>
                <a:srgbClr val="D32D3F"/>
              </a:buClr>
            </a:pPr>
            <a:endParaRPr lang="cs-CZ" altLang="cs-CZ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69900" lvl="1" indent="0" algn="ctr" eaLnBrk="1" hangingPunct="1">
              <a:buClr>
                <a:srgbClr val="D32D3F"/>
              </a:buClr>
            </a:pPr>
            <a:endParaRPr lang="cs-CZ" altLang="cs-CZ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79844CD-71E8-FF4E-BF5F-A4069CC3B7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800" y="0"/>
            <a:ext cx="8636000" cy="11326271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A14CFB3-6D37-084B-B463-C036AB8A3E05}"/>
              </a:ext>
            </a:extLst>
          </p:cNvPr>
          <p:cNvSpPr/>
          <p:nvPr/>
        </p:nvSpPr>
        <p:spPr>
          <a:xfrm>
            <a:off x="6703081" y="7489011"/>
            <a:ext cx="1534076" cy="1964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008CFD8-B23B-9545-BB16-856AAC7C93FC}"/>
              </a:ext>
            </a:extLst>
          </p:cNvPr>
          <p:cNvSpPr/>
          <p:nvPr/>
        </p:nvSpPr>
        <p:spPr>
          <a:xfrm>
            <a:off x="6968836" y="7685494"/>
            <a:ext cx="2265847" cy="1964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9F2BB1A-E8A4-9248-A8EF-47184B3A2260}"/>
              </a:ext>
            </a:extLst>
          </p:cNvPr>
          <p:cNvSpPr/>
          <p:nvPr/>
        </p:nvSpPr>
        <p:spPr>
          <a:xfrm>
            <a:off x="6649796" y="7898952"/>
            <a:ext cx="2265847" cy="1964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3F986FE-60BC-144B-872B-BA4BC632B16A}"/>
              </a:ext>
            </a:extLst>
          </p:cNvPr>
          <p:cNvSpPr txBox="1"/>
          <p:nvPr/>
        </p:nvSpPr>
        <p:spPr>
          <a:xfrm>
            <a:off x="6916616" y="7614458"/>
            <a:ext cx="1732206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Gandalf Šedý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3FC8194-F645-394C-A2C2-7DF44F7A1D30}"/>
              </a:ext>
            </a:extLst>
          </p:cNvPr>
          <p:cNvSpPr txBox="1"/>
          <p:nvPr/>
        </p:nvSpPr>
        <p:spPr>
          <a:xfrm>
            <a:off x="6649796" y="7398253"/>
            <a:ext cx="1732206" cy="2520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Ragnar Lodbrock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48B7CFB-F033-734A-ACDE-B4668ACAFE0F}"/>
              </a:ext>
            </a:extLst>
          </p:cNvPr>
          <p:cNvSpPr txBox="1"/>
          <p:nvPr/>
        </p:nvSpPr>
        <p:spPr>
          <a:xfrm>
            <a:off x="6604016" y="7832524"/>
            <a:ext cx="1732206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Ron Weasley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3D283A4-5B7C-D643-A18B-36D0EC828A5E}"/>
              </a:ext>
            </a:extLst>
          </p:cNvPr>
          <p:cNvSpPr/>
          <p:nvPr/>
        </p:nvSpPr>
        <p:spPr>
          <a:xfrm>
            <a:off x="7436953" y="4787291"/>
            <a:ext cx="2265847" cy="1964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F68F8EE-0DF3-A644-BEB0-C1665D37CE41}"/>
              </a:ext>
            </a:extLst>
          </p:cNvPr>
          <p:cNvSpPr/>
          <p:nvPr/>
        </p:nvSpPr>
        <p:spPr>
          <a:xfrm>
            <a:off x="7436954" y="5130804"/>
            <a:ext cx="2494121" cy="1964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8D7F7FE-B233-FF4E-A41B-8B0FF010E09E}"/>
              </a:ext>
            </a:extLst>
          </p:cNvPr>
          <p:cNvSpPr txBox="1"/>
          <p:nvPr/>
        </p:nvSpPr>
        <p:spPr>
          <a:xfrm>
            <a:off x="7183437" y="5174161"/>
            <a:ext cx="1732206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Gandalf Šedý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8C05727-77C0-F242-A826-464D1AC6D891}"/>
              </a:ext>
            </a:extLst>
          </p:cNvPr>
          <p:cNvSpPr txBox="1"/>
          <p:nvPr/>
        </p:nvSpPr>
        <p:spPr>
          <a:xfrm>
            <a:off x="7183437" y="4681023"/>
            <a:ext cx="1732206" cy="2520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Ragnar Lodbrock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609F2E5-BB23-6045-BA1E-3B99D4005585}"/>
              </a:ext>
            </a:extLst>
          </p:cNvPr>
          <p:cNvSpPr/>
          <p:nvPr/>
        </p:nvSpPr>
        <p:spPr>
          <a:xfrm>
            <a:off x="7665228" y="1253704"/>
            <a:ext cx="2265847" cy="4761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32637CC-C621-4D4F-A5C2-7A116F0FD8FF}"/>
              </a:ext>
            </a:extLst>
          </p:cNvPr>
          <p:cNvSpPr txBox="1"/>
          <p:nvPr/>
        </p:nvSpPr>
        <p:spPr>
          <a:xfrm>
            <a:off x="7665228" y="1128427"/>
            <a:ext cx="1732206" cy="2520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Ragnar Lodbrock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95328E9-5769-8945-9019-5948B4827A20}"/>
              </a:ext>
            </a:extLst>
          </p:cNvPr>
          <p:cNvSpPr txBox="1"/>
          <p:nvPr/>
        </p:nvSpPr>
        <p:spPr>
          <a:xfrm>
            <a:off x="7665228" y="1418988"/>
            <a:ext cx="1732206" cy="2520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Ragnar Lodbrock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AFFBF06-3E20-9F4A-8E4A-4CCEE5330EBE}"/>
              </a:ext>
            </a:extLst>
          </p:cNvPr>
          <p:cNvSpPr/>
          <p:nvPr/>
        </p:nvSpPr>
        <p:spPr>
          <a:xfrm>
            <a:off x="5441345" y="8794577"/>
            <a:ext cx="2265847" cy="2992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F746717-CEF8-B241-A612-BE2DFFDF1213}"/>
              </a:ext>
            </a:extLst>
          </p:cNvPr>
          <p:cNvSpPr txBox="1"/>
          <p:nvPr/>
        </p:nvSpPr>
        <p:spPr>
          <a:xfrm>
            <a:off x="5451231" y="8750277"/>
            <a:ext cx="1732206" cy="2520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Ragnar Lodbrock</a:t>
            </a:r>
          </a:p>
        </p:txBody>
      </p:sp>
    </p:spTree>
    <p:extLst>
      <p:ext uri="{BB962C8B-B14F-4D97-AF65-F5344CB8AC3E}">
        <p14:creationId xmlns:p14="http://schemas.microsoft.com/office/powerpoint/2010/main" val="19581653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>
            <a:extLst>
              <a:ext uri="{FF2B5EF4-FFF2-40B4-BE49-F238E27FC236}">
                <a16:creationId xmlns:a16="http://schemas.microsoft.com/office/drawing/2014/main" id="{19056D1B-7380-48CC-82B5-F0A9F41E70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6003" y="4066166"/>
            <a:ext cx="15069016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639763" indent="-627063" eaLnBrk="0" hangingPunct="0">
              <a:tabLst>
                <a:tab pos="64135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1096963" indent="-627063" eaLnBrk="0" hangingPunct="0">
              <a:tabLst>
                <a:tab pos="64135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64135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64135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64135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4135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4135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4135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4135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just"/>
            <a:r>
              <a:rPr lang="cs-CZ" sz="4000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pPr marL="469900" lvl="1" indent="0" algn="ctr" eaLnBrk="1" hangingPunct="1">
              <a:buClr>
                <a:srgbClr val="D32D3F"/>
              </a:buClr>
            </a:pPr>
            <a:endParaRPr lang="en-GB" altLang="cs-CZ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69900" lvl="1" indent="0" algn="ctr" eaLnBrk="1" hangingPunct="1">
              <a:buClr>
                <a:srgbClr val="D32D3F"/>
              </a:buClr>
            </a:pPr>
            <a:endParaRPr lang="cs-CZ" altLang="cs-CZ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69900" lvl="1" indent="0" algn="ctr" eaLnBrk="1" hangingPunct="1">
              <a:buClr>
                <a:srgbClr val="D32D3F"/>
              </a:buClr>
            </a:pPr>
            <a:endParaRPr lang="cs-CZ" altLang="cs-CZ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E4F1D0D-EFF2-E147-9DD4-42790D6319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278" y="1"/>
            <a:ext cx="12504466" cy="1130934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668782C-B3E9-2546-BC6E-F7B122F939DD}"/>
              </a:ext>
            </a:extLst>
          </p:cNvPr>
          <p:cNvSpPr/>
          <p:nvPr/>
        </p:nvSpPr>
        <p:spPr>
          <a:xfrm>
            <a:off x="12038445" y="796504"/>
            <a:ext cx="2265847" cy="4761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4B41C23-CAE4-E940-987A-C6C545E7F52E}"/>
              </a:ext>
            </a:extLst>
          </p:cNvPr>
          <p:cNvSpPr/>
          <p:nvPr/>
        </p:nvSpPr>
        <p:spPr>
          <a:xfrm>
            <a:off x="12038444" y="3021555"/>
            <a:ext cx="2265847" cy="4761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B3E757-C287-344C-9882-6E9369010E4E}"/>
              </a:ext>
            </a:extLst>
          </p:cNvPr>
          <p:cNvSpPr txBox="1"/>
          <p:nvPr/>
        </p:nvSpPr>
        <p:spPr>
          <a:xfrm>
            <a:off x="12038444" y="934113"/>
            <a:ext cx="1732206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Gandalf Šedý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EF5100D-EA11-EE42-928F-023EEB94A6E1}"/>
              </a:ext>
            </a:extLst>
          </p:cNvPr>
          <p:cNvSpPr txBox="1"/>
          <p:nvPr/>
        </p:nvSpPr>
        <p:spPr>
          <a:xfrm>
            <a:off x="12007277" y="3159164"/>
            <a:ext cx="1732206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Gandalf Šedý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4929DED-518C-C14C-97CC-C983DEE7A42E}"/>
              </a:ext>
            </a:extLst>
          </p:cNvPr>
          <p:cNvSpPr/>
          <p:nvPr/>
        </p:nvSpPr>
        <p:spPr>
          <a:xfrm>
            <a:off x="3682950" y="4367965"/>
            <a:ext cx="2265847" cy="4761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FC1E31F-9DC2-1644-AD15-CFD7004E28FA}"/>
              </a:ext>
            </a:extLst>
          </p:cNvPr>
          <p:cNvSpPr txBox="1"/>
          <p:nvPr/>
        </p:nvSpPr>
        <p:spPr>
          <a:xfrm>
            <a:off x="3612026" y="4366884"/>
            <a:ext cx="1732206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Gandalf Šedý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B1EB45-0435-E644-B292-409FD82B2120}"/>
              </a:ext>
            </a:extLst>
          </p:cNvPr>
          <p:cNvSpPr/>
          <p:nvPr/>
        </p:nvSpPr>
        <p:spPr>
          <a:xfrm>
            <a:off x="3657806" y="6987857"/>
            <a:ext cx="2265847" cy="1964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3115E88-1D71-3A4E-94C1-68E78BD1967B}"/>
              </a:ext>
            </a:extLst>
          </p:cNvPr>
          <p:cNvSpPr txBox="1"/>
          <p:nvPr/>
        </p:nvSpPr>
        <p:spPr>
          <a:xfrm>
            <a:off x="3612026" y="6921429"/>
            <a:ext cx="1732206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Ron Weasley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6B3FF81-0553-F444-91B4-8FEC2EEB18F0}"/>
              </a:ext>
            </a:extLst>
          </p:cNvPr>
          <p:cNvSpPr/>
          <p:nvPr/>
        </p:nvSpPr>
        <p:spPr>
          <a:xfrm>
            <a:off x="3612026" y="8989942"/>
            <a:ext cx="1370723" cy="1938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F115E0B-978C-F940-BE72-C6A082B4EC88}"/>
              </a:ext>
            </a:extLst>
          </p:cNvPr>
          <p:cNvSpPr txBox="1"/>
          <p:nvPr/>
        </p:nvSpPr>
        <p:spPr>
          <a:xfrm>
            <a:off x="3745253" y="8845203"/>
            <a:ext cx="1732206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Esmeralda</a:t>
            </a:r>
          </a:p>
        </p:txBody>
      </p:sp>
    </p:spTree>
    <p:extLst>
      <p:ext uri="{BB962C8B-B14F-4D97-AF65-F5344CB8AC3E}">
        <p14:creationId xmlns:p14="http://schemas.microsoft.com/office/powerpoint/2010/main" val="30829807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02DFBC0-A9EE-1340-B913-CBC11BA83725}"/>
              </a:ext>
            </a:extLst>
          </p:cNvPr>
          <p:cNvSpPr/>
          <p:nvPr/>
        </p:nvSpPr>
        <p:spPr>
          <a:xfrm>
            <a:off x="0" y="0"/>
            <a:ext cx="20104100" cy="11309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570932-BBA1-3449-8972-D489BF3235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000" y="0"/>
            <a:ext cx="12838894" cy="1130935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1034167-0FC7-D244-94C2-630BE64CCD22}"/>
              </a:ext>
            </a:extLst>
          </p:cNvPr>
          <p:cNvSpPr/>
          <p:nvPr/>
        </p:nvSpPr>
        <p:spPr>
          <a:xfrm>
            <a:off x="13290776" y="1094678"/>
            <a:ext cx="2265847" cy="4761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6AAD870-5C2B-BB48-90AA-9587C360C061}"/>
              </a:ext>
            </a:extLst>
          </p:cNvPr>
          <p:cNvSpPr txBox="1"/>
          <p:nvPr/>
        </p:nvSpPr>
        <p:spPr>
          <a:xfrm>
            <a:off x="13290775" y="1232287"/>
            <a:ext cx="1732206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Gandalf Šedý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3F00BEA-F911-AA4E-814A-D1BB8322BF5B}"/>
              </a:ext>
            </a:extLst>
          </p:cNvPr>
          <p:cNvSpPr/>
          <p:nvPr/>
        </p:nvSpPr>
        <p:spPr>
          <a:xfrm>
            <a:off x="13290777" y="1708450"/>
            <a:ext cx="1346250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D8F0249-81DE-B346-8D74-43E603465FDF}"/>
              </a:ext>
            </a:extLst>
          </p:cNvPr>
          <p:cNvSpPr txBox="1"/>
          <p:nvPr/>
        </p:nvSpPr>
        <p:spPr>
          <a:xfrm>
            <a:off x="13290775" y="1708450"/>
            <a:ext cx="1732206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Gandalf Šedý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C5C0339-22DC-8642-BA10-3A39B2D2B7C1}"/>
              </a:ext>
            </a:extLst>
          </p:cNvPr>
          <p:cNvSpPr/>
          <p:nvPr/>
        </p:nvSpPr>
        <p:spPr>
          <a:xfrm>
            <a:off x="13290777" y="2184613"/>
            <a:ext cx="1346250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02555E2-EB6F-0244-B332-03394601AF18}"/>
              </a:ext>
            </a:extLst>
          </p:cNvPr>
          <p:cNvSpPr txBox="1"/>
          <p:nvPr/>
        </p:nvSpPr>
        <p:spPr>
          <a:xfrm>
            <a:off x="13290775" y="2184613"/>
            <a:ext cx="1732206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Gandalf Šedý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B3477CC-29C8-E84D-A7F9-ECDB0BC4C6C2}"/>
              </a:ext>
            </a:extLst>
          </p:cNvPr>
          <p:cNvSpPr/>
          <p:nvPr/>
        </p:nvSpPr>
        <p:spPr>
          <a:xfrm>
            <a:off x="13290777" y="2660776"/>
            <a:ext cx="1346250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7D2BDEF-DB78-F840-A04E-A9EC82F08490}"/>
              </a:ext>
            </a:extLst>
          </p:cNvPr>
          <p:cNvSpPr txBox="1"/>
          <p:nvPr/>
        </p:nvSpPr>
        <p:spPr>
          <a:xfrm>
            <a:off x="13290775" y="2660776"/>
            <a:ext cx="1732206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Gandalf Šedý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814BA51-B7DF-524A-AC89-1B143A3EDE54}"/>
              </a:ext>
            </a:extLst>
          </p:cNvPr>
          <p:cNvSpPr/>
          <p:nvPr/>
        </p:nvSpPr>
        <p:spPr>
          <a:xfrm>
            <a:off x="13290777" y="3133113"/>
            <a:ext cx="1346250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FB08561-8230-0A49-BD8E-649A33F0DBCF}"/>
              </a:ext>
            </a:extLst>
          </p:cNvPr>
          <p:cNvSpPr txBox="1"/>
          <p:nvPr/>
        </p:nvSpPr>
        <p:spPr>
          <a:xfrm>
            <a:off x="13290775" y="3133113"/>
            <a:ext cx="1732206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Gandalf Šedý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E8A1550-CA32-A945-9B78-AF850AE61F17}"/>
              </a:ext>
            </a:extLst>
          </p:cNvPr>
          <p:cNvSpPr/>
          <p:nvPr/>
        </p:nvSpPr>
        <p:spPr>
          <a:xfrm>
            <a:off x="13290777" y="3762592"/>
            <a:ext cx="1346250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17ABA37-E8AB-3B4D-9625-123EEB46E1D4}"/>
              </a:ext>
            </a:extLst>
          </p:cNvPr>
          <p:cNvSpPr txBox="1"/>
          <p:nvPr/>
        </p:nvSpPr>
        <p:spPr>
          <a:xfrm>
            <a:off x="13290775" y="3762592"/>
            <a:ext cx="1732206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Gandalf Šedý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B2F0136-24E4-CF4E-821D-D8F6311ABD2E}"/>
              </a:ext>
            </a:extLst>
          </p:cNvPr>
          <p:cNvSpPr/>
          <p:nvPr/>
        </p:nvSpPr>
        <p:spPr>
          <a:xfrm>
            <a:off x="13297404" y="4239269"/>
            <a:ext cx="1346250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AD7E5BA-4517-CC4B-A8FC-56E4218CB52D}"/>
              </a:ext>
            </a:extLst>
          </p:cNvPr>
          <p:cNvSpPr txBox="1"/>
          <p:nvPr/>
        </p:nvSpPr>
        <p:spPr>
          <a:xfrm>
            <a:off x="13297402" y="4239269"/>
            <a:ext cx="1732206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Gandalf Šedý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4BF3A17-5B54-944D-95E0-6DBEFA05CF2D}"/>
              </a:ext>
            </a:extLst>
          </p:cNvPr>
          <p:cNvSpPr/>
          <p:nvPr/>
        </p:nvSpPr>
        <p:spPr>
          <a:xfrm>
            <a:off x="13363666" y="4711606"/>
            <a:ext cx="1346250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0D3B8C2-555F-5848-AE6A-16E9CF351214}"/>
              </a:ext>
            </a:extLst>
          </p:cNvPr>
          <p:cNvSpPr txBox="1"/>
          <p:nvPr/>
        </p:nvSpPr>
        <p:spPr>
          <a:xfrm>
            <a:off x="13363664" y="4711606"/>
            <a:ext cx="1732206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Gandalf Šedý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A0AE033-8DA8-3D4B-9ED6-704D03CF4CA6}"/>
              </a:ext>
            </a:extLst>
          </p:cNvPr>
          <p:cNvSpPr/>
          <p:nvPr/>
        </p:nvSpPr>
        <p:spPr>
          <a:xfrm>
            <a:off x="13290777" y="5171808"/>
            <a:ext cx="1346250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A53EE85-4CB2-B34D-8A43-B8ADB180079D}"/>
              </a:ext>
            </a:extLst>
          </p:cNvPr>
          <p:cNvSpPr txBox="1"/>
          <p:nvPr/>
        </p:nvSpPr>
        <p:spPr>
          <a:xfrm>
            <a:off x="13290775" y="5171808"/>
            <a:ext cx="1732206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Gandalf Šedý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2523F44-A191-3F40-97C7-BBB480DC54D2}"/>
              </a:ext>
            </a:extLst>
          </p:cNvPr>
          <p:cNvSpPr/>
          <p:nvPr/>
        </p:nvSpPr>
        <p:spPr>
          <a:xfrm>
            <a:off x="4149239" y="514839"/>
            <a:ext cx="1346250" cy="2604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5613074-DD3E-D748-A1D6-7DAC24921DEA}"/>
              </a:ext>
            </a:extLst>
          </p:cNvPr>
          <p:cNvSpPr/>
          <p:nvPr/>
        </p:nvSpPr>
        <p:spPr>
          <a:xfrm>
            <a:off x="4547477" y="834265"/>
            <a:ext cx="1346250" cy="2604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CF80705-F8CD-CF4A-A427-FA9AA5ED9BBF}"/>
              </a:ext>
            </a:extLst>
          </p:cNvPr>
          <p:cNvSpPr/>
          <p:nvPr/>
        </p:nvSpPr>
        <p:spPr>
          <a:xfrm>
            <a:off x="4341395" y="1310428"/>
            <a:ext cx="1346250" cy="2604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1866AA2-18C4-B34A-BD1B-107D7157B1DE}"/>
              </a:ext>
            </a:extLst>
          </p:cNvPr>
          <p:cNvSpPr txBox="1"/>
          <p:nvPr/>
        </p:nvSpPr>
        <p:spPr>
          <a:xfrm>
            <a:off x="4451721" y="1250793"/>
            <a:ext cx="1732206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Gandalf Šedý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D12BD44-0B00-B74A-9129-C488A5B1F0F3}"/>
              </a:ext>
            </a:extLst>
          </p:cNvPr>
          <p:cNvSpPr/>
          <p:nvPr/>
        </p:nvSpPr>
        <p:spPr>
          <a:xfrm>
            <a:off x="4644699" y="991002"/>
            <a:ext cx="1346250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3DFBC36-D396-5342-BDC8-2AE8FB4C576E}"/>
              </a:ext>
            </a:extLst>
          </p:cNvPr>
          <p:cNvSpPr txBox="1"/>
          <p:nvPr/>
        </p:nvSpPr>
        <p:spPr>
          <a:xfrm>
            <a:off x="4606730" y="984414"/>
            <a:ext cx="1732206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Esmeralda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0752D99-78CD-CF44-9CF2-98A3BCE52F69}"/>
              </a:ext>
            </a:extLst>
          </p:cNvPr>
          <p:cNvSpPr txBox="1"/>
          <p:nvPr/>
        </p:nvSpPr>
        <p:spPr>
          <a:xfrm>
            <a:off x="4451721" y="479877"/>
            <a:ext cx="1732206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Lodbrock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49B2A96-6184-0748-A741-B1D794CC78D5}"/>
              </a:ext>
            </a:extLst>
          </p:cNvPr>
          <p:cNvSpPr txBox="1"/>
          <p:nvPr/>
        </p:nvSpPr>
        <p:spPr>
          <a:xfrm>
            <a:off x="4561283" y="756124"/>
            <a:ext cx="1732206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Ron Weasley</a:t>
            </a:r>
          </a:p>
        </p:txBody>
      </p:sp>
    </p:spTree>
    <p:extLst>
      <p:ext uri="{BB962C8B-B14F-4D97-AF65-F5344CB8AC3E}">
        <p14:creationId xmlns:p14="http://schemas.microsoft.com/office/powerpoint/2010/main" val="31543206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02DFBC0-A9EE-1340-B913-CBC11BA83725}"/>
              </a:ext>
            </a:extLst>
          </p:cNvPr>
          <p:cNvSpPr/>
          <p:nvPr/>
        </p:nvSpPr>
        <p:spPr>
          <a:xfrm>
            <a:off x="0" y="0"/>
            <a:ext cx="20104100" cy="11309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1573782-6793-A54B-A51D-A80530C88E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8800" y="1"/>
            <a:ext cx="12115800" cy="1133196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C2B1741-D109-EE46-9C56-1B303113A922}"/>
              </a:ext>
            </a:extLst>
          </p:cNvPr>
          <p:cNvSpPr/>
          <p:nvPr/>
        </p:nvSpPr>
        <p:spPr>
          <a:xfrm>
            <a:off x="12177594" y="6481687"/>
            <a:ext cx="2265847" cy="4761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C9B2A9F-49B3-1543-9552-7F644EB67EE3}"/>
              </a:ext>
            </a:extLst>
          </p:cNvPr>
          <p:cNvSpPr txBox="1"/>
          <p:nvPr/>
        </p:nvSpPr>
        <p:spPr>
          <a:xfrm>
            <a:off x="12177593" y="6619296"/>
            <a:ext cx="1732206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Gandalf Šedý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2365512-D001-8B4A-BBD2-78E9601B3242}"/>
              </a:ext>
            </a:extLst>
          </p:cNvPr>
          <p:cNvSpPr/>
          <p:nvPr/>
        </p:nvSpPr>
        <p:spPr>
          <a:xfrm>
            <a:off x="12177593" y="1960910"/>
            <a:ext cx="2265847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3AF53EF-8BD8-C641-8932-8DCE64BE25C1}"/>
              </a:ext>
            </a:extLst>
          </p:cNvPr>
          <p:cNvSpPr txBox="1"/>
          <p:nvPr/>
        </p:nvSpPr>
        <p:spPr>
          <a:xfrm>
            <a:off x="12177592" y="1960910"/>
            <a:ext cx="1732206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Gandalf Šedý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F33A198-0CF3-E140-BAEF-062C0E92075D}"/>
              </a:ext>
            </a:extLst>
          </p:cNvPr>
          <p:cNvSpPr/>
          <p:nvPr/>
        </p:nvSpPr>
        <p:spPr>
          <a:xfrm>
            <a:off x="12134229" y="1039884"/>
            <a:ext cx="2265847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46C0559-0BE1-3849-923F-E2B899B68B1D}"/>
              </a:ext>
            </a:extLst>
          </p:cNvPr>
          <p:cNvSpPr txBox="1"/>
          <p:nvPr/>
        </p:nvSpPr>
        <p:spPr>
          <a:xfrm>
            <a:off x="12134228" y="1039884"/>
            <a:ext cx="1732206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Gandalf Šedý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007663B-1A48-2641-97AE-235EAB8F9D28}"/>
              </a:ext>
            </a:extLst>
          </p:cNvPr>
          <p:cNvSpPr/>
          <p:nvPr/>
        </p:nvSpPr>
        <p:spPr>
          <a:xfrm>
            <a:off x="12177592" y="260695"/>
            <a:ext cx="2265847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6DF8017-A574-6C44-8DD4-236889827140}"/>
              </a:ext>
            </a:extLst>
          </p:cNvPr>
          <p:cNvSpPr txBox="1"/>
          <p:nvPr/>
        </p:nvSpPr>
        <p:spPr>
          <a:xfrm>
            <a:off x="12177591" y="260695"/>
            <a:ext cx="1732206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Gandalf Šedý</a:t>
            </a:r>
          </a:p>
        </p:txBody>
      </p:sp>
    </p:spTree>
    <p:extLst>
      <p:ext uri="{BB962C8B-B14F-4D97-AF65-F5344CB8AC3E}">
        <p14:creationId xmlns:p14="http://schemas.microsoft.com/office/powerpoint/2010/main" val="10526647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02DFBC0-A9EE-1340-B913-CBC11BA83725}"/>
              </a:ext>
            </a:extLst>
          </p:cNvPr>
          <p:cNvSpPr/>
          <p:nvPr/>
        </p:nvSpPr>
        <p:spPr>
          <a:xfrm>
            <a:off x="0" y="0"/>
            <a:ext cx="20104100" cy="11309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8AA6814-3640-E54A-919D-19E9C211B8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559" y="0"/>
            <a:ext cx="13128979" cy="1130934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BE372AE-0F7E-794C-8453-D37AF72D5D33}"/>
              </a:ext>
            </a:extLst>
          </p:cNvPr>
          <p:cNvSpPr/>
          <p:nvPr/>
        </p:nvSpPr>
        <p:spPr>
          <a:xfrm>
            <a:off x="12889603" y="2968076"/>
            <a:ext cx="2265847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6BCBD84-CF21-194E-BB6D-C73DB3F76E30}"/>
              </a:ext>
            </a:extLst>
          </p:cNvPr>
          <p:cNvSpPr txBox="1"/>
          <p:nvPr/>
        </p:nvSpPr>
        <p:spPr>
          <a:xfrm>
            <a:off x="12889602" y="2968076"/>
            <a:ext cx="1732206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Gandalf Šedý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42EDC1F-1318-7747-B02B-CD42E3B8C76B}"/>
              </a:ext>
            </a:extLst>
          </p:cNvPr>
          <p:cNvSpPr/>
          <p:nvPr/>
        </p:nvSpPr>
        <p:spPr>
          <a:xfrm>
            <a:off x="12889602" y="4591467"/>
            <a:ext cx="2265847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FD62E76-30E9-D942-86F0-923253194747}"/>
              </a:ext>
            </a:extLst>
          </p:cNvPr>
          <p:cNvSpPr txBox="1"/>
          <p:nvPr/>
        </p:nvSpPr>
        <p:spPr>
          <a:xfrm>
            <a:off x="12889601" y="4591467"/>
            <a:ext cx="1732206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Gandalf Šedý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23B7ACC-D24F-1A44-8ABB-8AB0054B923D}"/>
              </a:ext>
            </a:extLst>
          </p:cNvPr>
          <p:cNvSpPr/>
          <p:nvPr/>
        </p:nvSpPr>
        <p:spPr>
          <a:xfrm>
            <a:off x="12889601" y="5042041"/>
            <a:ext cx="2265847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9BB8913-1C03-B941-A9E5-C513D7A044BC}"/>
              </a:ext>
            </a:extLst>
          </p:cNvPr>
          <p:cNvSpPr txBox="1"/>
          <p:nvPr/>
        </p:nvSpPr>
        <p:spPr>
          <a:xfrm>
            <a:off x="12889600" y="5042041"/>
            <a:ext cx="1732206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Gandalf Šedý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88518B3-AC56-8E46-AA98-134885CC25DE}"/>
              </a:ext>
            </a:extLst>
          </p:cNvPr>
          <p:cNvSpPr/>
          <p:nvPr/>
        </p:nvSpPr>
        <p:spPr>
          <a:xfrm>
            <a:off x="12889601" y="5543407"/>
            <a:ext cx="2265847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70757C4-D42B-5848-AE14-757726A0DE58}"/>
              </a:ext>
            </a:extLst>
          </p:cNvPr>
          <p:cNvSpPr txBox="1"/>
          <p:nvPr/>
        </p:nvSpPr>
        <p:spPr>
          <a:xfrm>
            <a:off x="12889600" y="5543407"/>
            <a:ext cx="1732206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Gandalf Šedý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30ECC39-8349-0341-9459-E272B73E4235}"/>
              </a:ext>
            </a:extLst>
          </p:cNvPr>
          <p:cNvSpPr/>
          <p:nvPr/>
        </p:nvSpPr>
        <p:spPr>
          <a:xfrm>
            <a:off x="12889601" y="5995375"/>
            <a:ext cx="2265847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9E0EA69-A653-8C44-B396-EE25F9BDD074}"/>
              </a:ext>
            </a:extLst>
          </p:cNvPr>
          <p:cNvSpPr txBox="1"/>
          <p:nvPr/>
        </p:nvSpPr>
        <p:spPr>
          <a:xfrm>
            <a:off x="12889600" y="5955619"/>
            <a:ext cx="1732206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Gandalf Šedý</a:t>
            </a:r>
          </a:p>
        </p:txBody>
      </p:sp>
    </p:spTree>
    <p:extLst>
      <p:ext uri="{BB962C8B-B14F-4D97-AF65-F5344CB8AC3E}">
        <p14:creationId xmlns:p14="http://schemas.microsoft.com/office/powerpoint/2010/main" val="12468943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02DFBC0-A9EE-1340-B913-CBC11BA83725}"/>
              </a:ext>
            </a:extLst>
          </p:cNvPr>
          <p:cNvSpPr/>
          <p:nvPr/>
        </p:nvSpPr>
        <p:spPr>
          <a:xfrm>
            <a:off x="0" y="0"/>
            <a:ext cx="20104100" cy="11309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9E27DA-D426-BE48-9FA5-04E00D67E5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800" y="-1324"/>
            <a:ext cx="13131800" cy="1132294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5A4101B-263A-6F49-9B83-A0BC9EA96C37}"/>
              </a:ext>
            </a:extLst>
          </p:cNvPr>
          <p:cNvSpPr/>
          <p:nvPr/>
        </p:nvSpPr>
        <p:spPr>
          <a:xfrm>
            <a:off x="12949236" y="548732"/>
            <a:ext cx="2265847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5C23C3D-15D5-EF47-8840-9D78D8C28319}"/>
              </a:ext>
            </a:extLst>
          </p:cNvPr>
          <p:cNvSpPr txBox="1"/>
          <p:nvPr/>
        </p:nvSpPr>
        <p:spPr>
          <a:xfrm>
            <a:off x="12949235" y="508976"/>
            <a:ext cx="1732206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Gandalf Šedý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B3264D1-CD51-A442-AC38-8DC2E0CA4331}"/>
              </a:ext>
            </a:extLst>
          </p:cNvPr>
          <p:cNvSpPr/>
          <p:nvPr/>
        </p:nvSpPr>
        <p:spPr>
          <a:xfrm>
            <a:off x="12949235" y="2417288"/>
            <a:ext cx="2265847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F656A47-9FAA-6A4E-BAED-21FCD49E9577}"/>
              </a:ext>
            </a:extLst>
          </p:cNvPr>
          <p:cNvSpPr txBox="1"/>
          <p:nvPr/>
        </p:nvSpPr>
        <p:spPr>
          <a:xfrm>
            <a:off x="12949234" y="2377532"/>
            <a:ext cx="1732206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Gandalf Šedý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64CE1D3-7792-1F44-8F99-E4D9B639F14A}"/>
              </a:ext>
            </a:extLst>
          </p:cNvPr>
          <p:cNvSpPr/>
          <p:nvPr/>
        </p:nvSpPr>
        <p:spPr>
          <a:xfrm>
            <a:off x="12949234" y="2855832"/>
            <a:ext cx="2265847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7B32CA3-0FD7-7F43-9C78-2E80FDB79538}"/>
              </a:ext>
            </a:extLst>
          </p:cNvPr>
          <p:cNvSpPr txBox="1"/>
          <p:nvPr/>
        </p:nvSpPr>
        <p:spPr>
          <a:xfrm>
            <a:off x="12949233" y="2816076"/>
            <a:ext cx="1732206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Gandalf Šedý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0919256-7818-BB4B-B1A0-B19C371594AA}"/>
              </a:ext>
            </a:extLst>
          </p:cNvPr>
          <p:cNvSpPr/>
          <p:nvPr/>
        </p:nvSpPr>
        <p:spPr>
          <a:xfrm>
            <a:off x="12949234" y="4246088"/>
            <a:ext cx="2265847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B9CFA3F-887D-3443-B9D6-BEAC98A25C26}"/>
              </a:ext>
            </a:extLst>
          </p:cNvPr>
          <p:cNvSpPr txBox="1"/>
          <p:nvPr/>
        </p:nvSpPr>
        <p:spPr>
          <a:xfrm>
            <a:off x="12949233" y="4206332"/>
            <a:ext cx="1732206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Gandalf Šedý</a:t>
            </a:r>
          </a:p>
        </p:txBody>
      </p:sp>
    </p:spTree>
    <p:extLst>
      <p:ext uri="{BB962C8B-B14F-4D97-AF65-F5344CB8AC3E}">
        <p14:creationId xmlns:p14="http://schemas.microsoft.com/office/powerpoint/2010/main" val="40184154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02DFBC0-A9EE-1340-B913-CBC11BA83725}"/>
              </a:ext>
            </a:extLst>
          </p:cNvPr>
          <p:cNvSpPr/>
          <p:nvPr/>
        </p:nvSpPr>
        <p:spPr>
          <a:xfrm>
            <a:off x="0" y="0"/>
            <a:ext cx="20104100" cy="11309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D00A0F-6686-A646-AB9E-30A40CF5DE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1"/>
            <a:ext cx="12186960" cy="1130224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3C802B8-BF88-A748-899A-22AB0A9BD785}"/>
              </a:ext>
            </a:extLst>
          </p:cNvPr>
          <p:cNvSpPr/>
          <p:nvPr/>
        </p:nvSpPr>
        <p:spPr>
          <a:xfrm>
            <a:off x="12889601" y="7506122"/>
            <a:ext cx="2265847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2653F62-EF82-B24A-B21F-EFC789094CCC}"/>
              </a:ext>
            </a:extLst>
          </p:cNvPr>
          <p:cNvSpPr txBox="1"/>
          <p:nvPr/>
        </p:nvSpPr>
        <p:spPr>
          <a:xfrm>
            <a:off x="12889600" y="7466366"/>
            <a:ext cx="1732206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Gandalf Šedý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7CAA85C-2E08-1349-A50F-C198319903AD}"/>
              </a:ext>
            </a:extLst>
          </p:cNvPr>
          <p:cNvSpPr/>
          <p:nvPr/>
        </p:nvSpPr>
        <p:spPr>
          <a:xfrm>
            <a:off x="12889601" y="7923568"/>
            <a:ext cx="2265847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1D11E27-9898-D848-8F77-772D59281593}"/>
              </a:ext>
            </a:extLst>
          </p:cNvPr>
          <p:cNvSpPr txBox="1"/>
          <p:nvPr/>
        </p:nvSpPr>
        <p:spPr>
          <a:xfrm>
            <a:off x="12889600" y="7883812"/>
            <a:ext cx="1732206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Gandalf Šedý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2398D86-260A-AD41-9483-1E82C6A0A937}"/>
              </a:ext>
            </a:extLst>
          </p:cNvPr>
          <p:cNvSpPr/>
          <p:nvPr/>
        </p:nvSpPr>
        <p:spPr>
          <a:xfrm>
            <a:off x="12889600" y="8758453"/>
            <a:ext cx="2265847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4A4E301-F66F-0C46-A0D9-8643FCA83793}"/>
              </a:ext>
            </a:extLst>
          </p:cNvPr>
          <p:cNvSpPr txBox="1"/>
          <p:nvPr/>
        </p:nvSpPr>
        <p:spPr>
          <a:xfrm>
            <a:off x="12889599" y="8718697"/>
            <a:ext cx="1732206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Gandalf Šedý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877C3AA-EF45-3441-BDC4-B3DB392D1690}"/>
              </a:ext>
            </a:extLst>
          </p:cNvPr>
          <p:cNvSpPr/>
          <p:nvPr/>
        </p:nvSpPr>
        <p:spPr>
          <a:xfrm>
            <a:off x="12889599" y="9215342"/>
            <a:ext cx="2265847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006DE2A-DC88-0A43-AE08-FFB5B4B6039C}"/>
              </a:ext>
            </a:extLst>
          </p:cNvPr>
          <p:cNvSpPr txBox="1"/>
          <p:nvPr/>
        </p:nvSpPr>
        <p:spPr>
          <a:xfrm>
            <a:off x="12889598" y="9175586"/>
            <a:ext cx="1732206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Gandalf Šedý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5D1629F-0A44-D543-94C0-E22246FCD960}"/>
              </a:ext>
            </a:extLst>
          </p:cNvPr>
          <p:cNvSpPr/>
          <p:nvPr/>
        </p:nvSpPr>
        <p:spPr>
          <a:xfrm>
            <a:off x="12889599" y="9672231"/>
            <a:ext cx="2265847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2DFA694-9425-404B-86B5-0C357E61D13F}"/>
              </a:ext>
            </a:extLst>
          </p:cNvPr>
          <p:cNvSpPr txBox="1"/>
          <p:nvPr/>
        </p:nvSpPr>
        <p:spPr>
          <a:xfrm>
            <a:off x="12889598" y="9632475"/>
            <a:ext cx="1732206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Gandalf Šedý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901791C-94C8-6547-AD2F-50FDABB2D945}"/>
              </a:ext>
            </a:extLst>
          </p:cNvPr>
          <p:cNvSpPr/>
          <p:nvPr/>
        </p:nvSpPr>
        <p:spPr>
          <a:xfrm>
            <a:off x="12889599" y="10073050"/>
            <a:ext cx="2265847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C81257D-6960-3C42-B4E6-7F4680B32B24}"/>
              </a:ext>
            </a:extLst>
          </p:cNvPr>
          <p:cNvSpPr txBox="1"/>
          <p:nvPr/>
        </p:nvSpPr>
        <p:spPr>
          <a:xfrm>
            <a:off x="12889598" y="10033294"/>
            <a:ext cx="1732206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Gandalf Šedý</a:t>
            </a:r>
          </a:p>
        </p:txBody>
      </p:sp>
    </p:spTree>
    <p:extLst>
      <p:ext uri="{BB962C8B-B14F-4D97-AF65-F5344CB8AC3E}">
        <p14:creationId xmlns:p14="http://schemas.microsoft.com/office/powerpoint/2010/main" val="26710109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02DFBC0-A9EE-1340-B913-CBC11BA83725}"/>
              </a:ext>
            </a:extLst>
          </p:cNvPr>
          <p:cNvSpPr/>
          <p:nvPr/>
        </p:nvSpPr>
        <p:spPr>
          <a:xfrm>
            <a:off x="0" y="0"/>
            <a:ext cx="20104100" cy="11309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32FA1A3-ED69-0D45-8E21-5F06FC4697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1161" y="0"/>
            <a:ext cx="12821777" cy="1130934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1CDD752-3853-434D-ADE3-B1407589FD41}"/>
              </a:ext>
            </a:extLst>
          </p:cNvPr>
          <p:cNvSpPr/>
          <p:nvPr/>
        </p:nvSpPr>
        <p:spPr>
          <a:xfrm>
            <a:off x="12849845" y="1164958"/>
            <a:ext cx="2265847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2B4C660-FA59-BC4D-8265-A2100A6DFC4C}"/>
              </a:ext>
            </a:extLst>
          </p:cNvPr>
          <p:cNvSpPr txBox="1"/>
          <p:nvPr/>
        </p:nvSpPr>
        <p:spPr>
          <a:xfrm>
            <a:off x="12849844" y="1125202"/>
            <a:ext cx="1732206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Gandalf Šedý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8C3FD2E-6520-ED46-A74F-56181DA037E1}"/>
              </a:ext>
            </a:extLst>
          </p:cNvPr>
          <p:cNvSpPr/>
          <p:nvPr/>
        </p:nvSpPr>
        <p:spPr>
          <a:xfrm>
            <a:off x="12849844" y="3470836"/>
            <a:ext cx="2265847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DEE258B-0D2B-BC46-9308-78A2A8E845C5}"/>
              </a:ext>
            </a:extLst>
          </p:cNvPr>
          <p:cNvSpPr txBox="1"/>
          <p:nvPr/>
        </p:nvSpPr>
        <p:spPr>
          <a:xfrm>
            <a:off x="12849843" y="3431080"/>
            <a:ext cx="1732206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Gandalf Šedý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B2B90DA-13F8-A14D-A153-98207654A840}"/>
              </a:ext>
            </a:extLst>
          </p:cNvPr>
          <p:cNvSpPr/>
          <p:nvPr/>
        </p:nvSpPr>
        <p:spPr>
          <a:xfrm>
            <a:off x="12849843" y="4246088"/>
            <a:ext cx="2265847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C37914D-1219-9741-8527-47C440B2476C}"/>
              </a:ext>
            </a:extLst>
          </p:cNvPr>
          <p:cNvSpPr txBox="1"/>
          <p:nvPr/>
        </p:nvSpPr>
        <p:spPr>
          <a:xfrm>
            <a:off x="12849842" y="4206332"/>
            <a:ext cx="1732206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Gandalf Šedý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5AF877A-8B9B-4C4C-9F54-2ACEBACF8533}"/>
              </a:ext>
            </a:extLst>
          </p:cNvPr>
          <p:cNvSpPr/>
          <p:nvPr/>
        </p:nvSpPr>
        <p:spPr>
          <a:xfrm>
            <a:off x="12849843" y="5382088"/>
            <a:ext cx="2265847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C2F4D29-9792-C041-BFA6-E355905CB8BF}"/>
              </a:ext>
            </a:extLst>
          </p:cNvPr>
          <p:cNvSpPr txBox="1"/>
          <p:nvPr/>
        </p:nvSpPr>
        <p:spPr>
          <a:xfrm>
            <a:off x="12849842" y="5342332"/>
            <a:ext cx="1732206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Gandalf Šedý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B75EE4B-4B7A-154A-BAFF-F83F8849710D}"/>
              </a:ext>
            </a:extLst>
          </p:cNvPr>
          <p:cNvSpPr/>
          <p:nvPr/>
        </p:nvSpPr>
        <p:spPr>
          <a:xfrm>
            <a:off x="12849842" y="5874100"/>
            <a:ext cx="2265847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876875F-3D7C-AD4E-8116-694ADFD31894}"/>
              </a:ext>
            </a:extLst>
          </p:cNvPr>
          <p:cNvSpPr txBox="1"/>
          <p:nvPr/>
        </p:nvSpPr>
        <p:spPr>
          <a:xfrm>
            <a:off x="12849841" y="5834344"/>
            <a:ext cx="1732206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Gandalf Šedý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C54706A-F87A-DB40-9F0C-DE66D6155CA0}"/>
              </a:ext>
            </a:extLst>
          </p:cNvPr>
          <p:cNvSpPr/>
          <p:nvPr/>
        </p:nvSpPr>
        <p:spPr>
          <a:xfrm>
            <a:off x="12849841" y="6476394"/>
            <a:ext cx="2265847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C4E81A1-D96D-4E46-8A9D-2EBFA79ED083}"/>
              </a:ext>
            </a:extLst>
          </p:cNvPr>
          <p:cNvSpPr txBox="1"/>
          <p:nvPr/>
        </p:nvSpPr>
        <p:spPr>
          <a:xfrm>
            <a:off x="12849840" y="6436638"/>
            <a:ext cx="1732206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Gandalf Šedý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7541653-3CFA-114C-A59E-B17DBCAFBB83}"/>
              </a:ext>
            </a:extLst>
          </p:cNvPr>
          <p:cNvSpPr/>
          <p:nvPr/>
        </p:nvSpPr>
        <p:spPr>
          <a:xfrm>
            <a:off x="12849840" y="7268153"/>
            <a:ext cx="2265847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2ADEA68-91A4-3F48-83F2-A4B188A2F55C}"/>
              </a:ext>
            </a:extLst>
          </p:cNvPr>
          <p:cNvSpPr txBox="1"/>
          <p:nvPr/>
        </p:nvSpPr>
        <p:spPr>
          <a:xfrm>
            <a:off x="12849839" y="7228397"/>
            <a:ext cx="1732206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Gandalf Šedý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72D572F-D81B-F642-B957-C87505146F31}"/>
              </a:ext>
            </a:extLst>
          </p:cNvPr>
          <p:cNvSpPr/>
          <p:nvPr/>
        </p:nvSpPr>
        <p:spPr>
          <a:xfrm>
            <a:off x="12849840" y="7704851"/>
            <a:ext cx="2265847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9BFC3B6-A64D-C54E-91FF-D4E7A55F095E}"/>
              </a:ext>
            </a:extLst>
          </p:cNvPr>
          <p:cNvSpPr txBox="1"/>
          <p:nvPr/>
        </p:nvSpPr>
        <p:spPr>
          <a:xfrm>
            <a:off x="12849839" y="7665095"/>
            <a:ext cx="1732206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Gandalf Šedý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B99A764-BD08-854C-B2CD-67E255F5E907}"/>
              </a:ext>
            </a:extLst>
          </p:cNvPr>
          <p:cNvSpPr/>
          <p:nvPr/>
        </p:nvSpPr>
        <p:spPr>
          <a:xfrm>
            <a:off x="12849839" y="8163028"/>
            <a:ext cx="2265847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84CD717-532A-E748-AEEF-8068C97F17C6}"/>
              </a:ext>
            </a:extLst>
          </p:cNvPr>
          <p:cNvSpPr txBox="1"/>
          <p:nvPr/>
        </p:nvSpPr>
        <p:spPr>
          <a:xfrm>
            <a:off x="12849838" y="8123272"/>
            <a:ext cx="1732206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Gandalf Šedý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6F6871A-A4AC-7949-98D8-CC1CCC14A82E}"/>
              </a:ext>
            </a:extLst>
          </p:cNvPr>
          <p:cNvSpPr/>
          <p:nvPr/>
        </p:nvSpPr>
        <p:spPr>
          <a:xfrm>
            <a:off x="12849838" y="8599726"/>
            <a:ext cx="2265847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FBCD0A4-EDE4-EC44-AA86-23682A76EC7F}"/>
              </a:ext>
            </a:extLst>
          </p:cNvPr>
          <p:cNvSpPr txBox="1"/>
          <p:nvPr/>
        </p:nvSpPr>
        <p:spPr>
          <a:xfrm>
            <a:off x="12849837" y="8559970"/>
            <a:ext cx="1732206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Gandalf Šedý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E167174-78E7-4746-8A7B-1188BE55E970}"/>
              </a:ext>
            </a:extLst>
          </p:cNvPr>
          <p:cNvSpPr/>
          <p:nvPr/>
        </p:nvSpPr>
        <p:spPr>
          <a:xfrm>
            <a:off x="12849837" y="8996668"/>
            <a:ext cx="2265847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7D11E8D-4E16-AC4F-B225-EF13C9549CFE}"/>
              </a:ext>
            </a:extLst>
          </p:cNvPr>
          <p:cNvSpPr txBox="1"/>
          <p:nvPr/>
        </p:nvSpPr>
        <p:spPr>
          <a:xfrm>
            <a:off x="12849836" y="8956912"/>
            <a:ext cx="1732206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Gandalf Šedý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8176B78-852E-604F-B58A-5D0883E8F5EC}"/>
              </a:ext>
            </a:extLst>
          </p:cNvPr>
          <p:cNvSpPr/>
          <p:nvPr/>
        </p:nvSpPr>
        <p:spPr>
          <a:xfrm>
            <a:off x="12849836" y="9612688"/>
            <a:ext cx="2265847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14BC8E4-63A8-1447-B140-AAE33F97DF2E}"/>
              </a:ext>
            </a:extLst>
          </p:cNvPr>
          <p:cNvSpPr txBox="1"/>
          <p:nvPr/>
        </p:nvSpPr>
        <p:spPr>
          <a:xfrm>
            <a:off x="12849835" y="9572932"/>
            <a:ext cx="1732206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Gandalf Šedý</a:t>
            </a:r>
          </a:p>
        </p:txBody>
      </p:sp>
    </p:spTree>
    <p:extLst>
      <p:ext uri="{BB962C8B-B14F-4D97-AF65-F5344CB8AC3E}">
        <p14:creationId xmlns:p14="http://schemas.microsoft.com/office/powerpoint/2010/main" val="15918950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02DFBC0-A9EE-1340-B913-CBC11BA83725}"/>
              </a:ext>
            </a:extLst>
          </p:cNvPr>
          <p:cNvSpPr/>
          <p:nvPr/>
        </p:nvSpPr>
        <p:spPr>
          <a:xfrm>
            <a:off x="0" y="0"/>
            <a:ext cx="20104100" cy="11309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0A75818-6FD8-EF46-8723-02314E57B5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4199" y="0"/>
            <a:ext cx="12655702" cy="1130935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5DE071D-0918-F146-8C73-344C4D6BA14E}"/>
              </a:ext>
            </a:extLst>
          </p:cNvPr>
          <p:cNvSpPr/>
          <p:nvPr/>
        </p:nvSpPr>
        <p:spPr>
          <a:xfrm>
            <a:off x="12770331" y="151167"/>
            <a:ext cx="2265847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AC13A85-2C0C-F543-9926-FD1D15C1676E}"/>
              </a:ext>
            </a:extLst>
          </p:cNvPr>
          <p:cNvSpPr txBox="1"/>
          <p:nvPr/>
        </p:nvSpPr>
        <p:spPr>
          <a:xfrm>
            <a:off x="12770330" y="111411"/>
            <a:ext cx="1732206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Gandalf Šedý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4CE724F-D2B6-E640-AB74-47FB74DC794C}"/>
              </a:ext>
            </a:extLst>
          </p:cNvPr>
          <p:cNvSpPr/>
          <p:nvPr/>
        </p:nvSpPr>
        <p:spPr>
          <a:xfrm>
            <a:off x="12770331" y="906540"/>
            <a:ext cx="2265847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619B3BA-6DB6-524D-9F1B-3B8169C78276}"/>
              </a:ext>
            </a:extLst>
          </p:cNvPr>
          <p:cNvSpPr txBox="1"/>
          <p:nvPr/>
        </p:nvSpPr>
        <p:spPr>
          <a:xfrm>
            <a:off x="12770330" y="866784"/>
            <a:ext cx="1732206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Gandalf Šedý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D273282-6501-8045-9523-AC10A475FE75}"/>
              </a:ext>
            </a:extLst>
          </p:cNvPr>
          <p:cNvSpPr/>
          <p:nvPr/>
        </p:nvSpPr>
        <p:spPr>
          <a:xfrm>
            <a:off x="12770331" y="2457044"/>
            <a:ext cx="2265847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FF84A3C-47C2-0C44-A333-8D3640130F69}"/>
              </a:ext>
            </a:extLst>
          </p:cNvPr>
          <p:cNvSpPr txBox="1"/>
          <p:nvPr/>
        </p:nvSpPr>
        <p:spPr>
          <a:xfrm>
            <a:off x="12770330" y="2417288"/>
            <a:ext cx="1732206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Gandalf Šedý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6916327-AE70-7448-8CB9-F335393693DF}"/>
              </a:ext>
            </a:extLst>
          </p:cNvPr>
          <p:cNvSpPr/>
          <p:nvPr/>
        </p:nvSpPr>
        <p:spPr>
          <a:xfrm>
            <a:off x="12770331" y="2875110"/>
            <a:ext cx="2265847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4C1877-FDAB-B943-BA76-1D39E630AAF3}"/>
              </a:ext>
            </a:extLst>
          </p:cNvPr>
          <p:cNvSpPr txBox="1"/>
          <p:nvPr/>
        </p:nvSpPr>
        <p:spPr>
          <a:xfrm>
            <a:off x="12770330" y="2835354"/>
            <a:ext cx="1732206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Gandalf Šedý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32DEA36-63C1-0F48-9111-A196348034BD}"/>
              </a:ext>
            </a:extLst>
          </p:cNvPr>
          <p:cNvSpPr/>
          <p:nvPr/>
        </p:nvSpPr>
        <p:spPr>
          <a:xfrm>
            <a:off x="12770331" y="8135443"/>
            <a:ext cx="2265847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35CD635-06A9-BC46-810B-3B9D2C385575}"/>
              </a:ext>
            </a:extLst>
          </p:cNvPr>
          <p:cNvSpPr txBox="1"/>
          <p:nvPr/>
        </p:nvSpPr>
        <p:spPr>
          <a:xfrm>
            <a:off x="12770330" y="8095687"/>
            <a:ext cx="1732206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Gandalf Šedý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80B06C3-65E0-8C49-9AE9-643C1D80AF3E}"/>
              </a:ext>
            </a:extLst>
          </p:cNvPr>
          <p:cNvSpPr/>
          <p:nvPr/>
        </p:nvSpPr>
        <p:spPr>
          <a:xfrm>
            <a:off x="12770331" y="8604062"/>
            <a:ext cx="2265847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A74D97C-F0A8-DB49-9A70-352F4FD18F6C}"/>
              </a:ext>
            </a:extLst>
          </p:cNvPr>
          <p:cNvSpPr txBox="1"/>
          <p:nvPr/>
        </p:nvSpPr>
        <p:spPr>
          <a:xfrm>
            <a:off x="12770330" y="8564306"/>
            <a:ext cx="1732206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Gandalf Šedý</a:t>
            </a:r>
          </a:p>
        </p:txBody>
      </p:sp>
    </p:spTree>
    <p:extLst>
      <p:ext uri="{BB962C8B-B14F-4D97-AF65-F5344CB8AC3E}">
        <p14:creationId xmlns:p14="http://schemas.microsoft.com/office/powerpoint/2010/main" val="26021606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06" y="304259"/>
            <a:ext cx="18727374" cy="1028596"/>
          </a:xfrm>
        </p:spPr>
        <p:txBody>
          <a:bodyPr/>
          <a:lstStyle/>
          <a:p>
            <a:pPr algn="ctr"/>
            <a:r>
              <a:rPr lang="cs-CZ" sz="5400" b="1" dirty="0" err="1">
                <a:solidFill>
                  <a:schemeClr val="bg1"/>
                </a:solidFill>
                <a:latin typeface="Gill Sans"/>
              </a:rPr>
              <a:t>Why</a:t>
            </a:r>
            <a:r>
              <a:rPr lang="cs-CZ" sz="5400" b="1" dirty="0">
                <a:solidFill>
                  <a:schemeClr val="bg1"/>
                </a:solidFill>
                <a:latin typeface="Gill Sans"/>
              </a:rPr>
              <a:t> GAUK?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4738" y="1706809"/>
            <a:ext cx="18976294" cy="8361430"/>
          </a:xfrm>
        </p:spPr>
        <p:txBody>
          <a:bodyPr/>
          <a:lstStyle/>
          <a:p>
            <a:pPr marL="0" indent="0">
              <a:buNone/>
            </a:pPr>
            <a:r>
              <a:rPr lang="en-GB" sz="3400" b="1" u="sng" dirty="0"/>
              <a:t>Why to apply for GAUK: </a:t>
            </a:r>
          </a:p>
          <a:p>
            <a:pPr marL="0" indent="0">
              <a:buNone/>
            </a:pPr>
            <a:r>
              <a:rPr lang="en-GB" sz="3400" dirty="0"/>
              <a:t>	• scholarship</a:t>
            </a:r>
            <a:br>
              <a:rPr lang="en-GB" sz="3400" dirty="0"/>
            </a:br>
            <a:r>
              <a:rPr lang="en-GB" sz="3400" dirty="0"/>
              <a:t>	• travel costs (international conferences, short term stay abroad, . . . )</a:t>
            </a:r>
          </a:p>
          <a:p>
            <a:pPr marL="0" indent="0">
              <a:buNone/>
            </a:pPr>
            <a:r>
              <a:rPr lang="en-GB" sz="3400" dirty="0"/>
              <a:t>	• acquisition of books or software</a:t>
            </a:r>
            <a:br>
              <a:rPr lang="en-GB" sz="3400" dirty="0"/>
            </a:br>
            <a:r>
              <a:rPr lang="en-GB" sz="3400" dirty="0"/>
              <a:t>	• opportunity to test submission and administration of a project </a:t>
            </a:r>
          </a:p>
          <a:p>
            <a:pPr marL="0" indent="0">
              <a:buNone/>
            </a:pPr>
            <a:endParaRPr lang="en-GB" sz="3400" dirty="0"/>
          </a:p>
          <a:p>
            <a:pPr marL="0" indent="0">
              <a:buNone/>
            </a:pPr>
            <a:r>
              <a:rPr lang="en-GB" sz="3400" b="1" u="sng" dirty="0"/>
              <a:t>First step: </a:t>
            </a:r>
          </a:p>
          <a:p>
            <a:pPr marL="0" indent="0">
              <a:buNone/>
            </a:pPr>
            <a:r>
              <a:rPr lang="en-GB" sz="3400" dirty="0"/>
              <a:t>• topic (could be the topic of doctoral/diploma thesis) </a:t>
            </a:r>
          </a:p>
          <a:p>
            <a:pPr marL="0" indent="0">
              <a:buNone/>
            </a:pPr>
            <a:r>
              <a:rPr lang="en-GB" sz="3400" dirty="0"/>
              <a:t>• research team: </a:t>
            </a:r>
          </a:p>
          <a:p>
            <a:pPr lvl="1"/>
            <a:r>
              <a:rPr lang="en-GB" sz="3400" dirty="0"/>
              <a:t>principal researcher – Ph.D. od Mgr. student </a:t>
            </a:r>
          </a:p>
          <a:p>
            <a:pPr lvl="1"/>
            <a:r>
              <a:rPr lang="en-GB" sz="3400" dirty="0"/>
              <a:t>supervisor – usually supervisor of the principal researcher (must be part of the research team) </a:t>
            </a:r>
          </a:p>
          <a:p>
            <a:pPr lvl="1"/>
            <a:r>
              <a:rPr lang="en-GB" sz="3400" dirty="0"/>
              <a:t>co-researchers – not necessary </a:t>
            </a:r>
          </a:p>
          <a:p>
            <a:pPr lvl="1"/>
            <a:r>
              <a:rPr lang="en-GB" sz="3400" dirty="0"/>
              <a:t>possible to engage people of other faculties or outside UK (e.g. Czech Academy of Sciences) </a:t>
            </a:r>
          </a:p>
          <a:p>
            <a:pPr lvl="1"/>
            <a:r>
              <a:rPr lang="en-GB" sz="3400" dirty="0"/>
              <a:t>majority of the team must consist of students (Mgr./Ph.D.) 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540D6E11-E6EA-4BF9-B1F6-553627FA2029}"/>
              </a:ext>
            </a:extLst>
          </p:cNvPr>
          <p:cNvSpPr>
            <a:spLocks noChangeArrowheads="1"/>
          </p:cNvSpPr>
          <p:nvPr/>
        </p:nvSpPr>
        <p:spPr bwMode="auto">
          <a:xfrm rot="18854899">
            <a:off x="454706" y="-43611"/>
            <a:ext cx="65" cy="23853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9044" rIns="0" bIns="-19044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6E59F790-7E2E-4644-A984-64DD46946F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61730"/>
            <a:ext cx="65" cy="23853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9044" rIns="0" bIns="-19044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26770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02DFBC0-A9EE-1340-B913-CBC11BA83725}"/>
              </a:ext>
            </a:extLst>
          </p:cNvPr>
          <p:cNvSpPr/>
          <p:nvPr/>
        </p:nvSpPr>
        <p:spPr>
          <a:xfrm>
            <a:off x="0" y="0"/>
            <a:ext cx="20104100" cy="11309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17A76ED-2DB5-3F49-9234-F322D3E635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999" y="20277"/>
            <a:ext cx="12186401" cy="1130935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DA6C6B2-50C6-F04B-BA34-DDDABE5CFE10}"/>
              </a:ext>
            </a:extLst>
          </p:cNvPr>
          <p:cNvSpPr/>
          <p:nvPr/>
        </p:nvSpPr>
        <p:spPr>
          <a:xfrm>
            <a:off x="13227532" y="39756"/>
            <a:ext cx="2265847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E1FCBED-2AEB-F348-B04E-B481EAB2C3C5}"/>
              </a:ext>
            </a:extLst>
          </p:cNvPr>
          <p:cNvSpPr txBox="1"/>
          <p:nvPr/>
        </p:nvSpPr>
        <p:spPr>
          <a:xfrm>
            <a:off x="13227531" y="0"/>
            <a:ext cx="1732206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Gandalf Šedý</a:t>
            </a:r>
          </a:p>
        </p:txBody>
      </p:sp>
    </p:spTree>
    <p:extLst>
      <p:ext uri="{BB962C8B-B14F-4D97-AF65-F5344CB8AC3E}">
        <p14:creationId xmlns:p14="http://schemas.microsoft.com/office/powerpoint/2010/main" val="26543953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02DFBC0-A9EE-1340-B913-CBC11BA83725}"/>
              </a:ext>
            </a:extLst>
          </p:cNvPr>
          <p:cNvSpPr/>
          <p:nvPr/>
        </p:nvSpPr>
        <p:spPr>
          <a:xfrm>
            <a:off x="0" y="0"/>
            <a:ext cx="20104100" cy="11309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B7362CF-800E-6741-B9AC-56260622F1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538" y="0"/>
            <a:ext cx="14703023" cy="9271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A329420-B16D-374D-B13E-60D881C7AFDF}"/>
              </a:ext>
            </a:extLst>
          </p:cNvPr>
          <p:cNvSpPr/>
          <p:nvPr/>
        </p:nvSpPr>
        <p:spPr>
          <a:xfrm>
            <a:off x="13307044" y="1934106"/>
            <a:ext cx="2265847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435821-8FDC-1041-8AE4-3EC86D50E4BB}"/>
              </a:ext>
            </a:extLst>
          </p:cNvPr>
          <p:cNvSpPr txBox="1"/>
          <p:nvPr/>
        </p:nvSpPr>
        <p:spPr>
          <a:xfrm>
            <a:off x="13307043" y="1894350"/>
            <a:ext cx="1732206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Gandalf Šedý</a:t>
            </a:r>
          </a:p>
        </p:txBody>
      </p:sp>
    </p:spTree>
    <p:extLst>
      <p:ext uri="{BB962C8B-B14F-4D97-AF65-F5344CB8AC3E}">
        <p14:creationId xmlns:p14="http://schemas.microsoft.com/office/powerpoint/2010/main" val="4416181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06" y="304259"/>
            <a:ext cx="18727374" cy="1028596"/>
          </a:xfrm>
        </p:spPr>
        <p:txBody>
          <a:bodyPr/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Gill Sans"/>
              </a:rPr>
              <a:t>Basic conditions of the competition</a:t>
            </a:r>
            <a:br>
              <a:rPr lang="cs-CZ" sz="5400" b="1" dirty="0">
                <a:solidFill>
                  <a:schemeClr val="bg1"/>
                </a:solidFill>
                <a:latin typeface="Gill Sans"/>
              </a:rPr>
            </a:br>
            <a:endParaRPr lang="cs-CZ" sz="5400" b="1" dirty="0">
              <a:solidFill>
                <a:schemeClr val="bg1"/>
              </a:solidFill>
              <a:latin typeface="Gill Sans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5493" y="1950970"/>
            <a:ext cx="18806587" cy="8488430"/>
          </a:xfrm>
        </p:spPr>
        <p:txBody>
          <a:bodyPr/>
          <a:lstStyle/>
          <a:p>
            <a:pPr algn="just"/>
            <a:r>
              <a:rPr lang="en-US" sz="3400" dirty="0"/>
              <a:t>The project application is </a:t>
            </a:r>
            <a:r>
              <a:rPr lang="cs-CZ" sz="3400" dirty="0" err="1"/>
              <a:t>submitted</a:t>
            </a:r>
            <a:r>
              <a:rPr lang="en-US" sz="3400" dirty="0"/>
              <a:t> in the Grant Agency application</a:t>
            </a:r>
            <a:endParaRPr lang="cs-CZ" sz="3400" dirty="0"/>
          </a:p>
          <a:p>
            <a:pPr algn="just"/>
            <a:r>
              <a:rPr lang="en-US" sz="3400" dirty="0"/>
              <a:t>The application is submitted by the student during</a:t>
            </a:r>
            <a:r>
              <a:rPr lang="cs-CZ" sz="3400" dirty="0"/>
              <a:t> </a:t>
            </a:r>
            <a:r>
              <a:rPr lang="en-US" sz="3400" dirty="0"/>
              <a:t>the </a:t>
            </a:r>
            <a:r>
              <a:rPr lang="en-US" sz="3400" b="1" dirty="0"/>
              <a:t>standard time </a:t>
            </a:r>
            <a:r>
              <a:rPr lang="en-US" sz="3400" dirty="0"/>
              <a:t>of the master's or doctoral study,</a:t>
            </a:r>
          </a:p>
          <a:p>
            <a:pPr lvl="1" algn="just"/>
            <a:r>
              <a:rPr lang="en-US" sz="3400" dirty="0"/>
              <a:t> the student who interrupted the stud</a:t>
            </a:r>
            <a:r>
              <a:rPr lang="cs-CZ" sz="3400" dirty="0" err="1"/>
              <a:t>y</a:t>
            </a:r>
            <a:r>
              <a:rPr lang="en-US" sz="3400" dirty="0"/>
              <a:t> </a:t>
            </a:r>
            <a:r>
              <a:rPr lang="en-US" sz="3400" u="sng" dirty="0"/>
              <a:t>cannot</a:t>
            </a:r>
            <a:r>
              <a:rPr lang="en-US" sz="3400" dirty="0"/>
              <a:t> apply,</a:t>
            </a:r>
          </a:p>
          <a:p>
            <a:pPr lvl="1" algn="just"/>
            <a:r>
              <a:rPr lang="en-US" sz="3400" dirty="0"/>
              <a:t>Mgr.  ---&gt; </a:t>
            </a:r>
            <a:r>
              <a:rPr lang="en-US" sz="3400" dirty="0" err="1"/>
              <a:t>Ph.d.</a:t>
            </a:r>
            <a:r>
              <a:rPr lang="en-US" sz="3400" dirty="0"/>
              <a:t> </a:t>
            </a:r>
          </a:p>
          <a:p>
            <a:pPr marL="753923" lvl="1" indent="0" algn="just">
              <a:buNone/>
            </a:pPr>
            <a:endParaRPr lang="en-US" sz="3400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156B2885-34A3-4B4F-BA1C-DD9B08623C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9330"/>
            <a:ext cx="65" cy="23853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9044" rIns="0" bIns="-19044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2AC4E25-CDF6-E040-9E43-847FA0214A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93" y="5988250"/>
            <a:ext cx="6389560" cy="306070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F702202-CEE7-E341-BC53-B764F26433C8}"/>
              </a:ext>
            </a:extLst>
          </p:cNvPr>
          <p:cNvSpPr txBox="1"/>
          <p:nvPr/>
        </p:nvSpPr>
        <p:spPr>
          <a:xfrm>
            <a:off x="4535193" y="9436398"/>
            <a:ext cx="10160000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Z" sz="3400" b="1" dirty="0"/>
              <a:t>https://is.cuni.cz/webapps/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2DA2EA4-862E-AD42-BDA5-5BEE9100A4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193" y="5988250"/>
            <a:ext cx="6184900" cy="30607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F7BC782-4D84-7E4B-A396-1C96990D14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1330" y="5988250"/>
            <a:ext cx="4660749" cy="306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7092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06" y="304259"/>
            <a:ext cx="18727374" cy="1028596"/>
          </a:xfrm>
        </p:spPr>
        <p:txBody>
          <a:bodyPr/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Gill Sans"/>
              </a:rPr>
              <a:t>Basic conditions of the competition</a:t>
            </a:r>
            <a:br>
              <a:rPr lang="cs-CZ" sz="5400" b="1" dirty="0">
                <a:solidFill>
                  <a:schemeClr val="bg1"/>
                </a:solidFill>
                <a:latin typeface="Gill Sans"/>
              </a:rPr>
            </a:br>
            <a:endParaRPr lang="cs-CZ" sz="5400" b="1" dirty="0">
              <a:solidFill>
                <a:schemeClr val="bg1"/>
              </a:solidFill>
              <a:latin typeface="Gill Sans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5493" y="1950970"/>
            <a:ext cx="18806587" cy="8488430"/>
          </a:xfrm>
        </p:spPr>
        <p:txBody>
          <a:bodyPr/>
          <a:lstStyle/>
          <a:p>
            <a:pPr lvl="1" algn="just"/>
            <a:endParaRPr lang="en-US" sz="3400" dirty="0"/>
          </a:p>
          <a:p>
            <a:pPr algn="just"/>
            <a:r>
              <a:rPr lang="en-US" sz="3400" dirty="0"/>
              <a:t>application either in Czech (Slovak) or in English ---&gt; be consistent</a:t>
            </a:r>
            <a:endParaRPr lang="cs-CZ" sz="3400" dirty="0"/>
          </a:p>
          <a:p>
            <a:pPr algn="just"/>
            <a:r>
              <a:rPr lang="cs-CZ" sz="3400" b="1" dirty="0"/>
              <a:t>1</a:t>
            </a:r>
            <a:r>
              <a:rPr lang="en-US" sz="3400" dirty="0"/>
              <a:t> application in the role of the </a:t>
            </a:r>
            <a:r>
              <a:rPr lang="en-US" sz="3400" b="1" dirty="0"/>
              <a:t>main researcher</a:t>
            </a:r>
            <a:r>
              <a:rPr lang="en-US" sz="3400" dirty="0"/>
              <a:t> + max 2 </a:t>
            </a:r>
            <a:r>
              <a:rPr lang="cs-CZ" sz="3400" dirty="0"/>
              <a:t>as </a:t>
            </a:r>
            <a:r>
              <a:rPr lang="cs-CZ" sz="3400" dirty="0" err="1"/>
              <a:t>member</a:t>
            </a:r>
            <a:r>
              <a:rPr lang="cs-CZ" sz="3400" dirty="0"/>
              <a:t> </a:t>
            </a:r>
            <a:r>
              <a:rPr lang="cs-CZ" sz="3400" dirty="0" err="1"/>
              <a:t>of</a:t>
            </a:r>
            <a:r>
              <a:rPr lang="cs-CZ" sz="3400" dirty="0"/>
              <a:t> </a:t>
            </a:r>
            <a:r>
              <a:rPr lang="cs-CZ" sz="3400" dirty="0" err="1"/>
              <a:t>other</a:t>
            </a:r>
            <a:r>
              <a:rPr lang="cs-CZ" sz="3400" dirty="0"/>
              <a:t> GAUK </a:t>
            </a:r>
            <a:r>
              <a:rPr lang="en-US" sz="3400" dirty="0"/>
              <a:t>(</a:t>
            </a:r>
            <a:r>
              <a:rPr lang="cs-CZ" sz="3400" b="1" dirty="0"/>
              <a:t>3 in </a:t>
            </a:r>
            <a:r>
              <a:rPr lang="cs-CZ" sz="3400" b="1" dirty="0" err="1"/>
              <a:t>total</a:t>
            </a:r>
            <a:r>
              <a:rPr lang="cs-CZ" sz="3400" dirty="0"/>
              <a:t>)</a:t>
            </a:r>
          </a:p>
          <a:p>
            <a:pPr algn="just"/>
            <a:r>
              <a:rPr lang="en-US" sz="3400" dirty="0"/>
              <a:t>Project duration </a:t>
            </a:r>
            <a:r>
              <a:rPr lang="en-US" sz="3400" b="1" dirty="0"/>
              <a:t>1 to 3 years.</a:t>
            </a:r>
            <a:endParaRPr lang="cs-CZ" sz="3400" b="1" dirty="0"/>
          </a:p>
          <a:p>
            <a:pPr algn="just"/>
            <a:r>
              <a:rPr lang="en-US" sz="3400" dirty="0"/>
              <a:t>Student in doctoral study</a:t>
            </a:r>
            <a:r>
              <a:rPr lang="cs-CZ" sz="3400" dirty="0"/>
              <a:t> </a:t>
            </a:r>
            <a:r>
              <a:rPr lang="en-US" sz="3400" dirty="0"/>
              <a:t>program (even a combined one) may </a:t>
            </a:r>
            <a:r>
              <a:rPr lang="cs-CZ" sz="3400" dirty="0" err="1"/>
              <a:t>apply</a:t>
            </a:r>
            <a:r>
              <a:rPr lang="cs-CZ" sz="3400" dirty="0"/>
              <a:t> </a:t>
            </a:r>
            <a:r>
              <a:rPr lang="cs-CZ" sz="3400" dirty="0" err="1"/>
              <a:t>for</a:t>
            </a:r>
            <a:r>
              <a:rPr lang="en-US" sz="3400" dirty="0"/>
              <a:t> a research scholarship under the financial requirements</a:t>
            </a:r>
            <a:r>
              <a:rPr lang="cs-CZ" sz="3400" dirty="0"/>
              <a:t> </a:t>
            </a:r>
            <a:r>
              <a:rPr lang="cs-CZ" sz="3400" dirty="0" err="1"/>
              <a:t>item</a:t>
            </a:r>
            <a:r>
              <a:rPr lang="en-US" sz="3400" dirty="0"/>
              <a:t>.</a:t>
            </a:r>
            <a:endParaRPr lang="cs-CZ" sz="3400" dirty="0"/>
          </a:p>
          <a:p>
            <a:pPr marL="753923" lvl="1" indent="0" algn="just">
              <a:buNone/>
            </a:pPr>
            <a:endParaRPr lang="cs-CZ" sz="3400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156B2885-34A3-4B4F-BA1C-DD9B08623C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9330"/>
            <a:ext cx="65" cy="23853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9044" rIns="0" bIns="-19044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7D2DB1D-7D54-ED49-A1B0-E4BB5D3D6E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3143" y="5654675"/>
            <a:ext cx="12484100" cy="4356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9096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06" y="304259"/>
            <a:ext cx="18727374" cy="1028596"/>
          </a:xfrm>
        </p:spPr>
        <p:txBody>
          <a:bodyPr/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Gill Sans"/>
              </a:rPr>
              <a:t>Basic conditions of the competition</a:t>
            </a:r>
            <a:br>
              <a:rPr lang="cs-CZ" sz="5400" b="1" dirty="0">
                <a:solidFill>
                  <a:schemeClr val="bg1"/>
                </a:solidFill>
                <a:latin typeface="Gill Sans"/>
              </a:rPr>
            </a:br>
            <a:endParaRPr lang="cs-CZ" sz="5400" b="1" dirty="0">
              <a:solidFill>
                <a:schemeClr val="bg1"/>
              </a:solidFill>
              <a:latin typeface="Gill Sans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48756" y="2306570"/>
            <a:ext cx="19163244" cy="8488430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n-US" sz="3400" dirty="0"/>
              <a:t>The project application is </a:t>
            </a:r>
            <a:r>
              <a:rPr lang="cs-CZ" sz="3400" dirty="0" err="1"/>
              <a:t>submitted</a:t>
            </a:r>
            <a:r>
              <a:rPr lang="en-US" sz="3400" dirty="0"/>
              <a:t> in the Grant Agency application</a:t>
            </a:r>
            <a:endParaRPr lang="cs-CZ" sz="3400" dirty="0"/>
          </a:p>
          <a:p>
            <a:pPr algn="just">
              <a:lnSpc>
                <a:spcPct val="150000"/>
              </a:lnSpc>
            </a:pPr>
            <a:r>
              <a:rPr lang="en-US" sz="3400" b="1" dirty="0"/>
              <a:t>repeated submission </a:t>
            </a:r>
            <a:r>
              <a:rPr lang="en-US" sz="3400" dirty="0"/>
              <a:t>of a similar project? </a:t>
            </a:r>
            <a:r>
              <a:rPr lang="en-US" sz="3400" b="1" dirty="0"/>
              <a:t>YES</a:t>
            </a:r>
            <a:r>
              <a:rPr lang="en-US" sz="3400" dirty="0"/>
              <a:t> but the applicant will state the number of this project</a:t>
            </a:r>
            <a:r>
              <a:rPr lang="cs-CZ" sz="3400" dirty="0"/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3400" b="1" dirty="0"/>
              <a:t>exclude</a:t>
            </a:r>
            <a:r>
              <a:rPr lang="en-US" sz="3400" dirty="0"/>
              <a:t> possible person in conflict of interest with you or your project? </a:t>
            </a:r>
            <a:r>
              <a:rPr lang="en-US" sz="3400" b="1" dirty="0"/>
              <a:t>YES</a:t>
            </a:r>
          </a:p>
          <a:p>
            <a:pPr algn="just">
              <a:lnSpc>
                <a:spcPct val="150000"/>
              </a:lnSpc>
            </a:pPr>
            <a:r>
              <a:rPr lang="en-US" sz="3400" dirty="0"/>
              <a:t>The completed application must also be </a:t>
            </a:r>
            <a:r>
              <a:rPr lang="en-US" sz="3400" b="1" dirty="0"/>
              <a:t>approved by the proposer‘s </a:t>
            </a:r>
            <a:r>
              <a:rPr lang="cs-CZ" sz="3400" b="1" dirty="0" err="1"/>
              <a:t>supervisor</a:t>
            </a:r>
            <a:endParaRPr lang="cs-CZ" sz="3400" dirty="0"/>
          </a:p>
          <a:p>
            <a:pPr algn="just">
              <a:lnSpc>
                <a:spcPct val="150000"/>
              </a:lnSpc>
            </a:pPr>
            <a:r>
              <a:rPr lang="en-US" sz="3400" dirty="0"/>
              <a:t>The obligatory member of the proposed research team is always the </a:t>
            </a:r>
            <a:r>
              <a:rPr lang="en-US" sz="3400" b="1" dirty="0"/>
              <a:t>applicant's supervisor</a:t>
            </a:r>
          </a:p>
          <a:p>
            <a:pPr lvl="1" algn="just">
              <a:lnSpc>
                <a:spcPct val="150000"/>
              </a:lnSpc>
            </a:pPr>
            <a:r>
              <a:rPr lang="en-US" sz="3400" dirty="0"/>
              <a:t>The project leader can also be a doctoral student, if he / she is employed at the faculty as a researcher (or academic</a:t>
            </a:r>
            <a:r>
              <a:rPr lang="cs-CZ" sz="3400" dirty="0"/>
              <a:t> </a:t>
            </a:r>
            <a:r>
              <a:rPr lang="cs-CZ" sz="3400" dirty="0" err="1"/>
              <a:t>staff</a:t>
            </a:r>
            <a:r>
              <a:rPr lang="cs-CZ" sz="3400" dirty="0"/>
              <a:t> </a:t>
            </a:r>
            <a:r>
              <a:rPr lang="cs-CZ" sz="3400" dirty="0" err="1"/>
              <a:t>member</a:t>
            </a:r>
            <a:r>
              <a:rPr lang="en-US" sz="3400" dirty="0"/>
              <a:t>) - he / she applies to Mgr. applicant.</a:t>
            </a:r>
            <a:endParaRPr lang="cs-CZ" sz="3400" dirty="0"/>
          </a:p>
          <a:p>
            <a:pPr lvl="1" algn="just">
              <a:lnSpc>
                <a:spcPct val="150000"/>
              </a:lnSpc>
            </a:pPr>
            <a:endParaRPr lang="cs-CZ" sz="3158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156B2885-34A3-4B4F-BA1C-DD9B08623C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9330"/>
            <a:ext cx="65" cy="23853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9044" rIns="0" bIns="-19044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47131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06" y="304259"/>
            <a:ext cx="18727374" cy="1028596"/>
          </a:xfrm>
        </p:spPr>
        <p:txBody>
          <a:bodyPr/>
          <a:lstStyle/>
          <a:p>
            <a:pPr algn="ctr"/>
            <a:r>
              <a:rPr lang="cs-CZ" sz="5400" b="1" dirty="0" err="1">
                <a:solidFill>
                  <a:schemeClr val="bg1"/>
                </a:solidFill>
                <a:latin typeface="Gill Sans"/>
              </a:rPr>
              <a:t>Proposal</a:t>
            </a:r>
            <a:endParaRPr lang="cs-CZ" sz="5400" b="1" dirty="0">
              <a:solidFill>
                <a:schemeClr val="bg1"/>
              </a:solidFill>
              <a:latin typeface="Gill Sans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48756" y="1595370"/>
            <a:ext cx="18806587" cy="8488430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GB" sz="3200" b="1" dirty="0"/>
              <a:t>Basic Information: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3200" dirty="0"/>
              <a:t>	• Title, language, first researcher, duration of the project (1–3 </a:t>
            </a:r>
            <a:r>
              <a:rPr lang="en-GB" sz="3200" dirty="0" err="1"/>
              <a:t>yrs</a:t>
            </a:r>
            <a:r>
              <a:rPr lang="en-GB" sz="3200" dirty="0"/>
              <a:t>)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3200" b="1" dirty="0"/>
              <a:t>Research Team: </a:t>
            </a:r>
          </a:p>
          <a:p>
            <a:pPr lvl="1">
              <a:lnSpc>
                <a:spcPct val="100000"/>
              </a:lnSpc>
            </a:pPr>
            <a:r>
              <a:rPr lang="en-GB" sz="3200" dirty="0"/>
              <a:t>description of the research team, clear and fitting introduction, emphasize study/research results and activity, no lying </a:t>
            </a:r>
          </a:p>
          <a:p>
            <a:pPr lvl="1">
              <a:lnSpc>
                <a:spcPct val="100000"/>
              </a:lnSpc>
            </a:pPr>
            <a:r>
              <a:rPr lang="en-GB" sz="3200" dirty="0"/>
              <a:t>describe the role of each member of the </a:t>
            </a:r>
            <a:r>
              <a:rPr lang="en-GB" sz="3200" dirty="0" err="1"/>
              <a:t>reasearch</a:t>
            </a:r>
            <a:r>
              <a:rPr lang="en-GB" sz="3200" dirty="0"/>
              <a:t> team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3242" b="1" dirty="0"/>
              <a:t>Financial Requirements: </a:t>
            </a:r>
          </a:p>
          <a:p>
            <a:pPr lvl="1">
              <a:lnSpc>
                <a:spcPct val="100000"/>
              </a:lnSpc>
            </a:pPr>
            <a:r>
              <a:rPr lang="en-GB" sz="3158" dirty="0"/>
              <a:t>detailed structure for the first year </a:t>
            </a:r>
          </a:p>
          <a:p>
            <a:pPr lvl="1">
              <a:lnSpc>
                <a:spcPct val="100000"/>
              </a:lnSpc>
            </a:pPr>
            <a:r>
              <a:rPr lang="en-GB" sz="3158" dirty="0"/>
              <a:t>differences of the budgets in individual years should be &lt; 10 %, (controlled by the app)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3200" b="1" dirty="0"/>
              <a:t>Additional Information: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3200" dirty="0"/>
              <a:t>     • summary, current state of knowledge, relations with other projects addressed by the supervisor or principal researcher, facilities at the project’s disposal, research objectives, methods of research, presentation of results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3200" b="1" dirty="0"/>
              <a:t>Attachments:</a:t>
            </a:r>
            <a:r>
              <a:rPr lang="en-GB" sz="3200" dirty="0"/>
              <a:t> CVs, optionally detailed description of the project (typesetting of maths) </a:t>
            </a:r>
          </a:p>
          <a:p>
            <a:pPr lvl="1" algn="just">
              <a:lnSpc>
                <a:spcPct val="100000"/>
              </a:lnSpc>
            </a:pPr>
            <a:endParaRPr lang="cs-CZ" sz="3200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156B2885-34A3-4B4F-BA1C-DD9B08623C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9330"/>
            <a:ext cx="65" cy="23853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9044" rIns="0" bIns="-19044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30773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06" y="304259"/>
            <a:ext cx="18727374" cy="1028596"/>
          </a:xfrm>
        </p:spPr>
        <p:txBody>
          <a:bodyPr/>
          <a:lstStyle/>
          <a:p>
            <a:pPr algn="ctr"/>
            <a:r>
              <a:rPr lang="cs-CZ" sz="5400" b="1" dirty="0" err="1">
                <a:solidFill>
                  <a:schemeClr val="bg1"/>
                </a:solidFill>
                <a:latin typeface="Gill Sans"/>
              </a:rPr>
              <a:t>Proposal</a:t>
            </a:r>
            <a:endParaRPr lang="cs-CZ" sz="5400" b="1" dirty="0">
              <a:solidFill>
                <a:schemeClr val="bg1"/>
              </a:solidFill>
              <a:latin typeface="Gill Sans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48756" y="1595370"/>
            <a:ext cx="18806587" cy="8488430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GB" sz="3200" b="1" dirty="0"/>
              <a:t>Basic Information: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3200" dirty="0"/>
              <a:t>	• Title, language, first researcher, duration of the project (1–3 </a:t>
            </a:r>
            <a:r>
              <a:rPr lang="en-GB" sz="3200" dirty="0" err="1"/>
              <a:t>yrs</a:t>
            </a:r>
            <a:r>
              <a:rPr lang="en-GB" sz="3200" dirty="0"/>
              <a:t>) </a:t>
            </a:r>
          </a:p>
          <a:p>
            <a:pPr lvl="1" algn="just">
              <a:lnSpc>
                <a:spcPct val="100000"/>
              </a:lnSpc>
            </a:pPr>
            <a:endParaRPr lang="cs-CZ" sz="3200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156B2885-34A3-4B4F-BA1C-DD9B08623C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9330"/>
            <a:ext cx="65" cy="23853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9044" rIns="0" bIns="-19044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256EA0-DB76-CD47-9C7D-184A927500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1600" y="3006380"/>
            <a:ext cx="10668000" cy="6940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8554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06" y="304259"/>
            <a:ext cx="18727374" cy="1028596"/>
          </a:xfrm>
        </p:spPr>
        <p:txBody>
          <a:bodyPr/>
          <a:lstStyle/>
          <a:p>
            <a:pPr algn="ctr"/>
            <a:r>
              <a:rPr lang="cs-CZ" sz="5400" b="1" dirty="0" err="1">
                <a:solidFill>
                  <a:schemeClr val="bg1"/>
                </a:solidFill>
                <a:latin typeface="Gill Sans"/>
              </a:rPr>
              <a:t>Proposal</a:t>
            </a:r>
            <a:endParaRPr lang="cs-CZ" sz="5400" b="1" dirty="0">
              <a:solidFill>
                <a:schemeClr val="bg1"/>
              </a:solidFill>
              <a:latin typeface="Gill Sans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48756" y="1595370"/>
            <a:ext cx="18806587" cy="2855631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GB" sz="3200" b="1" dirty="0"/>
              <a:t>Research Team: </a:t>
            </a:r>
          </a:p>
          <a:p>
            <a:pPr lvl="1">
              <a:lnSpc>
                <a:spcPct val="100000"/>
              </a:lnSpc>
            </a:pPr>
            <a:r>
              <a:rPr lang="en-GB" sz="3200" dirty="0"/>
              <a:t>description of the research team, clear and fitting introduction, emphasize study/research results and activity, no lying </a:t>
            </a:r>
          </a:p>
          <a:p>
            <a:pPr lvl="1">
              <a:lnSpc>
                <a:spcPct val="100000"/>
              </a:lnSpc>
            </a:pPr>
            <a:r>
              <a:rPr lang="en-GB" sz="3200" dirty="0"/>
              <a:t>describe the role of each member of the </a:t>
            </a:r>
            <a:r>
              <a:rPr lang="en-GB" sz="3200" dirty="0" err="1"/>
              <a:t>reasearch</a:t>
            </a:r>
            <a:r>
              <a:rPr lang="en-GB" sz="3200" dirty="0"/>
              <a:t> team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3242" b="1" dirty="0"/>
              <a:t>Example</a:t>
            </a:r>
            <a:endParaRPr lang="cs-CZ" sz="3242" b="1" dirty="0"/>
          </a:p>
          <a:p>
            <a:pPr lvl="1" algn="just">
              <a:lnSpc>
                <a:spcPct val="100000"/>
              </a:lnSpc>
            </a:pPr>
            <a:endParaRPr lang="cs-CZ" sz="3200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156B2885-34A3-4B4F-BA1C-DD9B08623C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9330"/>
            <a:ext cx="65" cy="23853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9044" rIns="0" bIns="-19044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AD08C56-97C0-5842-B712-3FF16A0FC7FA}"/>
              </a:ext>
            </a:extLst>
          </p:cNvPr>
          <p:cNvSpPr/>
          <p:nvPr/>
        </p:nvSpPr>
        <p:spPr>
          <a:xfrm>
            <a:off x="0" y="4451001"/>
            <a:ext cx="20396200" cy="7359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C9856C-5E94-0741-809F-731BAF88F1DB}"/>
              </a:ext>
            </a:extLst>
          </p:cNvPr>
          <p:cNvSpPr txBox="1"/>
          <p:nvPr/>
        </p:nvSpPr>
        <p:spPr>
          <a:xfrm>
            <a:off x="542923" y="4713516"/>
            <a:ext cx="19018251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sz="2800" dirty="0" err="1"/>
              <a:t>Bc</a:t>
            </a:r>
            <a:r>
              <a:rPr lang="en-GB" sz="2800" dirty="0"/>
              <a:t>. Harry Potter je </a:t>
            </a:r>
            <a:r>
              <a:rPr lang="en-GB" sz="2800" dirty="0" err="1"/>
              <a:t>studentem</a:t>
            </a:r>
            <a:r>
              <a:rPr lang="en-GB" sz="2800" dirty="0"/>
              <a:t> </a:t>
            </a:r>
            <a:r>
              <a:rPr lang="en-GB" sz="2800" dirty="0" err="1"/>
              <a:t>prvního</a:t>
            </a:r>
            <a:r>
              <a:rPr lang="en-GB" sz="2800" dirty="0"/>
              <a:t> </a:t>
            </a:r>
            <a:r>
              <a:rPr lang="en-GB" sz="2800" dirty="0" err="1"/>
              <a:t>ročníku</a:t>
            </a:r>
            <a:r>
              <a:rPr lang="en-GB" sz="2800" dirty="0"/>
              <a:t> </a:t>
            </a:r>
            <a:r>
              <a:rPr lang="en-GB" sz="2800" dirty="0" err="1"/>
              <a:t>magisterského</a:t>
            </a:r>
            <a:r>
              <a:rPr lang="en-GB" sz="2800" dirty="0"/>
              <a:t> </a:t>
            </a:r>
            <a:r>
              <a:rPr lang="en-GB" sz="2800" dirty="0" err="1"/>
              <a:t>studia</a:t>
            </a:r>
            <a:r>
              <a:rPr lang="en-GB" sz="2800" dirty="0"/>
              <a:t> MFF v </a:t>
            </a:r>
            <a:r>
              <a:rPr lang="en-GB" sz="2800" dirty="0" err="1"/>
              <a:t>oboru</a:t>
            </a:r>
            <a:r>
              <a:rPr lang="en-GB" sz="2800" dirty="0"/>
              <a:t> </a:t>
            </a:r>
            <a:r>
              <a:rPr lang="en-GB" sz="2800" dirty="0" err="1"/>
              <a:t>Optika</a:t>
            </a:r>
            <a:r>
              <a:rPr lang="en-GB" sz="2800" dirty="0"/>
              <a:t> a </a:t>
            </a:r>
            <a:r>
              <a:rPr lang="en-GB" sz="2800" dirty="0" err="1"/>
              <a:t>optoelektronika</a:t>
            </a:r>
            <a:r>
              <a:rPr lang="en-GB" sz="2800" dirty="0"/>
              <a:t>. V </a:t>
            </a:r>
            <a:r>
              <a:rPr lang="en-GB" sz="2800" dirty="0" err="1"/>
              <a:t>laboratoři</a:t>
            </a:r>
            <a:r>
              <a:rPr lang="en-GB" sz="2800" dirty="0"/>
              <a:t> </a:t>
            </a:r>
            <a:r>
              <a:rPr lang="en-GB" sz="2800" dirty="0" err="1"/>
              <a:t>na</a:t>
            </a:r>
            <a:r>
              <a:rPr lang="en-GB" sz="2800" dirty="0"/>
              <a:t> FUUK pod </a:t>
            </a:r>
            <a:r>
              <a:rPr lang="en-GB" sz="2800" dirty="0" err="1"/>
              <a:t>vedením</a:t>
            </a:r>
            <a:r>
              <a:rPr lang="en-GB" sz="2800" dirty="0"/>
              <a:t> </a:t>
            </a:r>
            <a:r>
              <a:rPr lang="en-GB" sz="2800" dirty="0" err="1"/>
              <a:t>RNDr</a:t>
            </a:r>
            <a:r>
              <a:rPr lang="en-GB" sz="2800" dirty="0"/>
              <a:t>. Martina </a:t>
            </a:r>
            <a:r>
              <a:rPr lang="en-GB" sz="2800" dirty="0" err="1"/>
              <a:t>Veise</a:t>
            </a:r>
            <a:r>
              <a:rPr lang="en-GB" sz="2800" dirty="0"/>
              <a:t>, </a:t>
            </a:r>
            <a:r>
              <a:rPr lang="en-GB" sz="2800" dirty="0" err="1"/>
              <a:t>Ph.D</a:t>
            </a:r>
            <a:r>
              <a:rPr lang="en-GB" sz="2800" dirty="0"/>
              <a:t> </a:t>
            </a:r>
            <a:r>
              <a:rPr lang="en-GB" sz="2800" dirty="0" err="1"/>
              <a:t>pracuje</a:t>
            </a:r>
            <a:r>
              <a:rPr lang="en-GB" sz="2800" dirty="0"/>
              <a:t> </a:t>
            </a:r>
            <a:r>
              <a:rPr lang="en-GB" sz="2800" dirty="0" err="1"/>
              <a:t>již</a:t>
            </a:r>
            <a:r>
              <a:rPr lang="en-GB" sz="2800" dirty="0"/>
              <a:t> </a:t>
            </a:r>
            <a:r>
              <a:rPr lang="en-GB" sz="2800" dirty="0" err="1"/>
              <a:t>dva</a:t>
            </a:r>
            <a:r>
              <a:rPr lang="en-GB" sz="2800" dirty="0"/>
              <a:t> </a:t>
            </a:r>
            <a:r>
              <a:rPr lang="en-GB" sz="2800" dirty="0" err="1"/>
              <a:t>roky</a:t>
            </a:r>
            <a:r>
              <a:rPr lang="en-GB" sz="2800" dirty="0"/>
              <a:t>. </a:t>
            </a:r>
            <a:r>
              <a:rPr lang="en-GB" sz="2800" dirty="0" err="1"/>
              <a:t>Při</a:t>
            </a:r>
            <a:r>
              <a:rPr lang="en-GB" sz="2800" dirty="0"/>
              <a:t> </a:t>
            </a:r>
            <a:r>
              <a:rPr lang="en-GB" sz="2800" dirty="0" err="1"/>
              <a:t>své</a:t>
            </a:r>
            <a:r>
              <a:rPr lang="en-GB" sz="2800" dirty="0"/>
              <a:t> </a:t>
            </a:r>
            <a:r>
              <a:rPr lang="en-GB" sz="2800" dirty="0" err="1"/>
              <a:t>práci</a:t>
            </a:r>
            <a:r>
              <a:rPr lang="en-GB" sz="2800" dirty="0"/>
              <a:t> se </a:t>
            </a:r>
            <a:r>
              <a:rPr lang="en-GB" sz="2800" dirty="0" err="1"/>
              <a:t>věnuje</a:t>
            </a:r>
            <a:r>
              <a:rPr lang="en-GB" sz="2800" dirty="0"/>
              <a:t> </a:t>
            </a:r>
            <a:r>
              <a:rPr lang="en-GB" sz="2800" dirty="0" err="1"/>
              <a:t>zejména</a:t>
            </a:r>
            <a:r>
              <a:rPr lang="en-GB" sz="2800" dirty="0"/>
              <a:t> </a:t>
            </a:r>
            <a:r>
              <a:rPr lang="en-GB" sz="2800" dirty="0" err="1"/>
              <a:t>magnetooptice</a:t>
            </a:r>
            <a:r>
              <a:rPr lang="en-GB" sz="2800" dirty="0"/>
              <a:t>, </a:t>
            </a:r>
            <a:r>
              <a:rPr lang="en-GB" sz="2800" dirty="0" err="1"/>
              <a:t>přesněji</a:t>
            </a:r>
            <a:r>
              <a:rPr lang="en-GB" sz="2800" dirty="0"/>
              <a:t> </a:t>
            </a:r>
            <a:r>
              <a:rPr lang="en-GB" sz="2800" dirty="0" err="1"/>
              <a:t>měření</a:t>
            </a:r>
            <a:r>
              <a:rPr lang="en-GB" sz="2800" dirty="0"/>
              <a:t> </a:t>
            </a:r>
            <a:r>
              <a:rPr lang="en-GB" sz="2800" dirty="0" err="1"/>
              <a:t>spektrální</a:t>
            </a:r>
            <a:r>
              <a:rPr lang="en-GB" sz="2800" dirty="0"/>
              <a:t> </a:t>
            </a:r>
            <a:r>
              <a:rPr lang="en-GB" sz="2800" dirty="0" err="1"/>
              <a:t>ellipsometrie</a:t>
            </a:r>
            <a:r>
              <a:rPr lang="en-GB" sz="2800" dirty="0"/>
              <a:t> (</a:t>
            </a:r>
            <a:r>
              <a:rPr lang="en-GB" sz="2800" dirty="0" err="1"/>
              <a:t>optická</a:t>
            </a:r>
            <a:r>
              <a:rPr lang="en-GB" sz="2800" dirty="0"/>
              <a:t> </a:t>
            </a:r>
            <a:r>
              <a:rPr lang="en-GB" sz="2800" dirty="0" err="1"/>
              <a:t>část</a:t>
            </a:r>
            <a:r>
              <a:rPr lang="en-GB" sz="2800" dirty="0"/>
              <a:t> </a:t>
            </a:r>
            <a:r>
              <a:rPr lang="en-GB" sz="2800" dirty="0" err="1"/>
              <a:t>měření</a:t>
            </a:r>
            <a:r>
              <a:rPr lang="en-GB" sz="2800" dirty="0"/>
              <a:t>) a </a:t>
            </a:r>
            <a:r>
              <a:rPr lang="en-GB" sz="2800" dirty="0" err="1"/>
              <a:t>měření</a:t>
            </a:r>
            <a:r>
              <a:rPr lang="en-GB" sz="2800" dirty="0"/>
              <a:t> </a:t>
            </a:r>
            <a:r>
              <a:rPr lang="en-GB" sz="2800" dirty="0" err="1"/>
              <a:t>magnetooptického</a:t>
            </a:r>
            <a:r>
              <a:rPr lang="en-GB" sz="2800" dirty="0"/>
              <a:t> </a:t>
            </a:r>
            <a:r>
              <a:rPr lang="en-GB" sz="2800" dirty="0" err="1"/>
              <a:t>Kerrova</a:t>
            </a:r>
            <a:r>
              <a:rPr lang="en-GB" sz="2800" dirty="0"/>
              <a:t> </a:t>
            </a:r>
            <a:r>
              <a:rPr lang="en-GB" sz="2800" dirty="0" err="1"/>
              <a:t>jevu</a:t>
            </a:r>
            <a:r>
              <a:rPr lang="en-GB" sz="2800" dirty="0"/>
              <a:t> (</a:t>
            </a:r>
            <a:r>
              <a:rPr lang="en-GB" sz="2800" dirty="0" err="1"/>
              <a:t>magnetooptická</a:t>
            </a:r>
            <a:r>
              <a:rPr lang="en-GB" sz="2800" dirty="0"/>
              <a:t> </a:t>
            </a:r>
            <a:r>
              <a:rPr lang="en-GB" sz="2800" dirty="0" err="1"/>
              <a:t>část</a:t>
            </a:r>
            <a:r>
              <a:rPr lang="en-GB" sz="2800" dirty="0"/>
              <a:t>). Z </a:t>
            </a:r>
            <a:r>
              <a:rPr lang="en-GB" sz="2800" dirty="0" err="1"/>
              <a:t>velké</a:t>
            </a:r>
            <a:r>
              <a:rPr lang="en-GB" sz="2800" dirty="0"/>
              <a:t> </a:t>
            </a:r>
            <a:r>
              <a:rPr lang="en-GB" sz="2800" dirty="0" err="1"/>
              <a:t>části</a:t>
            </a:r>
            <a:r>
              <a:rPr lang="en-GB" sz="2800" dirty="0"/>
              <a:t> se </a:t>
            </a:r>
            <a:r>
              <a:rPr lang="en-GB" sz="2800" dirty="0" err="1"/>
              <a:t>pak</a:t>
            </a:r>
            <a:r>
              <a:rPr lang="en-GB" sz="2800" dirty="0"/>
              <a:t> </a:t>
            </a:r>
            <a:r>
              <a:rPr lang="en-GB" sz="2800" dirty="0" err="1"/>
              <a:t>zabýval</a:t>
            </a:r>
            <a:r>
              <a:rPr lang="en-GB" sz="2800" dirty="0"/>
              <a:t> </a:t>
            </a:r>
            <a:r>
              <a:rPr lang="en-GB" sz="2800" dirty="0" err="1"/>
              <a:t>studiem</a:t>
            </a:r>
            <a:r>
              <a:rPr lang="en-GB" sz="2800" dirty="0"/>
              <a:t> </a:t>
            </a:r>
            <a:r>
              <a:rPr lang="en-GB" sz="2800" dirty="0" err="1"/>
              <a:t>materiálů</a:t>
            </a:r>
            <a:r>
              <a:rPr lang="en-GB" sz="2800" dirty="0"/>
              <a:t> s </a:t>
            </a:r>
            <a:r>
              <a:rPr lang="en-GB" sz="2800" dirty="0" err="1"/>
              <a:t>magnetickou</a:t>
            </a:r>
            <a:r>
              <a:rPr lang="en-GB" sz="2800" dirty="0"/>
              <a:t> </a:t>
            </a:r>
            <a:r>
              <a:rPr lang="en-GB" sz="2800" dirty="0" err="1"/>
              <a:t>tvarovou</a:t>
            </a:r>
            <a:r>
              <a:rPr lang="en-GB" sz="2800" dirty="0"/>
              <a:t> </a:t>
            </a:r>
            <a:r>
              <a:rPr lang="en-GB" sz="2800" dirty="0" err="1"/>
              <a:t>pamětí</a:t>
            </a:r>
            <a:r>
              <a:rPr lang="en-GB" sz="2800" dirty="0"/>
              <a:t>. </a:t>
            </a:r>
            <a:r>
              <a:rPr lang="en-GB" sz="2800" dirty="0" err="1"/>
              <a:t>Při</a:t>
            </a:r>
            <a:r>
              <a:rPr lang="en-GB" sz="2800" dirty="0"/>
              <a:t> </a:t>
            </a:r>
            <a:r>
              <a:rPr lang="en-GB" sz="2800" dirty="0" err="1"/>
              <a:t>tomto</a:t>
            </a:r>
            <a:r>
              <a:rPr lang="en-GB" sz="2800" dirty="0"/>
              <a:t> </a:t>
            </a:r>
            <a:r>
              <a:rPr lang="en-GB" sz="2800" dirty="0" err="1"/>
              <a:t>studiu</a:t>
            </a:r>
            <a:r>
              <a:rPr lang="en-GB" sz="2800" dirty="0"/>
              <a:t> </a:t>
            </a:r>
            <a:r>
              <a:rPr lang="en-GB" sz="2800" dirty="0" err="1"/>
              <a:t>nabyl</a:t>
            </a:r>
            <a:r>
              <a:rPr lang="en-GB" sz="2800" dirty="0"/>
              <a:t> </a:t>
            </a:r>
            <a:r>
              <a:rPr lang="en-GB" sz="2800" dirty="0" err="1"/>
              <a:t>zkušeností</a:t>
            </a:r>
            <a:r>
              <a:rPr lang="en-GB" sz="2800" dirty="0"/>
              <a:t> </a:t>
            </a:r>
            <a:r>
              <a:rPr lang="en-GB" sz="2800" dirty="0" err="1"/>
              <a:t>i</a:t>
            </a:r>
            <a:r>
              <a:rPr lang="en-GB" sz="2800" dirty="0"/>
              <a:t> s </a:t>
            </a:r>
            <a:r>
              <a:rPr lang="en-GB" sz="2800" dirty="0" err="1"/>
              <a:t>prací</a:t>
            </a:r>
            <a:r>
              <a:rPr lang="en-GB" sz="2800" dirty="0"/>
              <a:t> s </a:t>
            </a:r>
            <a:r>
              <a:rPr lang="en-GB" sz="2800" dirty="0" err="1"/>
              <a:t>magnetronovým</a:t>
            </a:r>
            <a:r>
              <a:rPr lang="en-GB" sz="2800" dirty="0"/>
              <a:t> </a:t>
            </a:r>
            <a:r>
              <a:rPr lang="en-GB" sz="2800" dirty="0" err="1"/>
              <a:t>naprašováním</a:t>
            </a:r>
            <a:r>
              <a:rPr lang="en-GB" sz="2800" dirty="0"/>
              <a:t>. </a:t>
            </a:r>
            <a:r>
              <a:rPr lang="en-GB" sz="2800" dirty="0" err="1"/>
              <a:t>Své</a:t>
            </a:r>
            <a:r>
              <a:rPr lang="en-GB" sz="2800" dirty="0"/>
              <a:t> </a:t>
            </a:r>
            <a:r>
              <a:rPr lang="en-GB" sz="2800" dirty="0" err="1"/>
              <a:t>výsledky</a:t>
            </a:r>
            <a:r>
              <a:rPr lang="en-GB" sz="2800" dirty="0"/>
              <a:t> </a:t>
            </a:r>
            <a:r>
              <a:rPr lang="en-GB" sz="2800" dirty="0" err="1"/>
              <a:t>prezentoval</a:t>
            </a:r>
            <a:r>
              <a:rPr lang="en-GB" sz="2800" dirty="0"/>
              <a:t> </a:t>
            </a:r>
            <a:r>
              <a:rPr lang="en-GB" sz="2800" dirty="0" err="1"/>
              <a:t>na</a:t>
            </a:r>
            <a:r>
              <a:rPr lang="en-GB" sz="2800" dirty="0"/>
              <a:t> </a:t>
            </a:r>
            <a:r>
              <a:rPr lang="en-GB" sz="2800" dirty="0" err="1"/>
              <a:t>několika</a:t>
            </a:r>
            <a:r>
              <a:rPr lang="en-GB" sz="2800" dirty="0"/>
              <a:t> </a:t>
            </a:r>
            <a:r>
              <a:rPr lang="en-GB" sz="2800" dirty="0" err="1"/>
              <a:t>mezinárodních</a:t>
            </a:r>
            <a:r>
              <a:rPr lang="en-GB" sz="2800" dirty="0"/>
              <a:t> </a:t>
            </a:r>
            <a:r>
              <a:rPr lang="en-GB" sz="2800" dirty="0" err="1"/>
              <a:t>konferencích</a:t>
            </a:r>
            <a:r>
              <a:rPr lang="en-GB" sz="2800" dirty="0"/>
              <a:t> a </a:t>
            </a:r>
            <a:r>
              <a:rPr lang="en-GB" sz="2800" dirty="0" err="1"/>
              <a:t>ze</a:t>
            </a:r>
            <a:r>
              <a:rPr lang="en-GB" sz="2800" dirty="0"/>
              <a:t> </a:t>
            </a:r>
            <a:r>
              <a:rPr lang="en-GB" sz="2800" dirty="0" err="1"/>
              <a:t>získaných</a:t>
            </a:r>
            <a:r>
              <a:rPr lang="en-GB" sz="2800" dirty="0"/>
              <a:t> </a:t>
            </a:r>
            <a:r>
              <a:rPr lang="en-GB" sz="2800" dirty="0" err="1"/>
              <a:t>dat</a:t>
            </a:r>
            <a:r>
              <a:rPr lang="en-GB" sz="2800" dirty="0"/>
              <a:t> se </a:t>
            </a:r>
            <a:r>
              <a:rPr lang="en-GB" sz="2800" dirty="0" err="1"/>
              <a:t>momentálně</a:t>
            </a:r>
            <a:r>
              <a:rPr lang="en-GB" sz="2800" dirty="0"/>
              <a:t> </a:t>
            </a:r>
            <a:r>
              <a:rPr lang="en-GB" sz="2800" dirty="0" err="1"/>
              <a:t>připravuje</a:t>
            </a:r>
            <a:r>
              <a:rPr lang="en-GB" sz="2800" dirty="0"/>
              <a:t> </a:t>
            </a:r>
            <a:r>
              <a:rPr lang="en-GB" sz="2800" dirty="0" err="1"/>
              <a:t>i</a:t>
            </a:r>
            <a:r>
              <a:rPr lang="en-GB" sz="2800" dirty="0"/>
              <a:t> </a:t>
            </a:r>
            <a:r>
              <a:rPr lang="en-GB" sz="2800" dirty="0" err="1"/>
              <a:t>článek</a:t>
            </a:r>
            <a:r>
              <a:rPr lang="en-GB" sz="2800" dirty="0"/>
              <a:t> </a:t>
            </a:r>
            <a:r>
              <a:rPr lang="en-GB" sz="2800" dirty="0" err="1"/>
              <a:t>ve</a:t>
            </a:r>
            <a:r>
              <a:rPr lang="en-GB" sz="2800" dirty="0"/>
              <a:t> </a:t>
            </a:r>
            <a:r>
              <a:rPr lang="en-GB" sz="2800" dirty="0" err="1"/>
              <a:t>spolupráci</a:t>
            </a:r>
            <a:r>
              <a:rPr lang="en-GB" sz="2800" dirty="0"/>
              <a:t> s </a:t>
            </a:r>
            <a:r>
              <a:rPr lang="en-GB" sz="2800" dirty="0" err="1"/>
              <a:t>institutem</a:t>
            </a:r>
            <a:r>
              <a:rPr lang="en-GB" sz="2800" dirty="0"/>
              <a:t> IFW Dresden. V </a:t>
            </a:r>
            <a:r>
              <a:rPr lang="en-GB" sz="2800" dirty="0" err="1"/>
              <a:t>rámci</a:t>
            </a:r>
            <a:r>
              <a:rPr lang="en-GB" sz="2800" dirty="0"/>
              <a:t> </a:t>
            </a:r>
            <a:r>
              <a:rPr lang="en-GB" sz="2800" dirty="0" err="1"/>
              <a:t>tohoto</a:t>
            </a:r>
            <a:r>
              <a:rPr lang="en-GB" sz="2800" dirty="0"/>
              <a:t> </a:t>
            </a:r>
            <a:r>
              <a:rPr lang="en-GB" sz="2800" dirty="0" err="1"/>
              <a:t>projektu</a:t>
            </a:r>
            <a:r>
              <a:rPr lang="en-GB" sz="2800" dirty="0"/>
              <a:t> se </a:t>
            </a:r>
            <a:r>
              <a:rPr lang="en-GB" sz="2800" dirty="0" err="1"/>
              <a:t>bude</a:t>
            </a:r>
            <a:r>
              <a:rPr lang="en-GB" sz="2800" dirty="0"/>
              <a:t> </a:t>
            </a:r>
            <a:r>
              <a:rPr lang="en-GB" sz="2800" dirty="0" err="1"/>
              <a:t>podílet</a:t>
            </a:r>
            <a:r>
              <a:rPr lang="en-GB" sz="2800" dirty="0"/>
              <a:t> </a:t>
            </a:r>
            <a:r>
              <a:rPr lang="en-GB" sz="2800" dirty="0" err="1"/>
              <a:t>na</a:t>
            </a:r>
            <a:r>
              <a:rPr lang="en-GB" sz="2800" dirty="0"/>
              <a:t> </a:t>
            </a:r>
            <a:r>
              <a:rPr lang="en-GB" sz="2800" dirty="0" err="1"/>
              <a:t>přípravě</a:t>
            </a:r>
            <a:r>
              <a:rPr lang="en-GB" sz="2800" dirty="0"/>
              <a:t> </a:t>
            </a:r>
            <a:r>
              <a:rPr lang="en-GB" sz="2800" dirty="0" err="1"/>
              <a:t>vzorků</a:t>
            </a:r>
            <a:r>
              <a:rPr lang="en-GB" sz="2800" dirty="0"/>
              <a:t> pro </a:t>
            </a:r>
            <a:r>
              <a:rPr lang="en-GB" sz="2800" dirty="0" err="1"/>
              <a:t>dílčí</a:t>
            </a:r>
            <a:r>
              <a:rPr lang="en-GB" sz="2800" dirty="0"/>
              <a:t> </a:t>
            </a:r>
            <a:r>
              <a:rPr lang="en-GB" sz="2800" dirty="0" err="1"/>
              <a:t>analýzy</a:t>
            </a:r>
            <a:r>
              <a:rPr lang="en-GB" sz="2800" dirty="0"/>
              <a:t> a </a:t>
            </a:r>
            <a:r>
              <a:rPr lang="en-GB" sz="2800" dirty="0" err="1"/>
              <a:t>vyhodnocování</a:t>
            </a:r>
            <a:r>
              <a:rPr lang="en-GB" sz="2800" dirty="0"/>
              <a:t> </a:t>
            </a:r>
            <a:r>
              <a:rPr lang="en-GB" sz="2800" dirty="0" err="1"/>
              <a:t>dat</a:t>
            </a:r>
            <a:r>
              <a:rPr lang="en-GB" sz="2800" dirty="0"/>
              <a:t> </a:t>
            </a:r>
            <a:r>
              <a:rPr lang="en-GB" sz="2800" dirty="0" err="1"/>
              <a:t>získaných</a:t>
            </a:r>
            <a:r>
              <a:rPr lang="en-GB" sz="2800" dirty="0"/>
              <a:t> </a:t>
            </a:r>
            <a:r>
              <a:rPr lang="en-GB" sz="2800" dirty="0" err="1"/>
              <a:t>spektroskopicky</a:t>
            </a:r>
            <a:r>
              <a:rPr lang="en-GB" sz="2800" dirty="0"/>
              <a:t> </a:t>
            </a:r>
            <a:r>
              <a:rPr lang="en-GB" sz="2800" dirty="0" err="1"/>
              <a:t>ellipsometrií</a:t>
            </a:r>
            <a:r>
              <a:rPr lang="en-GB" sz="2800" dirty="0"/>
              <a:t> a magneto-</a:t>
            </a:r>
            <a:r>
              <a:rPr lang="en-GB" sz="2800" dirty="0" err="1"/>
              <a:t>optickými</a:t>
            </a:r>
            <a:r>
              <a:rPr lang="en-GB" sz="2800" dirty="0"/>
              <a:t> </a:t>
            </a:r>
            <a:r>
              <a:rPr lang="en-GB" sz="2800" dirty="0" err="1"/>
              <a:t>měřeními</a:t>
            </a:r>
            <a:r>
              <a:rPr lang="en-GB" sz="2800" dirty="0"/>
              <a:t>.</a:t>
            </a:r>
          </a:p>
          <a:p>
            <a:pPr algn="just"/>
            <a:br>
              <a:rPr lang="en-GB" sz="2800" dirty="0"/>
            </a:br>
            <a:r>
              <a:rPr lang="en-GB" sz="2800" dirty="0" err="1"/>
              <a:t>Hermiona</a:t>
            </a:r>
            <a:r>
              <a:rPr lang="en-GB" sz="2800" dirty="0"/>
              <a:t> Granger je </a:t>
            </a:r>
            <a:r>
              <a:rPr lang="en-GB" sz="2800" dirty="0" err="1"/>
              <a:t>studentkou</a:t>
            </a:r>
            <a:r>
              <a:rPr lang="en-GB" sz="2800" dirty="0"/>
              <a:t> </a:t>
            </a:r>
            <a:r>
              <a:rPr lang="en-GB" sz="2800" dirty="0" err="1"/>
              <a:t>bakalářského</a:t>
            </a:r>
            <a:r>
              <a:rPr lang="en-GB" sz="2800" dirty="0"/>
              <a:t> </a:t>
            </a:r>
            <a:r>
              <a:rPr lang="en-GB" sz="2800" dirty="0" err="1"/>
              <a:t>oboru</a:t>
            </a:r>
            <a:r>
              <a:rPr lang="en-GB" sz="2800" dirty="0"/>
              <a:t> </a:t>
            </a:r>
            <a:r>
              <a:rPr lang="en-GB" sz="2800" dirty="0" err="1"/>
              <a:t>Obecná</a:t>
            </a:r>
            <a:r>
              <a:rPr lang="en-GB" sz="2800" dirty="0"/>
              <a:t> </a:t>
            </a:r>
            <a:r>
              <a:rPr lang="en-GB" sz="2800" dirty="0" err="1"/>
              <a:t>fyzika</a:t>
            </a:r>
            <a:r>
              <a:rPr lang="en-GB" sz="2800" dirty="0"/>
              <a:t> </a:t>
            </a:r>
            <a:r>
              <a:rPr lang="en-GB" sz="2800" dirty="0" err="1"/>
              <a:t>na</a:t>
            </a:r>
            <a:r>
              <a:rPr lang="en-GB" sz="2800" dirty="0"/>
              <a:t> MFF UK. Je </a:t>
            </a:r>
            <a:r>
              <a:rPr lang="en-GB" sz="2800" dirty="0" err="1"/>
              <a:t>úspěšnou</a:t>
            </a:r>
            <a:r>
              <a:rPr lang="en-GB" sz="2800" dirty="0"/>
              <a:t> </a:t>
            </a:r>
            <a:r>
              <a:rPr lang="en-GB" sz="2800" dirty="0" err="1"/>
              <a:t>řešitelkou</a:t>
            </a:r>
            <a:r>
              <a:rPr lang="en-GB" sz="2800" dirty="0"/>
              <a:t> </a:t>
            </a:r>
            <a:r>
              <a:rPr lang="en-GB" sz="2800" dirty="0" err="1"/>
              <a:t>dvou</a:t>
            </a:r>
            <a:r>
              <a:rPr lang="en-GB" sz="2800" dirty="0"/>
              <a:t> </a:t>
            </a:r>
            <a:r>
              <a:rPr lang="en-GB" sz="2800" dirty="0" err="1"/>
              <a:t>studentských</a:t>
            </a:r>
            <a:r>
              <a:rPr lang="en-GB" sz="2800" dirty="0"/>
              <a:t> </a:t>
            </a:r>
            <a:r>
              <a:rPr lang="en-GB" sz="2800" dirty="0" err="1"/>
              <a:t>fakultních</a:t>
            </a:r>
            <a:r>
              <a:rPr lang="en-GB" sz="2800" dirty="0"/>
              <a:t> </a:t>
            </a:r>
            <a:r>
              <a:rPr lang="en-GB" sz="2800" dirty="0" err="1"/>
              <a:t>grantů</a:t>
            </a:r>
            <a:r>
              <a:rPr lang="en-GB" sz="2800" dirty="0"/>
              <a:t>. </a:t>
            </a:r>
            <a:r>
              <a:rPr lang="en-GB" sz="2800" dirty="0" err="1"/>
              <a:t>Výsledky</a:t>
            </a:r>
            <a:r>
              <a:rPr lang="en-GB" sz="2800" dirty="0"/>
              <a:t> </a:t>
            </a:r>
            <a:r>
              <a:rPr lang="en-GB" sz="2800" dirty="0" err="1"/>
              <a:t>své</a:t>
            </a:r>
            <a:r>
              <a:rPr lang="en-GB" sz="2800" dirty="0"/>
              <a:t> </a:t>
            </a:r>
            <a:r>
              <a:rPr lang="en-GB" sz="2800" dirty="0" err="1"/>
              <a:t>práce</a:t>
            </a:r>
            <a:r>
              <a:rPr lang="en-GB" sz="2800" dirty="0"/>
              <a:t> </a:t>
            </a:r>
            <a:r>
              <a:rPr lang="en-GB" sz="2800" dirty="0" err="1"/>
              <a:t>prezentovala</a:t>
            </a:r>
            <a:r>
              <a:rPr lang="en-GB" sz="2800" dirty="0"/>
              <a:t> </a:t>
            </a:r>
            <a:r>
              <a:rPr lang="en-GB" sz="2800" dirty="0" err="1"/>
              <a:t>na</a:t>
            </a:r>
            <a:r>
              <a:rPr lang="en-GB" sz="2800" dirty="0"/>
              <a:t> </a:t>
            </a:r>
            <a:r>
              <a:rPr lang="en-GB" sz="2800" dirty="0" err="1"/>
              <a:t>konferencích</a:t>
            </a:r>
            <a:r>
              <a:rPr lang="en-GB" sz="2800" dirty="0"/>
              <a:t> JEMS 2018 a JEMS 2019 </a:t>
            </a:r>
            <a:r>
              <a:rPr lang="en-GB" sz="2800" dirty="0" err="1"/>
              <a:t>formou</a:t>
            </a:r>
            <a:r>
              <a:rPr lang="en-GB" sz="2800" dirty="0"/>
              <a:t> </a:t>
            </a:r>
            <a:r>
              <a:rPr lang="en-GB" sz="2800" dirty="0" err="1"/>
              <a:t>posteru</a:t>
            </a:r>
            <a:r>
              <a:rPr lang="en-GB" sz="2800" dirty="0"/>
              <a:t> a je </a:t>
            </a:r>
            <a:r>
              <a:rPr lang="en-GB" sz="2800" dirty="0" err="1"/>
              <a:t>spoluautorkou</a:t>
            </a:r>
            <a:r>
              <a:rPr lang="en-GB" sz="2800" dirty="0"/>
              <a:t> </a:t>
            </a:r>
            <a:r>
              <a:rPr lang="en-GB" sz="2800" dirty="0" err="1"/>
              <a:t>článku</a:t>
            </a:r>
            <a:r>
              <a:rPr lang="en-GB" sz="2800" dirty="0"/>
              <a:t> </a:t>
            </a:r>
            <a:r>
              <a:rPr lang="en-GB" sz="2800" dirty="0" err="1"/>
              <a:t>publikovaném</a:t>
            </a:r>
            <a:r>
              <a:rPr lang="en-GB" sz="2800" dirty="0"/>
              <a:t> v Advanced Optical Materials. V </a:t>
            </a:r>
            <a:r>
              <a:rPr lang="en-GB" sz="2800" dirty="0" err="1"/>
              <a:t>rámci</a:t>
            </a:r>
            <a:r>
              <a:rPr lang="en-GB" sz="2800" dirty="0"/>
              <a:t> </a:t>
            </a:r>
            <a:r>
              <a:rPr lang="en-GB" sz="2800" dirty="0" err="1"/>
              <a:t>projektu</a:t>
            </a:r>
            <a:r>
              <a:rPr lang="en-GB" sz="2800" dirty="0"/>
              <a:t> se </a:t>
            </a:r>
            <a:r>
              <a:rPr lang="en-GB" sz="2800" dirty="0" err="1"/>
              <a:t>bude</a:t>
            </a:r>
            <a:r>
              <a:rPr lang="en-GB" sz="2800" dirty="0"/>
              <a:t> </a:t>
            </a:r>
            <a:r>
              <a:rPr lang="en-GB" sz="2800" dirty="0" err="1"/>
              <a:t>věnovat</a:t>
            </a:r>
            <a:r>
              <a:rPr lang="en-GB" sz="2800" dirty="0"/>
              <a:t> </a:t>
            </a:r>
            <a:r>
              <a:rPr lang="en-GB" sz="2800" dirty="0" err="1"/>
              <a:t>měření</a:t>
            </a:r>
            <a:r>
              <a:rPr lang="en-GB" sz="2800" dirty="0"/>
              <a:t> a </a:t>
            </a:r>
            <a:r>
              <a:rPr lang="en-GB" sz="2800" dirty="0" err="1"/>
              <a:t>vyhodnocování</a:t>
            </a:r>
            <a:r>
              <a:rPr lang="en-GB" sz="2800" dirty="0"/>
              <a:t> </a:t>
            </a:r>
            <a:r>
              <a:rPr lang="en-GB" sz="2800" dirty="0" err="1"/>
              <a:t>magnetooptických</a:t>
            </a:r>
            <a:r>
              <a:rPr lang="en-GB" sz="2800" dirty="0"/>
              <a:t> </a:t>
            </a:r>
            <a:r>
              <a:rPr lang="en-GB" sz="2800" dirty="0" err="1"/>
              <a:t>měření</a:t>
            </a:r>
            <a:r>
              <a:rPr lang="en-GB" sz="2800" dirty="0"/>
              <a:t>.</a:t>
            </a:r>
            <a:br>
              <a:rPr lang="en-GB" sz="2800" dirty="0"/>
            </a:br>
            <a:endParaRPr lang="en-GB" sz="2800" dirty="0"/>
          </a:p>
          <a:p>
            <a:pPr algn="just"/>
            <a:r>
              <a:rPr lang="en-GB" sz="2800" dirty="0" err="1"/>
              <a:t>Struktura</a:t>
            </a:r>
            <a:r>
              <a:rPr lang="en-GB" sz="2800" dirty="0"/>
              <a:t> a </a:t>
            </a:r>
            <a:r>
              <a:rPr lang="en-GB" sz="2800" dirty="0" err="1"/>
              <a:t>složení</a:t>
            </a:r>
            <a:r>
              <a:rPr lang="en-GB" sz="2800" dirty="0"/>
              <a:t> </a:t>
            </a:r>
            <a:r>
              <a:rPr lang="en-GB" sz="2800" dirty="0" err="1"/>
              <a:t>týmu</a:t>
            </a:r>
            <a:r>
              <a:rPr lang="en-GB" sz="2800" dirty="0"/>
              <a:t> by </a:t>
            </a:r>
            <a:r>
              <a:rPr lang="en-GB" sz="2800" dirty="0" err="1"/>
              <a:t>měly</a:t>
            </a:r>
            <a:r>
              <a:rPr lang="en-GB" sz="2800" dirty="0"/>
              <a:t> </a:t>
            </a:r>
            <a:r>
              <a:rPr lang="en-GB" sz="2800" dirty="0" err="1"/>
              <a:t>poskytnout</a:t>
            </a:r>
            <a:r>
              <a:rPr lang="en-GB" sz="2800" dirty="0"/>
              <a:t> </a:t>
            </a:r>
            <a:r>
              <a:rPr lang="en-GB" sz="2800" dirty="0" err="1"/>
              <a:t>dostatečnou</a:t>
            </a:r>
            <a:r>
              <a:rPr lang="en-GB" sz="2800" dirty="0"/>
              <a:t> </a:t>
            </a:r>
            <a:r>
              <a:rPr lang="en-GB" sz="2800" dirty="0" err="1"/>
              <a:t>kapacitu</a:t>
            </a:r>
            <a:r>
              <a:rPr lang="en-GB" sz="2800" dirty="0"/>
              <a:t> pro </a:t>
            </a:r>
            <a:r>
              <a:rPr lang="en-GB" sz="2800" dirty="0" err="1"/>
              <a:t>splnění</a:t>
            </a:r>
            <a:r>
              <a:rPr lang="en-GB" sz="2800" dirty="0"/>
              <a:t> </a:t>
            </a:r>
            <a:r>
              <a:rPr lang="en-GB" sz="2800" dirty="0" err="1"/>
              <a:t>zamýšlených</a:t>
            </a:r>
            <a:r>
              <a:rPr lang="en-GB" sz="2800" dirty="0"/>
              <a:t> </a:t>
            </a:r>
            <a:r>
              <a:rPr lang="en-GB" sz="2800" dirty="0" err="1"/>
              <a:t>cílů</a:t>
            </a:r>
            <a:r>
              <a:rPr lang="en-GB" sz="2800" dirty="0"/>
              <a:t> </a:t>
            </a:r>
            <a:r>
              <a:rPr lang="en-GB" sz="2800" dirty="0" err="1"/>
              <a:t>projektu</a:t>
            </a:r>
            <a:r>
              <a:rPr lang="en-GB" sz="2800" dirty="0"/>
              <a:t> a </a:t>
            </a:r>
            <a:r>
              <a:rPr lang="en-GB" sz="2800" dirty="0" err="1"/>
              <a:t>umožnit</a:t>
            </a:r>
            <a:r>
              <a:rPr lang="en-GB" sz="2800" dirty="0"/>
              <a:t> </a:t>
            </a:r>
            <a:r>
              <a:rPr lang="en-GB" sz="2800" dirty="0" err="1"/>
              <a:t>jednotlivým</a:t>
            </a:r>
            <a:r>
              <a:rPr lang="en-GB" sz="2800" dirty="0"/>
              <a:t> </a:t>
            </a:r>
            <a:r>
              <a:rPr lang="en-GB" sz="2800" dirty="0" err="1"/>
              <a:t>řešitelům</a:t>
            </a:r>
            <a:r>
              <a:rPr lang="en-GB" sz="2800" dirty="0"/>
              <a:t> </a:t>
            </a:r>
            <a:r>
              <a:rPr lang="en-GB" sz="2800" dirty="0" err="1"/>
              <a:t>jejich</a:t>
            </a:r>
            <a:r>
              <a:rPr lang="en-GB" sz="2800" dirty="0"/>
              <a:t> </a:t>
            </a:r>
            <a:r>
              <a:rPr lang="en-GB" sz="2800" dirty="0" err="1"/>
              <a:t>osobní</a:t>
            </a:r>
            <a:r>
              <a:rPr lang="en-GB" sz="2800" dirty="0"/>
              <a:t> a </a:t>
            </a:r>
            <a:r>
              <a:rPr lang="en-GB" sz="2800" dirty="0" err="1"/>
              <a:t>profesní</a:t>
            </a:r>
            <a:r>
              <a:rPr lang="en-GB" sz="2800" dirty="0"/>
              <a:t> </a:t>
            </a:r>
            <a:r>
              <a:rPr lang="en-GB" sz="2800" dirty="0" err="1"/>
              <a:t>růst</a:t>
            </a:r>
            <a:r>
              <a:rPr lang="en-GB" sz="2800" dirty="0"/>
              <a:t>.</a:t>
            </a:r>
            <a:endParaRPr lang="en-CZ" sz="2800" dirty="0"/>
          </a:p>
        </p:txBody>
      </p:sp>
    </p:spTree>
    <p:extLst>
      <p:ext uri="{BB962C8B-B14F-4D97-AF65-F5344CB8AC3E}">
        <p14:creationId xmlns:p14="http://schemas.microsoft.com/office/powerpoint/2010/main" val="210716855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Vlastní 1">
      <a:dk1>
        <a:srgbClr val="171616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bout UK_prezentace">
      <a:majorFont>
        <a:latin typeface="Gill Sans"/>
        <a:ea typeface=""/>
        <a:cs typeface=""/>
      </a:majorFont>
      <a:minorFont>
        <a:latin typeface="Gill Sans MT"/>
        <a:ea typeface=""/>
        <a:cs typeface="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15860</TotalTime>
  <Words>3116</Words>
  <Application>Microsoft Office PowerPoint</Application>
  <PresentationFormat>Vlastní</PresentationFormat>
  <Paragraphs>259</Paragraphs>
  <Slides>31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11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31</vt:i4>
      </vt:variant>
    </vt:vector>
  </HeadingPairs>
  <TitlesOfParts>
    <vt:vector size="43" baseType="lpstr">
      <vt:lpstr>Arial</vt:lpstr>
      <vt:lpstr>Calibri</vt:lpstr>
      <vt:lpstr>CMSS8</vt:lpstr>
      <vt:lpstr>CMSS9</vt:lpstr>
      <vt:lpstr>CMSSBX10</vt:lpstr>
      <vt:lpstr>CMSY8</vt:lpstr>
      <vt:lpstr>CMSY9</vt:lpstr>
      <vt:lpstr>Gill Sans</vt:lpstr>
      <vt:lpstr>Gill Sans MT</vt:lpstr>
      <vt:lpstr>Times New Roman</vt:lpstr>
      <vt:lpstr>Wingdings</vt:lpstr>
      <vt:lpstr>Motiv Office</vt:lpstr>
      <vt:lpstr>Prezentace aplikace PowerPoint</vt:lpstr>
      <vt:lpstr>Where to find information about GAUK</vt:lpstr>
      <vt:lpstr>Why GAUK?</vt:lpstr>
      <vt:lpstr>Basic conditions of the competition </vt:lpstr>
      <vt:lpstr>Basic conditions of the competition </vt:lpstr>
      <vt:lpstr>Basic conditions of the competition </vt:lpstr>
      <vt:lpstr>Proposal</vt:lpstr>
      <vt:lpstr>Proposal</vt:lpstr>
      <vt:lpstr>Proposal</vt:lpstr>
      <vt:lpstr>Proposal</vt:lpstr>
      <vt:lpstr>Proposal</vt:lpstr>
      <vt:lpstr>Financial resources</vt:lpstr>
      <vt:lpstr>Financial resources</vt:lpstr>
      <vt:lpstr>Proposal</vt:lpstr>
      <vt:lpstr>Project design</vt:lpstr>
      <vt:lpstr>Results and use of resources</vt:lpstr>
      <vt:lpstr>Successful proposal</vt:lpstr>
      <vt:lpstr>Successful proposal</vt:lpstr>
      <vt:lpstr>Attention!!!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Petr Podzimek</dc:creator>
  <cp:lastModifiedBy>Marie Křížková</cp:lastModifiedBy>
  <cp:revision>611</cp:revision>
  <cp:lastPrinted>2020-06-23T14:19:07Z</cp:lastPrinted>
  <dcterms:created xsi:type="dcterms:W3CDTF">2017-06-20T08:09:59Z</dcterms:created>
  <dcterms:modified xsi:type="dcterms:W3CDTF">2023-10-19T16:15:48Z</dcterms:modified>
</cp:coreProperties>
</file>