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303" r:id="rId2"/>
    <p:sldId id="304" r:id="rId3"/>
    <p:sldId id="305" r:id="rId4"/>
    <p:sldId id="323" r:id="rId5"/>
    <p:sldId id="306" r:id="rId6"/>
    <p:sldId id="307" r:id="rId7"/>
    <p:sldId id="310" r:id="rId8"/>
    <p:sldId id="308" r:id="rId9"/>
    <p:sldId id="311" r:id="rId10"/>
    <p:sldId id="313" r:id="rId11"/>
    <p:sldId id="314" r:id="rId12"/>
    <p:sldId id="315" r:id="rId13"/>
    <p:sldId id="316" r:id="rId14"/>
    <p:sldId id="324" r:id="rId15"/>
    <p:sldId id="333" r:id="rId16"/>
    <p:sldId id="334" r:id="rId17"/>
    <p:sldId id="335" r:id="rId18"/>
    <p:sldId id="336" r:id="rId19"/>
    <p:sldId id="317" r:id="rId20"/>
    <p:sldId id="325" r:id="rId21"/>
    <p:sldId id="319" r:id="rId22"/>
    <p:sldId id="337" r:id="rId23"/>
    <p:sldId id="321" r:id="rId24"/>
    <p:sldId id="322" r:id="rId25"/>
    <p:sldId id="332" r:id="rId26"/>
    <p:sldId id="326" r:id="rId27"/>
    <p:sldId id="327" r:id="rId28"/>
    <p:sldId id="328" r:id="rId29"/>
    <p:sldId id="329" r:id="rId30"/>
    <p:sldId id="331" r:id="rId3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1AFF9C3-9B5D-EDDA-99E9-D576B8ADFE62}" name="Marie Křížková" initials="MK" userId="S::76519874@cuni.cz::9531d67e-1463-4854-a85d-f54d18ed9d6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AE6"/>
    <a:srgbClr val="B9B9B9"/>
    <a:srgbClr val="D2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660"/>
  </p:normalViewPr>
  <p:slideViewPr>
    <p:cSldViewPr>
      <p:cViewPr varScale="1">
        <p:scale>
          <a:sx n="110" d="100"/>
          <a:sy n="110" d="100"/>
        </p:scale>
        <p:origin x="216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70781C-4B0A-4A13-90C6-B69150E76427}" type="doc">
      <dgm:prSet loTypeId="urn:microsoft.com/office/officeart/2005/8/layout/cycle5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B4D1D38-5FF0-452D-A5B0-A63798E5B11F}">
      <dgm:prSet phldrT="[Text]" custT="1"/>
      <dgm:spPr>
        <a:solidFill>
          <a:srgbClr val="00AAE6"/>
        </a:solidFill>
      </dgm:spPr>
      <dgm:t>
        <a:bodyPr/>
        <a:lstStyle/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REKTORÁT UK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připravuje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smlouvu</a:t>
          </a:r>
        </a:p>
      </dgm:t>
    </dgm:pt>
    <dgm:pt modelId="{73BD7B4B-1B5D-48CB-BEED-7265AD3ECD7D}" type="parTrans" cxnId="{D3735C09-D671-4877-AE0E-677AE0A9A0FF}">
      <dgm:prSet/>
      <dgm:spPr/>
      <dgm:t>
        <a:bodyPr/>
        <a:lstStyle/>
        <a:p>
          <a:endParaRPr lang="cs-CZ"/>
        </a:p>
      </dgm:t>
    </dgm:pt>
    <dgm:pt modelId="{4F70DBD4-88E5-41EA-A21F-43D57ADE682F}" type="sibTrans" cxnId="{D3735C09-D671-4877-AE0E-677AE0A9A0FF}">
      <dgm:prSet/>
      <dgm:spPr/>
      <dgm:t>
        <a:bodyPr/>
        <a:lstStyle/>
        <a:p>
          <a:endParaRPr lang="cs-CZ" dirty="0"/>
        </a:p>
      </dgm:t>
    </dgm:pt>
    <dgm:pt modelId="{3E61EFCE-1C8B-4B52-807A-AFD5D71EC37D}">
      <dgm:prSet phldrT="[Text]" custT="1"/>
      <dgm:spPr>
        <a:solidFill>
          <a:srgbClr val="00AAE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7620" tIns="7620" rIns="7620" bIns="7620" numCol="1" spcCol="1270" anchor="ctr" anchorCtr="0"/>
        <a:lstStyle/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OGAP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tiskne, zajišťuje podpis za MFF, zasílá </a:t>
          </a:r>
        </a:p>
      </dgm:t>
    </dgm:pt>
    <dgm:pt modelId="{EA0B4CE9-F028-4676-A30F-5221A37118DF}" type="parTrans" cxnId="{E4FC81FE-D840-4FFE-A1EB-A036BFDD9816}">
      <dgm:prSet/>
      <dgm:spPr/>
      <dgm:t>
        <a:bodyPr/>
        <a:lstStyle/>
        <a:p>
          <a:endParaRPr lang="cs-CZ"/>
        </a:p>
      </dgm:t>
    </dgm:pt>
    <dgm:pt modelId="{E4E16842-84EB-4A01-87CC-9CE76DB1DD09}" type="sibTrans" cxnId="{E4FC81FE-D840-4FFE-A1EB-A036BFDD9816}">
      <dgm:prSet/>
      <dgm:spPr/>
      <dgm:t>
        <a:bodyPr/>
        <a:lstStyle/>
        <a:p>
          <a:endParaRPr lang="cs-CZ"/>
        </a:p>
      </dgm:t>
    </dgm:pt>
    <dgm:pt modelId="{78D83CC2-3C00-4416-A8BE-42B9366B6C5D}">
      <dgm:prSet phldrT="[Text]" custT="1"/>
      <dgm:spPr>
        <a:solidFill>
          <a:srgbClr val="00AAE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7620" tIns="7620" rIns="7620" bIns="7620" numCol="1" spcCol="1270" anchor="ctr" anchorCtr="0"/>
        <a:lstStyle/>
        <a:p>
          <a:pPr marL="0"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SEKRETARIÁTY</a:t>
          </a:r>
          <a:r>
            <a:rPr lang="cs-CZ" sz="14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 </a:t>
          </a: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KATEDER</a:t>
          </a:r>
        </a:p>
        <a:p>
          <a:pPr marL="0"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vyzývají</a:t>
          </a:r>
          <a:r>
            <a:rPr lang="cs-CZ" sz="14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 </a:t>
          </a: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příjemce</a:t>
          </a:r>
        </a:p>
      </dgm:t>
    </dgm:pt>
    <dgm:pt modelId="{3A9BD917-55BA-4CB8-9094-15A3A48EDA40}" type="parTrans" cxnId="{07638C82-5C97-492A-81EF-A5DF559B43BA}">
      <dgm:prSet/>
      <dgm:spPr/>
      <dgm:t>
        <a:bodyPr/>
        <a:lstStyle/>
        <a:p>
          <a:endParaRPr lang="cs-CZ"/>
        </a:p>
      </dgm:t>
    </dgm:pt>
    <dgm:pt modelId="{105233FA-45BC-4585-B58A-D2139D53A230}" type="sibTrans" cxnId="{07638C82-5C97-492A-81EF-A5DF559B43BA}">
      <dgm:prSet/>
      <dgm:spPr/>
      <dgm:t>
        <a:bodyPr/>
        <a:lstStyle/>
        <a:p>
          <a:endParaRPr lang="cs-CZ"/>
        </a:p>
      </dgm:t>
    </dgm:pt>
    <dgm:pt modelId="{F763F72E-73B0-4F3A-9E10-6C823C05C4CE}">
      <dgm:prSet phldrT="[Text]" custT="1"/>
      <dgm:spPr>
        <a:solidFill>
          <a:srgbClr val="00AAE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7620" tIns="7620" rIns="7620" bIns="7620" numCol="1" spcCol="1270" anchor="ctr" anchorCtr="0"/>
        <a:lstStyle/>
        <a:p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PŘÍJEMCI</a:t>
          </a:r>
          <a:r>
            <a:rPr lang="cs-CZ" sz="600" kern="1200" dirty="0"/>
            <a:t> </a:t>
          </a: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PODPORY</a:t>
          </a:r>
        </a:p>
        <a:p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podepisují</a:t>
          </a:r>
        </a:p>
      </dgm:t>
    </dgm:pt>
    <dgm:pt modelId="{FCCC3CB1-0BDA-49CD-BAED-4577326B9728}" type="parTrans" cxnId="{0B8AB366-D9E7-45DB-9C9C-1454D2D891EF}">
      <dgm:prSet/>
      <dgm:spPr/>
      <dgm:t>
        <a:bodyPr/>
        <a:lstStyle/>
        <a:p>
          <a:endParaRPr lang="cs-CZ"/>
        </a:p>
      </dgm:t>
    </dgm:pt>
    <dgm:pt modelId="{D6019077-F86F-44E4-A1E4-2535E2E41EB2}" type="sibTrans" cxnId="{0B8AB366-D9E7-45DB-9C9C-1454D2D891EF}">
      <dgm:prSet/>
      <dgm:spPr/>
      <dgm:t>
        <a:bodyPr/>
        <a:lstStyle/>
        <a:p>
          <a:endParaRPr lang="cs-CZ"/>
        </a:p>
      </dgm:t>
    </dgm:pt>
    <dgm:pt modelId="{280A439D-AB46-4135-A30C-6E26A8D1F1DA}">
      <dgm:prSet phldrT="[Text]" custT="1"/>
      <dgm:spPr>
        <a:solidFill>
          <a:srgbClr val="00AAE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7620" tIns="7620" rIns="7620" bIns="7620" numCol="1" spcCol="1270" anchor="ctr" anchorCtr="0"/>
        <a:lstStyle/>
        <a:p>
          <a:pPr marL="0"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SEKRETARIÁTY</a:t>
          </a:r>
        </a:p>
        <a:p>
          <a:pPr marL="0"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zasílají </a:t>
          </a:r>
        </a:p>
      </dgm:t>
    </dgm:pt>
    <dgm:pt modelId="{B7D0CF15-28C9-43B4-B93A-88CDC2B83D64}" type="parTrans" cxnId="{A186473D-0698-4E79-B4B4-C8A4F29DC43E}">
      <dgm:prSet/>
      <dgm:spPr/>
      <dgm:t>
        <a:bodyPr/>
        <a:lstStyle/>
        <a:p>
          <a:endParaRPr lang="cs-CZ"/>
        </a:p>
      </dgm:t>
    </dgm:pt>
    <dgm:pt modelId="{34D910CD-E21B-4B76-8E5B-C9B6A4C0B9AB}" type="sibTrans" cxnId="{A186473D-0698-4E79-B4B4-C8A4F29DC43E}">
      <dgm:prSet/>
      <dgm:spPr/>
      <dgm:t>
        <a:bodyPr/>
        <a:lstStyle/>
        <a:p>
          <a:endParaRPr lang="cs-CZ"/>
        </a:p>
      </dgm:t>
    </dgm:pt>
    <dgm:pt modelId="{3717BFAC-4598-496C-8EAD-5E149F380625}">
      <dgm:prSet custT="1"/>
      <dgm:spPr>
        <a:solidFill>
          <a:srgbClr val="00AAE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 spcFirstLastPara="0" vert="horz" wrap="square" lIns="7620" tIns="7620" rIns="7620" bIns="7620" numCol="1" spcCol="1270" anchor="ctr" anchorCtr="0"/>
        <a:lstStyle/>
        <a:p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OGAP</a:t>
          </a:r>
        </a:p>
        <a:p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 zasílá a archivuje</a:t>
          </a:r>
        </a:p>
      </dgm:t>
    </dgm:pt>
    <dgm:pt modelId="{795AA6B0-4F1B-4766-BA39-8F71CD0F73D2}" type="parTrans" cxnId="{C49BF282-790A-4DAE-9E40-E1F5094486BB}">
      <dgm:prSet/>
      <dgm:spPr/>
      <dgm:t>
        <a:bodyPr/>
        <a:lstStyle/>
        <a:p>
          <a:endParaRPr lang="cs-CZ"/>
        </a:p>
      </dgm:t>
    </dgm:pt>
    <dgm:pt modelId="{86950658-938F-46CC-A7D4-32D866000297}" type="sibTrans" cxnId="{C49BF282-790A-4DAE-9E40-E1F5094486BB}">
      <dgm:prSet/>
      <dgm:spPr/>
      <dgm:t>
        <a:bodyPr/>
        <a:lstStyle/>
        <a:p>
          <a:endParaRPr lang="cs-CZ"/>
        </a:p>
      </dgm:t>
    </dgm:pt>
    <dgm:pt modelId="{3D673810-BE49-4A1F-AF92-F2AFC252D20B}" type="pres">
      <dgm:prSet presAssocID="{9070781C-4B0A-4A13-90C6-B69150E76427}" presName="cycle" presStyleCnt="0">
        <dgm:presLayoutVars>
          <dgm:dir/>
          <dgm:resizeHandles val="exact"/>
        </dgm:presLayoutVars>
      </dgm:prSet>
      <dgm:spPr/>
    </dgm:pt>
    <dgm:pt modelId="{8CD32B0B-3D8C-47AA-B58B-BC1D671D5AE1}" type="pres">
      <dgm:prSet presAssocID="{1B4D1D38-5FF0-452D-A5B0-A63798E5B11F}" presName="node" presStyleLbl="node1" presStyleIdx="0" presStyleCnt="6" custScaleX="147261" custScaleY="142820">
        <dgm:presLayoutVars>
          <dgm:bulletEnabled val="1"/>
        </dgm:presLayoutVars>
      </dgm:prSet>
      <dgm:spPr/>
    </dgm:pt>
    <dgm:pt modelId="{50DBEB9C-80CA-47A4-AA54-ACFC6F64BD4F}" type="pres">
      <dgm:prSet presAssocID="{1B4D1D38-5FF0-452D-A5B0-A63798E5B11F}" presName="spNode" presStyleCnt="0"/>
      <dgm:spPr/>
    </dgm:pt>
    <dgm:pt modelId="{739A3199-3CF2-45B0-863B-98E947B3C5C8}" type="pres">
      <dgm:prSet presAssocID="{4F70DBD4-88E5-41EA-A21F-43D57ADE682F}" presName="sibTrans" presStyleLbl="sibTrans1D1" presStyleIdx="0" presStyleCnt="6"/>
      <dgm:spPr/>
    </dgm:pt>
    <dgm:pt modelId="{DF1645E7-17C2-4FB7-9BD1-DA38870ED683}" type="pres">
      <dgm:prSet presAssocID="{3E61EFCE-1C8B-4B52-807A-AFD5D71EC37D}" presName="node" presStyleLbl="node1" presStyleIdx="1" presStyleCnt="6" custScaleX="156832" custScaleY="146038" custRadScaleRad="126613" custRadScaleInc="63421">
        <dgm:presLayoutVars>
          <dgm:bulletEnabled val="1"/>
        </dgm:presLayoutVars>
      </dgm:prSet>
      <dgm:spPr>
        <a:xfrm>
          <a:off x="4896538" y="756086"/>
          <a:ext cx="1379391" cy="607304"/>
        </a:xfrm>
        <a:prstGeom prst="roundRect">
          <a:avLst/>
        </a:prstGeom>
      </dgm:spPr>
    </dgm:pt>
    <dgm:pt modelId="{9E429A56-B7C2-4884-9F52-A5F4BC903A1C}" type="pres">
      <dgm:prSet presAssocID="{3E61EFCE-1C8B-4B52-807A-AFD5D71EC37D}" presName="spNode" presStyleCnt="0"/>
      <dgm:spPr/>
    </dgm:pt>
    <dgm:pt modelId="{F2A6C48F-4E4A-49A0-86D0-6569E2635F96}" type="pres">
      <dgm:prSet presAssocID="{E4E16842-84EB-4A01-87CC-9CE76DB1DD09}" presName="sibTrans" presStyleLbl="sibTrans1D1" presStyleIdx="1" presStyleCnt="6"/>
      <dgm:spPr/>
    </dgm:pt>
    <dgm:pt modelId="{B76F0E5F-AD95-477E-BD30-C650F85DE706}" type="pres">
      <dgm:prSet presAssocID="{78D83CC2-3C00-4416-A8BE-42B9366B6C5D}" presName="node" presStyleLbl="node1" presStyleIdx="2" presStyleCnt="6" custScaleX="156832" custScaleY="146038" custRadScaleRad="124488" custRadScaleInc="-52321">
        <dgm:presLayoutVars>
          <dgm:bulletEnabled val="1"/>
        </dgm:presLayoutVars>
      </dgm:prSet>
      <dgm:spPr/>
    </dgm:pt>
    <dgm:pt modelId="{0888D849-792E-45E5-B8CF-D04E86A32571}" type="pres">
      <dgm:prSet presAssocID="{78D83CC2-3C00-4416-A8BE-42B9366B6C5D}" presName="spNode" presStyleCnt="0"/>
      <dgm:spPr/>
    </dgm:pt>
    <dgm:pt modelId="{64335668-BF2B-4E5D-9094-0FEFEC20D23B}" type="pres">
      <dgm:prSet presAssocID="{105233FA-45BC-4585-B58A-D2139D53A230}" presName="sibTrans" presStyleLbl="sibTrans1D1" presStyleIdx="2" presStyleCnt="6"/>
      <dgm:spPr/>
    </dgm:pt>
    <dgm:pt modelId="{AA35C650-E16C-41FE-8630-708EAEE0DC7B}" type="pres">
      <dgm:prSet presAssocID="{F763F72E-73B0-4F3A-9E10-6C823C05C4CE}" presName="node" presStyleLbl="node1" presStyleIdx="3" presStyleCnt="6" custScaleX="156832" custScaleY="146038" custRadScaleRad="95658" custRadScaleInc="-12098">
        <dgm:presLayoutVars>
          <dgm:bulletEnabled val="1"/>
        </dgm:presLayoutVars>
      </dgm:prSet>
      <dgm:spPr/>
    </dgm:pt>
    <dgm:pt modelId="{5539BC71-DD1C-495F-A699-019B7AF3D193}" type="pres">
      <dgm:prSet presAssocID="{F763F72E-73B0-4F3A-9E10-6C823C05C4CE}" presName="spNode" presStyleCnt="0"/>
      <dgm:spPr/>
    </dgm:pt>
    <dgm:pt modelId="{A6A1A847-4012-4152-8075-AEE27F978729}" type="pres">
      <dgm:prSet presAssocID="{D6019077-F86F-44E4-A1E4-2535E2E41EB2}" presName="sibTrans" presStyleLbl="sibTrans1D1" presStyleIdx="3" presStyleCnt="6"/>
      <dgm:spPr/>
    </dgm:pt>
    <dgm:pt modelId="{94BC0A45-9E9C-49DE-A1F0-374E3A50CC88}" type="pres">
      <dgm:prSet presAssocID="{280A439D-AB46-4135-A30C-6E26A8D1F1DA}" presName="node" presStyleLbl="node1" presStyleIdx="4" presStyleCnt="6" custScaleX="156832" custScaleY="146038" custRadScaleRad="121963" custRadScaleInc="50213">
        <dgm:presLayoutVars>
          <dgm:bulletEnabled val="1"/>
        </dgm:presLayoutVars>
      </dgm:prSet>
      <dgm:spPr/>
    </dgm:pt>
    <dgm:pt modelId="{0D88165E-0D5E-45F9-A15F-2E068E1C32E1}" type="pres">
      <dgm:prSet presAssocID="{280A439D-AB46-4135-A30C-6E26A8D1F1DA}" presName="spNode" presStyleCnt="0"/>
      <dgm:spPr/>
    </dgm:pt>
    <dgm:pt modelId="{059587C5-5879-426F-AFC4-BF8D4DCD24E5}" type="pres">
      <dgm:prSet presAssocID="{34D910CD-E21B-4B76-8E5B-C9B6A4C0B9AB}" presName="sibTrans" presStyleLbl="sibTrans1D1" presStyleIdx="4" presStyleCnt="6"/>
      <dgm:spPr/>
    </dgm:pt>
    <dgm:pt modelId="{692C1D90-CC47-49F5-A889-C794B2F72975}" type="pres">
      <dgm:prSet presAssocID="{3717BFAC-4598-496C-8EAD-5E149F380625}" presName="node" presStyleLbl="node1" presStyleIdx="5" presStyleCnt="6" custScaleX="156832" custScaleY="146038" custRadScaleRad="121184" custRadScaleInc="-55414">
        <dgm:presLayoutVars>
          <dgm:bulletEnabled val="1"/>
        </dgm:presLayoutVars>
      </dgm:prSet>
      <dgm:spPr/>
    </dgm:pt>
    <dgm:pt modelId="{7F079AEE-26AE-4001-A94A-F29B6B209197}" type="pres">
      <dgm:prSet presAssocID="{3717BFAC-4598-496C-8EAD-5E149F380625}" presName="spNode" presStyleCnt="0"/>
      <dgm:spPr/>
    </dgm:pt>
    <dgm:pt modelId="{698D71D6-6DBC-4A2D-AB4F-751D56DC2A2A}" type="pres">
      <dgm:prSet presAssocID="{86950658-938F-46CC-A7D4-32D866000297}" presName="sibTrans" presStyleLbl="sibTrans1D1" presStyleIdx="5" presStyleCnt="6"/>
      <dgm:spPr/>
    </dgm:pt>
  </dgm:ptLst>
  <dgm:cxnLst>
    <dgm:cxn modelId="{D3735C09-D671-4877-AE0E-677AE0A9A0FF}" srcId="{9070781C-4B0A-4A13-90C6-B69150E76427}" destId="{1B4D1D38-5FF0-452D-A5B0-A63798E5B11F}" srcOrd="0" destOrd="0" parTransId="{73BD7B4B-1B5D-48CB-BEED-7265AD3ECD7D}" sibTransId="{4F70DBD4-88E5-41EA-A21F-43D57ADE682F}"/>
    <dgm:cxn modelId="{6F57821B-4D0D-417B-AF4C-7964955480ED}" type="presOf" srcId="{F763F72E-73B0-4F3A-9E10-6C823C05C4CE}" destId="{AA35C650-E16C-41FE-8630-708EAEE0DC7B}" srcOrd="0" destOrd="0" presId="urn:microsoft.com/office/officeart/2005/8/layout/cycle5"/>
    <dgm:cxn modelId="{F508CD1C-2863-45E6-AB7C-F82EBCCB9DBC}" type="presOf" srcId="{34D910CD-E21B-4B76-8E5B-C9B6A4C0B9AB}" destId="{059587C5-5879-426F-AFC4-BF8D4DCD24E5}" srcOrd="0" destOrd="0" presId="urn:microsoft.com/office/officeart/2005/8/layout/cycle5"/>
    <dgm:cxn modelId="{D274FA2D-A722-4A9B-979D-B1482026D3DD}" type="presOf" srcId="{4F70DBD4-88E5-41EA-A21F-43D57ADE682F}" destId="{739A3199-3CF2-45B0-863B-98E947B3C5C8}" srcOrd="0" destOrd="0" presId="urn:microsoft.com/office/officeart/2005/8/layout/cycle5"/>
    <dgm:cxn modelId="{A186473D-0698-4E79-B4B4-C8A4F29DC43E}" srcId="{9070781C-4B0A-4A13-90C6-B69150E76427}" destId="{280A439D-AB46-4135-A30C-6E26A8D1F1DA}" srcOrd="4" destOrd="0" parTransId="{B7D0CF15-28C9-43B4-B93A-88CDC2B83D64}" sibTransId="{34D910CD-E21B-4B76-8E5B-C9B6A4C0B9AB}"/>
    <dgm:cxn modelId="{0B8AB366-D9E7-45DB-9C9C-1454D2D891EF}" srcId="{9070781C-4B0A-4A13-90C6-B69150E76427}" destId="{F763F72E-73B0-4F3A-9E10-6C823C05C4CE}" srcOrd="3" destOrd="0" parTransId="{FCCC3CB1-0BDA-49CD-BAED-4577326B9728}" sibTransId="{D6019077-F86F-44E4-A1E4-2535E2E41EB2}"/>
    <dgm:cxn modelId="{3527C454-73B3-4B3E-A163-C7A9B1AA5F32}" type="presOf" srcId="{3E61EFCE-1C8B-4B52-807A-AFD5D71EC37D}" destId="{DF1645E7-17C2-4FB7-9BD1-DA38870ED683}" srcOrd="0" destOrd="0" presId="urn:microsoft.com/office/officeart/2005/8/layout/cycle5"/>
    <dgm:cxn modelId="{FD8E4E75-778B-4274-98BC-19CABA040849}" type="presOf" srcId="{3717BFAC-4598-496C-8EAD-5E149F380625}" destId="{692C1D90-CC47-49F5-A889-C794B2F72975}" srcOrd="0" destOrd="0" presId="urn:microsoft.com/office/officeart/2005/8/layout/cycle5"/>
    <dgm:cxn modelId="{8BBC617F-040B-4F91-8D56-F20B5E88D0EC}" type="presOf" srcId="{105233FA-45BC-4585-B58A-D2139D53A230}" destId="{64335668-BF2B-4E5D-9094-0FEFEC20D23B}" srcOrd="0" destOrd="0" presId="urn:microsoft.com/office/officeart/2005/8/layout/cycle5"/>
    <dgm:cxn modelId="{07638C82-5C97-492A-81EF-A5DF559B43BA}" srcId="{9070781C-4B0A-4A13-90C6-B69150E76427}" destId="{78D83CC2-3C00-4416-A8BE-42B9366B6C5D}" srcOrd="2" destOrd="0" parTransId="{3A9BD917-55BA-4CB8-9094-15A3A48EDA40}" sibTransId="{105233FA-45BC-4585-B58A-D2139D53A230}"/>
    <dgm:cxn modelId="{C49BF282-790A-4DAE-9E40-E1F5094486BB}" srcId="{9070781C-4B0A-4A13-90C6-B69150E76427}" destId="{3717BFAC-4598-496C-8EAD-5E149F380625}" srcOrd="5" destOrd="0" parTransId="{795AA6B0-4F1B-4766-BA39-8F71CD0F73D2}" sibTransId="{86950658-938F-46CC-A7D4-32D866000297}"/>
    <dgm:cxn modelId="{53FAA392-F10C-47F2-BEA7-AE07F0345C38}" type="presOf" srcId="{9070781C-4B0A-4A13-90C6-B69150E76427}" destId="{3D673810-BE49-4A1F-AF92-F2AFC252D20B}" srcOrd="0" destOrd="0" presId="urn:microsoft.com/office/officeart/2005/8/layout/cycle5"/>
    <dgm:cxn modelId="{3624C1BB-5DF9-4955-8518-21C37BA5BF0C}" type="presOf" srcId="{280A439D-AB46-4135-A30C-6E26A8D1F1DA}" destId="{94BC0A45-9E9C-49DE-A1F0-374E3A50CC88}" srcOrd="0" destOrd="0" presId="urn:microsoft.com/office/officeart/2005/8/layout/cycle5"/>
    <dgm:cxn modelId="{D7717EBC-8DFD-4CA2-B65B-7A18D50DECAD}" type="presOf" srcId="{D6019077-F86F-44E4-A1E4-2535E2E41EB2}" destId="{A6A1A847-4012-4152-8075-AEE27F978729}" srcOrd="0" destOrd="0" presId="urn:microsoft.com/office/officeart/2005/8/layout/cycle5"/>
    <dgm:cxn modelId="{B516EDC0-D07C-44D2-AAA4-13C38BF1EA4D}" type="presOf" srcId="{1B4D1D38-5FF0-452D-A5B0-A63798E5B11F}" destId="{8CD32B0B-3D8C-47AA-B58B-BC1D671D5AE1}" srcOrd="0" destOrd="0" presId="urn:microsoft.com/office/officeart/2005/8/layout/cycle5"/>
    <dgm:cxn modelId="{EAC2CCC6-AAD2-4044-BCED-2FC17D08BF28}" type="presOf" srcId="{86950658-938F-46CC-A7D4-32D866000297}" destId="{698D71D6-6DBC-4A2D-AB4F-751D56DC2A2A}" srcOrd="0" destOrd="0" presId="urn:microsoft.com/office/officeart/2005/8/layout/cycle5"/>
    <dgm:cxn modelId="{3D9D8CCC-A467-47E7-8FC4-FF5059CD5CF2}" type="presOf" srcId="{E4E16842-84EB-4A01-87CC-9CE76DB1DD09}" destId="{F2A6C48F-4E4A-49A0-86D0-6569E2635F96}" srcOrd="0" destOrd="0" presId="urn:microsoft.com/office/officeart/2005/8/layout/cycle5"/>
    <dgm:cxn modelId="{E4FC81FE-D840-4FFE-A1EB-A036BFDD9816}" srcId="{9070781C-4B0A-4A13-90C6-B69150E76427}" destId="{3E61EFCE-1C8B-4B52-807A-AFD5D71EC37D}" srcOrd="1" destOrd="0" parTransId="{EA0B4CE9-F028-4676-A30F-5221A37118DF}" sibTransId="{E4E16842-84EB-4A01-87CC-9CE76DB1DD09}"/>
    <dgm:cxn modelId="{0A5784FE-3F82-4DDE-99C9-5A5B41EFE789}" type="presOf" srcId="{78D83CC2-3C00-4416-A8BE-42B9366B6C5D}" destId="{B76F0E5F-AD95-477E-BD30-C650F85DE706}" srcOrd="0" destOrd="0" presId="urn:microsoft.com/office/officeart/2005/8/layout/cycle5"/>
    <dgm:cxn modelId="{9E1A3BFC-B3BA-4BB8-9C0A-BAC617483420}" type="presParOf" srcId="{3D673810-BE49-4A1F-AF92-F2AFC252D20B}" destId="{8CD32B0B-3D8C-47AA-B58B-BC1D671D5AE1}" srcOrd="0" destOrd="0" presId="urn:microsoft.com/office/officeart/2005/8/layout/cycle5"/>
    <dgm:cxn modelId="{8043D522-00E6-4861-93DB-00EE13278108}" type="presParOf" srcId="{3D673810-BE49-4A1F-AF92-F2AFC252D20B}" destId="{50DBEB9C-80CA-47A4-AA54-ACFC6F64BD4F}" srcOrd="1" destOrd="0" presId="urn:microsoft.com/office/officeart/2005/8/layout/cycle5"/>
    <dgm:cxn modelId="{BEFFDE79-A89E-4B39-B0EC-7247C749A418}" type="presParOf" srcId="{3D673810-BE49-4A1F-AF92-F2AFC252D20B}" destId="{739A3199-3CF2-45B0-863B-98E947B3C5C8}" srcOrd="2" destOrd="0" presId="urn:microsoft.com/office/officeart/2005/8/layout/cycle5"/>
    <dgm:cxn modelId="{120F9CAB-2012-471C-8118-BB3AB3122BCD}" type="presParOf" srcId="{3D673810-BE49-4A1F-AF92-F2AFC252D20B}" destId="{DF1645E7-17C2-4FB7-9BD1-DA38870ED683}" srcOrd="3" destOrd="0" presId="urn:microsoft.com/office/officeart/2005/8/layout/cycle5"/>
    <dgm:cxn modelId="{A43AB9CD-C6C7-45D1-9DF9-25F8A923AF2C}" type="presParOf" srcId="{3D673810-BE49-4A1F-AF92-F2AFC252D20B}" destId="{9E429A56-B7C2-4884-9F52-A5F4BC903A1C}" srcOrd="4" destOrd="0" presId="urn:microsoft.com/office/officeart/2005/8/layout/cycle5"/>
    <dgm:cxn modelId="{C076EFAA-1071-4B1A-B52B-D7269D509CBB}" type="presParOf" srcId="{3D673810-BE49-4A1F-AF92-F2AFC252D20B}" destId="{F2A6C48F-4E4A-49A0-86D0-6569E2635F96}" srcOrd="5" destOrd="0" presId="urn:microsoft.com/office/officeart/2005/8/layout/cycle5"/>
    <dgm:cxn modelId="{A63B0AA7-A581-418A-BC14-057CBE01D553}" type="presParOf" srcId="{3D673810-BE49-4A1F-AF92-F2AFC252D20B}" destId="{B76F0E5F-AD95-477E-BD30-C650F85DE706}" srcOrd="6" destOrd="0" presId="urn:microsoft.com/office/officeart/2005/8/layout/cycle5"/>
    <dgm:cxn modelId="{DAF2038A-E481-400D-8452-0196A32FA428}" type="presParOf" srcId="{3D673810-BE49-4A1F-AF92-F2AFC252D20B}" destId="{0888D849-792E-45E5-B8CF-D04E86A32571}" srcOrd="7" destOrd="0" presId="urn:microsoft.com/office/officeart/2005/8/layout/cycle5"/>
    <dgm:cxn modelId="{1A612AEB-A233-44CD-ADBE-B935224F2C28}" type="presParOf" srcId="{3D673810-BE49-4A1F-AF92-F2AFC252D20B}" destId="{64335668-BF2B-4E5D-9094-0FEFEC20D23B}" srcOrd="8" destOrd="0" presId="urn:microsoft.com/office/officeart/2005/8/layout/cycle5"/>
    <dgm:cxn modelId="{416715DE-4091-4693-BCFE-B1C09C1BA623}" type="presParOf" srcId="{3D673810-BE49-4A1F-AF92-F2AFC252D20B}" destId="{AA35C650-E16C-41FE-8630-708EAEE0DC7B}" srcOrd="9" destOrd="0" presId="urn:microsoft.com/office/officeart/2005/8/layout/cycle5"/>
    <dgm:cxn modelId="{A8AC96E5-C578-46A2-86DC-8333F1EFCDB2}" type="presParOf" srcId="{3D673810-BE49-4A1F-AF92-F2AFC252D20B}" destId="{5539BC71-DD1C-495F-A699-019B7AF3D193}" srcOrd="10" destOrd="0" presId="urn:microsoft.com/office/officeart/2005/8/layout/cycle5"/>
    <dgm:cxn modelId="{2D884ECE-9FA7-4275-9CF6-6DF4D9E72ADA}" type="presParOf" srcId="{3D673810-BE49-4A1F-AF92-F2AFC252D20B}" destId="{A6A1A847-4012-4152-8075-AEE27F978729}" srcOrd="11" destOrd="0" presId="urn:microsoft.com/office/officeart/2005/8/layout/cycle5"/>
    <dgm:cxn modelId="{B4E7EB84-0D3F-4029-B55F-5E1F4603F747}" type="presParOf" srcId="{3D673810-BE49-4A1F-AF92-F2AFC252D20B}" destId="{94BC0A45-9E9C-49DE-A1F0-374E3A50CC88}" srcOrd="12" destOrd="0" presId="urn:microsoft.com/office/officeart/2005/8/layout/cycle5"/>
    <dgm:cxn modelId="{E6858CD0-7A5E-414A-A600-EA946204255B}" type="presParOf" srcId="{3D673810-BE49-4A1F-AF92-F2AFC252D20B}" destId="{0D88165E-0D5E-45F9-A15F-2E068E1C32E1}" srcOrd="13" destOrd="0" presId="urn:microsoft.com/office/officeart/2005/8/layout/cycle5"/>
    <dgm:cxn modelId="{B071D6A1-63AA-4C44-BF4F-002BCA87F1BD}" type="presParOf" srcId="{3D673810-BE49-4A1F-AF92-F2AFC252D20B}" destId="{059587C5-5879-426F-AFC4-BF8D4DCD24E5}" srcOrd="14" destOrd="0" presId="urn:microsoft.com/office/officeart/2005/8/layout/cycle5"/>
    <dgm:cxn modelId="{4FDCE1D8-C0D4-4717-AA44-D35BF0E18EF4}" type="presParOf" srcId="{3D673810-BE49-4A1F-AF92-F2AFC252D20B}" destId="{692C1D90-CC47-49F5-A889-C794B2F72975}" srcOrd="15" destOrd="0" presId="urn:microsoft.com/office/officeart/2005/8/layout/cycle5"/>
    <dgm:cxn modelId="{41F0649D-D1A5-4F7C-94F4-DAA6C11040C6}" type="presParOf" srcId="{3D673810-BE49-4A1F-AF92-F2AFC252D20B}" destId="{7F079AEE-26AE-4001-A94A-F29B6B209197}" srcOrd="16" destOrd="0" presId="urn:microsoft.com/office/officeart/2005/8/layout/cycle5"/>
    <dgm:cxn modelId="{D03AAB35-AD17-45C1-84AF-667B2274AD29}" type="presParOf" srcId="{3D673810-BE49-4A1F-AF92-F2AFC252D20B}" destId="{698D71D6-6DBC-4A2D-AB4F-751D56DC2A2A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D32B0B-3D8C-47AA-B58B-BC1D671D5AE1}">
      <dsp:nvSpPr>
        <dsp:cNvPr id="0" name=""/>
        <dsp:cNvSpPr/>
      </dsp:nvSpPr>
      <dsp:spPr>
        <a:xfrm>
          <a:off x="3102275" y="-124842"/>
          <a:ext cx="1284281" cy="809608"/>
        </a:xfrm>
        <a:prstGeom prst="roundRect">
          <a:avLst/>
        </a:prstGeom>
        <a:solidFill>
          <a:srgbClr val="00AAE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REKTORÁT UK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připravuje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smlouvu</a:t>
          </a:r>
        </a:p>
      </dsp:txBody>
      <dsp:txXfrm>
        <a:off x="3141797" y="-85320"/>
        <a:ext cx="1205237" cy="730564"/>
      </dsp:txXfrm>
    </dsp:sp>
    <dsp:sp modelId="{739A3199-3CF2-45B0-863B-98E947B3C5C8}">
      <dsp:nvSpPr>
        <dsp:cNvPr id="0" name=""/>
        <dsp:cNvSpPr/>
      </dsp:nvSpPr>
      <dsp:spPr>
        <a:xfrm>
          <a:off x="3046038" y="444441"/>
          <a:ext cx="2671314" cy="2671314"/>
        </a:xfrm>
        <a:custGeom>
          <a:avLst/>
          <a:gdLst/>
          <a:ahLst/>
          <a:cxnLst/>
          <a:rect l="0" t="0" r="0" b="0"/>
          <a:pathLst>
            <a:path>
              <a:moveTo>
                <a:pt x="1503860" y="10633"/>
              </a:moveTo>
              <a:arcTo wR="1335657" hR="1335657" stAng="16634079" swAng="129919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645E7-17C2-4FB7-9BD1-DA38870ED683}">
      <dsp:nvSpPr>
        <dsp:cNvPr id="0" name=""/>
        <dsp:cNvSpPr/>
      </dsp:nvSpPr>
      <dsp:spPr>
        <a:xfrm>
          <a:off x="4675012" y="698353"/>
          <a:ext cx="1367751" cy="827850"/>
        </a:xfrm>
        <a:prstGeom prst="roundRect">
          <a:avLst/>
        </a:prstGeom>
        <a:solidFill>
          <a:srgbClr val="00AAE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OGAP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tiskne, zajišťuje podpis za MFF, zasílá </a:t>
          </a:r>
        </a:p>
      </dsp:txBody>
      <dsp:txXfrm>
        <a:off x="4715424" y="738765"/>
        <a:ext cx="1286927" cy="747026"/>
      </dsp:txXfrm>
    </dsp:sp>
    <dsp:sp modelId="{F2A6C48F-4E4A-49A0-86D0-6569E2635F96}">
      <dsp:nvSpPr>
        <dsp:cNvPr id="0" name=""/>
        <dsp:cNvSpPr/>
      </dsp:nvSpPr>
      <dsp:spPr>
        <a:xfrm>
          <a:off x="2763532" y="123558"/>
          <a:ext cx="2671314" cy="2671314"/>
        </a:xfrm>
        <a:custGeom>
          <a:avLst/>
          <a:gdLst/>
          <a:ahLst/>
          <a:cxnLst/>
          <a:rect l="0" t="0" r="0" b="0"/>
          <a:pathLst>
            <a:path>
              <a:moveTo>
                <a:pt x="2666473" y="1449279"/>
              </a:moveTo>
              <a:arcTo wR="1335657" hR="1335657" stAng="292798" swAng="36169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F0E5F-AD95-477E-BD30-C650F85DE706}">
      <dsp:nvSpPr>
        <dsp:cNvPr id="0" name=""/>
        <dsp:cNvSpPr/>
      </dsp:nvSpPr>
      <dsp:spPr>
        <a:xfrm>
          <a:off x="4627554" y="1757705"/>
          <a:ext cx="1367751" cy="827850"/>
        </a:xfrm>
        <a:prstGeom prst="roundRect">
          <a:avLst/>
        </a:prstGeom>
        <a:solidFill>
          <a:srgbClr val="00AAE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SEKRETARIÁTY</a:t>
          </a:r>
          <a:r>
            <a:rPr lang="cs-CZ" sz="14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 </a:t>
          </a: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KATEDER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vyzývají</a:t>
          </a:r>
          <a:r>
            <a:rPr lang="cs-CZ" sz="14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 </a:t>
          </a: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příjemce</a:t>
          </a:r>
        </a:p>
      </dsp:txBody>
      <dsp:txXfrm>
        <a:off x="4667966" y="1798117"/>
        <a:ext cx="1286927" cy="747026"/>
      </dsp:txXfrm>
    </dsp:sp>
    <dsp:sp modelId="{64335668-BF2B-4E5D-9094-0FEFEC20D23B}">
      <dsp:nvSpPr>
        <dsp:cNvPr id="0" name=""/>
        <dsp:cNvSpPr/>
      </dsp:nvSpPr>
      <dsp:spPr>
        <a:xfrm>
          <a:off x="3298847" y="-3889"/>
          <a:ext cx="2671314" cy="2671314"/>
        </a:xfrm>
        <a:custGeom>
          <a:avLst/>
          <a:gdLst/>
          <a:ahLst/>
          <a:cxnLst/>
          <a:rect l="0" t="0" r="0" b="0"/>
          <a:pathLst>
            <a:path>
              <a:moveTo>
                <a:pt x="1678442" y="2626579"/>
              </a:moveTo>
              <a:arcTo wR="1335657" hR="1335657" stAng="4507748" swAng="96739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5C650-E16C-41FE-8630-708EAEE0DC7B}">
      <dsp:nvSpPr>
        <dsp:cNvPr id="0" name=""/>
        <dsp:cNvSpPr/>
      </dsp:nvSpPr>
      <dsp:spPr>
        <a:xfrm>
          <a:off x="3114479" y="2478218"/>
          <a:ext cx="1367751" cy="827850"/>
        </a:xfrm>
        <a:prstGeom prst="roundRect">
          <a:avLst/>
        </a:prstGeom>
        <a:solidFill>
          <a:srgbClr val="00AAE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PŘÍJEMCI</a:t>
          </a:r>
          <a:r>
            <a:rPr lang="cs-CZ" sz="600" kern="1200" dirty="0"/>
            <a:t> </a:t>
          </a: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PODPORY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podepisují</a:t>
          </a:r>
        </a:p>
      </dsp:txBody>
      <dsp:txXfrm>
        <a:off x="3154891" y="2518630"/>
        <a:ext cx="1286927" cy="747026"/>
      </dsp:txXfrm>
    </dsp:sp>
    <dsp:sp modelId="{A6A1A847-4012-4152-8075-AEE27F978729}">
      <dsp:nvSpPr>
        <dsp:cNvPr id="0" name=""/>
        <dsp:cNvSpPr/>
      </dsp:nvSpPr>
      <dsp:spPr>
        <a:xfrm>
          <a:off x="1702858" y="58043"/>
          <a:ext cx="2671314" cy="2671314"/>
        </a:xfrm>
        <a:custGeom>
          <a:avLst/>
          <a:gdLst/>
          <a:ahLst/>
          <a:cxnLst/>
          <a:rect l="0" t="0" r="0" b="0"/>
          <a:pathLst>
            <a:path>
              <a:moveTo>
                <a:pt x="1272994" y="2669844"/>
              </a:moveTo>
              <a:arcTo wR="1335657" hR="1335657" stAng="5561342" swAng="10915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BC0A45-9E9C-49DE-A1F0-374E3A50CC88}">
      <dsp:nvSpPr>
        <dsp:cNvPr id="0" name=""/>
        <dsp:cNvSpPr/>
      </dsp:nvSpPr>
      <dsp:spPr>
        <a:xfrm>
          <a:off x="1529359" y="1757709"/>
          <a:ext cx="1367751" cy="827850"/>
        </a:xfrm>
        <a:prstGeom prst="roundRect">
          <a:avLst/>
        </a:prstGeom>
        <a:solidFill>
          <a:srgbClr val="00AAE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SEKRETARIÁTY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zasílají </a:t>
          </a:r>
        </a:p>
      </dsp:txBody>
      <dsp:txXfrm>
        <a:off x="1569771" y="1798121"/>
        <a:ext cx="1286927" cy="747026"/>
      </dsp:txXfrm>
    </dsp:sp>
    <dsp:sp modelId="{059587C5-5879-426F-AFC4-BF8D4DCD24E5}">
      <dsp:nvSpPr>
        <dsp:cNvPr id="0" name=""/>
        <dsp:cNvSpPr/>
      </dsp:nvSpPr>
      <dsp:spPr>
        <a:xfrm>
          <a:off x="2118944" y="337602"/>
          <a:ext cx="2671314" cy="2671314"/>
        </a:xfrm>
        <a:custGeom>
          <a:avLst/>
          <a:gdLst/>
          <a:ahLst/>
          <a:cxnLst/>
          <a:rect l="0" t="0" r="0" b="0"/>
          <a:pathLst>
            <a:path>
              <a:moveTo>
                <a:pt x="430" y="1369550"/>
              </a:moveTo>
              <a:arcTo wR="1335657" hR="1335657" stAng="10712755" swAng="39175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2C1D90-CC47-49F5-A889-C794B2F72975}">
      <dsp:nvSpPr>
        <dsp:cNvPr id="0" name=""/>
        <dsp:cNvSpPr/>
      </dsp:nvSpPr>
      <dsp:spPr>
        <a:xfrm>
          <a:off x="1529360" y="676940"/>
          <a:ext cx="1367751" cy="827850"/>
        </a:xfrm>
        <a:prstGeom prst="roundRect">
          <a:avLst/>
        </a:prstGeom>
        <a:solidFill>
          <a:srgbClr val="00AAE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OGAP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 zasílá a archivuje</a:t>
          </a:r>
        </a:p>
      </dsp:txBody>
      <dsp:txXfrm>
        <a:off x="1569772" y="717352"/>
        <a:ext cx="1286927" cy="747026"/>
      </dsp:txXfrm>
    </dsp:sp>
    <dsp:sp modelId="{698D71D6-6DBC-4A2D-AB4F-751D56DC2A2A}">
      <dsp:nvSpPr>
        <dsp:cNvPr id="0" name=""/>
        <dsp:cNvSpPr/>
      </dsp:nvSpPr>
      <dsp:spPr>
        <a:xfrm>
          <a:off x="1846637" y="442051"/>
          <a:ext cx="2671314" cy="2671314"/>
        </a:xfrm>
        <a:custGeom>
          <a:avLst/>
          <a:gdLst/>
          <a:ahLst/>
          <a:cxnLst/>
          <a:rect l="0" t="0" r="0" b="0"/>
          <a:pathLst>
            <a:path>
              <a:moveTo>
                <a:pt x="701172" y="160323"/>
              </a:moveTo>
              <a:arcTo wR="1335657" hR="1335657" stAng="14498300" swAng="112740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7F9B7-6F68-408C-81FC-FF3C8B4163AB}" type="datetimeFigureOut">
              <a:rPr lang="cs-CZ" smtClean="0"/>
              <a:pPr/>
              <a:t>08.06.2023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BD654-9355-4F0B-92BB-C475805B0E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1BD654-9355-4F0B-92BB-C475805B0E9E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14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C92FD6BF-0B36-4F1B-A879-A8EF5B7E60B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55156" y="1585341"/>
            <a:ext cx="7633688" cy="221054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cs-CZ" dirty="0"/>
              <a:t>Jméno, pracoviště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23478"/>
          </a:xfrm>
          <a:prstGeom prst="rect">
            <a:avLst/>
          </a:prstGeom>
          <a:solidFill>
            <a:srgbClr val="D22D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ovací čára 8"/>
          <p:cNvCxnSpPr/>
          <p:nvPr userDrawn="1"/>
        </p:nvCxnSpPr>
        <p:spPr>
          <a:xfrm>
            <a:off x="251520" y="3867894"/>
            <a:ext cx="864096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164" y="4083918"/>
            <a:ext cx="4032868" cy="900000"/>
          </a:xfrm>
          <a:prstGeom prst="rect">
            <a:avLst/>
          </a:prstGeom>
          <a:noFill/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5E78B87-9540-4841-8F02-B0ED580B12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5156" y="771574"/>
            <a:ext cx="7633688" cy="720056"/>
          </a:xfrm>
        </p:spPr>
        <p:txBody>
          <a:bodyPr>
            <a:normAutofit/>
          </a:bodyPr>
          <a:lstStyle>
            <a:lvl1pPr marL="0" indent="0">
              <a:buNone/>
              <a:defRPr sz="3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cs-CZ" dirty="0"/>
              <a:t>Nadpis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3F5399F-66C5-4FB5-91D8-C61D8CD64A3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5156" y="1058542"/>
            <a:ext cx="7633268" cy="309733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cs-CZ" dirty="0"/>
              <a:t>Text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 userDrawn="1">
            <p:ph type="sldNum" sz="quarter" idx="12"/>
          </p:nvPr>
        </p:nvSpPr>
        <p:spPr>
          <a:xfrm>
            <a:off x="6254824" y="4659982"/>
            <a:ext cx="2133600" cy="273844"/>
          </a:xfrm>
        </p:spPr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‹#›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Obdélník 7"/>
          <p:cNvSpPr/>
          <p:nvPr userDrawn="1"/>
        </p:nvSpPr>
        <p:spPr>
          <a:xfrm>
            <a:off x="0" y="0"/>
            <a:ext cx="9144000" cy="123478"/>
          </a:xfrm>
          <a:prstGeom prst="rect">
            <a:avLst/>
          </a:prstGeom>
          <a:solidFill>
            <a:srgbClr val="D22D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ovací čára 9"/>
          <p:cNvCxnSpPr/>
          <p:nvPr userDrawn="1"/>
        </p:nvCxnSpPr>
        <p:spPr>
          <a:xfrm>
            <a:off x="251520" y="4371950"/>
            <a:ext cx="864096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588014"/>
            <a:ext cx="1862640" cy="360000"/>
          </a:xfrm>
          <a:prstGeom prst="rect">
            <a:avLst/>
          </a:prstGeom>
          <a:noFill/>
        </p:spPr>
      </p:pic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997D83-6552-40C0-8FF3-42FCB86A74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5156" y="411510"/>
            <a:ext cx="7633268" cy="504056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cs-CZ" dirty="0"/>
              <a:t>Nadpis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43F4E-3485-487C-9EE1-DF4B40C63E7F}" type="datetime1">
              <a:rPr lang="cs-CZ" smtClean="0"/>
              <a:pPr/>
              <a:t>08.06.2023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2BF9B-C30B-451A-89AA-A1A67FCAED9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Katerina.Randova@matfyz.cuni.cz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podatelna@dekanat.mff.cuni.cz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nna.maskarova@matfyz.cuni.cz" TargetMode="External"/><Relationship Id="rId2" Type="http://schemas.openxmlformats.org/officeDocument/2006/relationships/hyperlink" Target="https://www.mff.cuni.cz/cs/vnitrni-zalezitosti/predpisy/opatreni-dekana/opatreni-dekana-c-9-2021/opadek-9-2021-volna-priloha-1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anna.maskarova@matfyz.cuni.cz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daniela.jiru@matfyz.cuni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Lenka.Fabianova@matfyz.cuni.cz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daniela.jiru@matfyz.cuni.cz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marie.krizkova@matfyz.cuni.cz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Hana.Podolska@matfyz.cuni.cz" TargetMode="External"/><Relationship Id="rId2" Type="http://schemas.openxmlformats.org/officeDocument/2006/relationships/hyperlink" Target="mailto:Dagmar.Janouskova@matfyz.cuni.cz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2446-version1-zmeny_rozpocet_gauk_en.xlsx" TargetMode="External"/><Relationship Id="rId2" Type="http://schemas.openxmlformats.org/officeDocument/2006/relationships/hyperlink" Target="https://cuni.cz/UK-2446-version1-zmeny_rozpocet_gauk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rie.krizkova@matfyz.cuni.cz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marie.krizkova@matfyz.c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marie.krizkova@matfyz.c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F2A901E4-47EB-4181-AD67-693CB99290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3568" y="699542"/>
            <a:ext cx="7633688" cy="698377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D22D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Oddělení podpory grantů a projektů</a:t>
            </a:r>
          </a:p>
          <a:p>
            <a:pPr algn="ctr"/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EC5CAC-D132-49D9-A0C4-6A775EAD9B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1560" y="1779662"/>
            <a:ext cx="7633688" cy="1080120"/>
          </a:xfrm>
        </p:spPr>
        <p:txBody>
          <a:bodyPr>
            <a:normAutofit fontScale="92500"/>
          </a:bodyPr>
          <a:lstStyle/>
          <a:p>
            <a:pPr algn="ctr"/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Seminář pro řešitele projektů GAUK </a:t>
            </a:r>
          </a:p>
          <a:p>
            <a:pPr algn="ctr"/>
            <a:endParaRPr lang="cs-CZ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727041" y="3507854"/>
            <a:ext cx="15838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600" dirty="0">
                <a:solidFill>
                  <a:srgbClr val="D03145"/>
                </a:solidFill>
                <a:latin typeface="Open Sans"/>
              </a:rPr>
              <a:t>Marie Křížková</a:t>
            </a:r>
          </a:p>
        </p:txBody>
      </p:sp>
    </p:spTree>
    <p:extLst>
      <p:ext uri="{BB962C8B-B14F-4D97-AF65-F5344CB8AC3E}">
        <p14:creationId xmlns:p14="http://schemas.microsoft.com/office/powerpoint/2010/main" val="2475627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C3897B1-C3EE-EE1A-FB0A-81A1F6D36D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20200891">
            <a:off x="7455178" y="649088"/>
            <a:ext cx="1576386" cy="339728"/>
          </a:xfrm>
          <a:solidFill>
            <a:srgbClr val="B9B9B9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cs-CZ" dirty="0">
                <a:latin typeface="Accura SemiBold Italic" panose="00000700000000000000" pitchFamily="50" charset="-18"/>
              </a:rPr>
              <a:t>Pokračování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10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3480" y="350962"/>
            <a:ext cx="7633268" cy="504056"/>
          </a:xfrm>
        </p:spPr>
        <p:txBody>
          <a:bodyPr/>
          <a:lstStyle/>
          <a:p>
            <a:r>
              <a:rPr lang="cs-CZ" dirty="0"/>
              <a:t>Čerpání podpory – mzdy, pojistné a stipendia</a:t>
            </a:r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63BAA2-3D83-5FD5-7DBC-B806EE8E03A8}"/>
              </a:ext>
            </a:extLst>
          </p:cNvPr>
          <p:cNvSpPr txBox="1"/>
          <p:nvPr/>
        </p:nvSpPr>
        <p:spPr>
          <a:xfrm>
            <a:off x="323528" y="987574"/>
            <a:ext cx="864096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5590" algn="just"/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Mzda se v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yplácí formou odměny. </a:t>
            </a:r>
          </a:p>
          <a:p>
            <a:pPr marL="457200" indent="-181610" algn="just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Formulář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Návrh mimořádných odměn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 stránkách MFF v záložce </a:t>
            </a:r>
            <a:r>
              <a:rPr lang="cs-CZ" sz="1800" i="1" dirty="0">
                <a:solidFill>
                  <a:srgbClr val="0070C0"/>
                </a:solidFill>
                <a:latin typeface="Calibri" panose="020F0502020204030204" pitchFamily="34" charset="0"/>
              </a:rPr>
              <a:t>Formuláře – Formuláře pro </a:t>
            </a:r>
            <a:r>
              <a:rPr lang="cs-CZ" sz="1800" i="1" dirty="0" err="1">
                <a:solidFill>
                  <a:srgbClr val="0070C0"/>
                </a:solidFill>
                <a:latin typeface="Calibri" panose="020F0502020204030204" pitchFamily="34" charset="0"/>
              </a:rPr>
              <a:t>vnitrofakultní</a:t>
            </a:r>
            <a:r>
              <a:rPr lang="cs-CZ" sz="1800" i="1" dirty="0">
                <a:solidFill>
                  <a:srgbClr val="0070C0"/>
                </a:solidFill>
                <a:latin typeface="Calibri" panose="020F0502020204030204" pitchFamily="34" charset="0"/>
              </a:rPr>
              <a:t> potřebu – </a:t>
            </a:r>
            <a:r>
              <a:rPr lang="cs-CZ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Zaměstnanecké oddělení – Návrh mimořádných odměn. </a:t>
            </a:r>
          </a:p>
          <a:p>
            <a:pPr marL="457200" indent="-181610" algn="just"/>
            <a:endParaRPr lang="cs-CZ" i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18490" indent="-342900" algn="just">
              <a:buFont typeface="+mj-lt"/>
              <a:buAutoNum type="arabicPeriod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Vyplnit osobní číslo (poradí sekretářka katedry) </a:t>
            </a:r>
          </a:p>
          <a:p>
            <a:pPr marL="618490" indent="-342900" algn="just"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J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méno a částku odměny </a:t>
            </a:r>
          </a:p>
          <a:p>
            <a:pPr marL="618490" indent="-342900" algn="just"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odepsat jako řešitel projektu a příkazce </a:t>
            </a:r>
          </a:p>
          <a:p>
            <a:pPr marL="618490" indent="-342900" algn="just">
              <a:buFont typeface="+mj-lt"/>
              <a:buAutoNum type="arabicPeriod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Zajistit podpis vedoucího pracoviště a proděkana </a:t>
            </a:r>
          </a:p>
          <a:p>
            <a:pPr marL="618490" indent="-342900" algn="just">
              <a:buFont typeface="+mj-lt"/>
              <a:buAutoNum type="arabicPeriod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Odeslat/odnést na zaměst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nanecké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oddělení </a:t>
            </a:r>
          </a:p>
          <a:p>
            <a:pPr marL="457200" indent="-181610" algn="just"/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      (Děkanát MFF, zaměstnanecké odd., Ke Karlovu 3)</a:t>
            </a:r>
          </a:p>
          <a:p>
            <a:pPr marL="457200" indent="-18161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8252792-81A0-D4E4-21A8-9C2DF1E3EBC9}"/>
              </a:ext>
            </a:extLst>
          </p:cNvPr>
          <p:cNvSpPr txBox="1"/>
          <p:nvPr/>
        </p:nvSpPr>
        <p:spPr>
          <a:xfrm>
            <a:off x="5759624" y="2211710"/>
            <a:ext cx="3204864" cy="2112838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68288" indent="7938" algn="just"/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POZOR!!! odměna pro školitele je včetně zákonných odvodů, je proto potřeba je odečíst.</a:t>
            </a:r>
          </a:p>
          <a:p>
            <a:pPr marL="457200" indent="-181610" algn="just"/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Odvody a SF ve výši 35,3 % budou odvedeny automaticky. </a:t>
            </a:r>
          </a:p>
          <a:p>
            <a:pPr marL="457200" indent="-181610" algn="just"/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24,8 % sociální pojištění, </a:t>
            </a:r>
          </a:p>
          <a:p>
            <a:pPr marL="457200" indent="-181610" algn="just"/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9 % zdravotní pojištění, </a:t>
            </a:r>
          </a:p>
          <a:p>
            <a:pPr marL="457200" indent="-181610" algn="just"/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1,5 % sociální fond. 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04124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C3897B1-C3EE-EE1A-FB0A-81A1F6D36D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20200891">
            <a:off x="7233830" y="983097"/>
            <a:ext cx="1576386" cy="377102"/>
          </a:xfrm>
          <a:solidFill>
            <a:srgbClr val="B9B9B9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cs-CZ" dirty="0">
                <a:latin typeface="Accura SemiBold Italic" panose="00000700000000000000" pitchFamily="50" charset="-18"/>
              </a:rPr>
              <a:t>Pokračování</a:t>
            </a:r>
          </a:p>
          <a:p>
            <a:endParaRPr lang="cs-CZ" dirty="0">
              <a:latin typeface="Accura SemiBold Italic" panose="00000700000000000000" pitchFamily="50" charset="-18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11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411510"/>
            <a:ext cx="7633268" cy="504056"/>
          </a:xfrm>
        </p:spPr>
        <p:txBody>
          <a:bodyPr/>
          <a:lstStyle/>
          <a:p>
            <a:r>
              <a:rPr lang="cs-CZ" dirty="0"/>
              <a:t>Čerpání podpory – mzdy, pojistné a stipendia</a:t>
            </a:r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63BAA2-3D83-5FD5-7DBC-B806EE8E03A8}"/>
              </a:ext>
            </a:extLst>
          </p:cNvPr>
          <p:cNvSpPr txBox="1"/>
          <p:nvPr/>
        </p:nvSpPr>
        <p:spPr>
          <a:xfrm>
            <a:off x="323528" y="987574"/>
            <a:ext cx="8640960" cy="3261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61340" indent="-285750" algn="just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61340" indent="-285750" algn="just"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61340" indent="-285750" algn="just"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6134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Stipendium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se zadává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 SIS v modulu Stipendia. </a:t>
            </a:r>
          </a:p>
          <a:p>
            <a:pPr marL="56134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Lze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zadat celou částku najednou. </a:t>
            </a:r>
          </a:p>
          <a:p>
            <a:pPr marL="554038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 zadání a potvrzení částky, zdroje úhrady (viz úvod) je požadavek odeslán </a:t>
            </a:r>
          </a:p>
          <a:p>
            <a:pPr marL="268288" algn="just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     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 studijní oddělení, které zajistí výplatu stipendia na účet. </a:t>
            </a:r>
          </a:p>
          <a:p>
            <a:pPr marL="56134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Z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adání stipendia pro spoluřešitele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 -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pomocí záložky „zadat nové“. </a:t>
            </a:r>
          </a:p>
          <a:p>
            <a:pPr marL="27559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indent="-18161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954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54824" y="4674170"/>
            <a:ext cx="2133600" cy="273844"/>
          </a:xfrm>
        </p:spPr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12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195486"/>
            <a:ext cx="7633268" cy="504056"/>
          </a:xfrm>
        </p:spPr>
        <p:txBody>
          <a:bodyPr>
            <a:normAutofit fontScale="70000" lnSpcReduction="20000"/>
          </a:bodyPr>
          <a:lstStyle/>
          <a:p>
            <a:r>
              <a:rPr lang="cs-CZ" sz="2500" dirty="0"/>
              <a:t>Ostatní neinvestiční náklady (kromě výpočetní techniky - ICT)</a:t>
            </a:r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63BAA2-3D83-5FD5-7DBC-B806EE8E03A8}"/>
              </a:ext>
            </a:extLst>
          </p:cNvPr>
          <p:cNvSpPr txBox="1"/>
          <p:nvPr/>
        </p:nvSpPr>
        <p:spPr>
          <a:xfrm>
            <a:off x="827584" y="942041"/>
            <a:ext cx="8028384" cy="32594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587750" indent="-3498850"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Nákup do 10 tis. Kč </a:t>
            </a: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drobné nákupy (knihy, zdroje, baterie, nabíječky, software,                sluchátka, mikrofony, postery, atp.).</a:t>
            </a:r>
          </a:p>
          <a:p>
            <a:pPr marL="457200" indent="-368300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ákup lze provést:</a:t>
            </a:r>
          </a:p>
          <a:p>
            <a:pPr marL="457200" indent="-368300"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platbou v hotovosti nebo kartou </a:t>
            </a:r>
          </a:p>
          <a:p>
            <a:pPr marL="8001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Vyúčtovat ve spolupráci se sekretářkou katedry</a:t>
            </a:r>
          </a:p>
          <a:p>
            <a:pPr marL="12573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Donést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sekretářce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doklad o zaplacení (v případě platby kartou i výpis z účtu, kde je vidět odepsaná částka z vašeho účtu).</a:t>
            </a:r>
          </a:p>
          <a:p>
            <a:pPr marL="12573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yplnit společně formulář vyúčtování (Hospodářské oddělení potom vyplatí částku v hotovosti do pokladny) .</a:t>
            </a:r>
          </a:p>
        </p:txBody>
      </p:sp>
    </p:spTree>
    <p:extLst>
      <p:ext uri="{BB962C8B-B14F-4D97-AF65-F5344CB8AC3E}">
        <p14:creationId xmlns:p14="http://schemas.microsoft.com/office/powerpoint/2010/main" val="3967948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C3897B1-C3EE-EE1A-FB0A-81A1F6D36D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20200891">
            <a:off x="7455179" y="548103"/>
            <a:ext cx="1576386" cy="339728"/>
          </a:xfrm>
          <a:solidFill>
            <a:srgbClr val="B9B9B9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cs-CZ" dirty="0">
                <a:latin typeface="Accura SemiBold Italic" panose="00000700000000000000" pitchFamily="50" charset="-18"/>
              </a:rPr>
              <a:t>Pokračování</a:t>
            </a:r>
          </a:p>
          <a:p>
            <a:endParaRPr lang="cs-CZ" dirty="0">
              <a:latin typeface="Accura SemiBold Italic" panose="00000700000000000000" pitchFamily="50" charset="-18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13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339502"/>
            <a:ext cx="7633268" cy="576064"/>
          </a:xfrm>
        </p:spPr>
        <p:txBody>
          <a:bodyPr>
            <a:normAutofit/>
          </a:bodyPr>
          <a:lstStyle/>
          <a:p>
            <a:r>
              <a:rPr lang="cs-CZ" sz="2500" dirty="0"/>
              <a:t>Ostatní neinvestiční náklady (kromě ICT)</a:t>
            </a:r>
          </a:p>
          <a:p>
            <a:endParaRPr lang="cs-CZ" dirty="0">
              <a:highlight>
                <a:srgbClr val="FFFF00"/>
              </a:highlight>
            </a:endParaRPr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63BAA2-3D83-5FD5-7DBC-B806EE8E03A8}"/>
              </a:ext>
            </a:extLst>
          </p:cNvPr>
          <p:cNvSpPr txBox="1"/>
          <p:nvPr/>
        </p:nvSpPr>
        <p:spPr>
          <a:xfrm>
            <a:off x="611560" y="915566"/>
            <a:ext cx="8317804" cy="3820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      </a:t>
            </a:r>
            <a:r>
              <a:rPr lang="cs-CZ" b="1" dirty="0">
                <a:latin typeface="Calibri" panose="020F0502020204030204" pitchFamily="34" charset="0"/>
                <a:cs typeface="Times New Roman" panose="02020603050405020304" pitchFamily="18" charset="0"/>
              </a:rPr>
              <a:t>Vyúčtovat sám:</a:t>
            </a:r>
          </a:p>
          <a:p>
            <a:pPr marL="12573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yplnit formulář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Vyúčtování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stránka MFF, záložka </a:t>
            </a:r>
            <a:r>
              <a:rPr lang="cs-CZ" sz="1800" i="1" dirty="0">
                <a:solidFill>
                  <a:srgbClr val="0070C0"/>
                </a:solidFill>
                <a:latin typeface="Calibri" panose="020F0502020204030204" pitchFamily="34" charset="0"/>
              </a:rPr>
              <a:t>Formuláře – Formuláře pro </a:t>
            </a:r>
            <a:r>
              <a:rPr lang="cs-CZ" sz="1800" i="1" dirty="0" err="1">
                <a:solidFill>
                  <a:srgbClr val="0070C0"/>
                </a:solidFill>
                <a:latin typeface="Calibri" panose="020F0502020204030204" pitchFamily="34" charset="0"/>
              </a:rPr>
              <a:t>vnitrofakultní</a:t>
            </a:r>
            <a:r>
              <a:rPr lang="cs-CZ" sz="1800" i="1" dirty="0">
                <a:solidFill>
                  <a:srgbClr val="0070C0"/>
                </a:solidFill>
                <a:latin typeface="Calibri" panose="020F0502020204030204" pitchFamily="34" charset="0"/>
              </a:rPr>
              <a:t> potřebu –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</a:rPr>
              <a:t> Hospodářské oddělení </a:t>
            </a:r>
            <a:r>
              <a:rPr lang="cs-CZ" sz="1800" i="1" dirty="0">
                <a:solidFill>
                  <a:srgbClr val="0070C0"/>
                </a:solidFill>
                <a:latin typeface="Calibri" panose="020F0502020204030204" pitchFamily="34" charset="0"/>
              </a:rPr>
              <a:t>–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</a:rPr>
              <a:t> Vyúčtování (drobného vydání bez zálohy, stálé zálohy, mimořádné zálohy) 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ve verzi drobné vydání bez zálohy</a:t>
            </a:r>
          </a:p>
          <a:p>
            <a:pPr marL="12573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deslat fakultní poštou – zajistí sekretářka či odnést na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hospodářské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oddělení MFF. Následně budete mailem vyzváni k vyzvednutí obnosu v pokladně MFF. </a:t>
            </a:r>
          </a:p>
          <a:p>
            <a:pPr marL="12573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738188"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nákup na fakturu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(viz níže)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772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14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411510"/>
            <a:ext cx="7633268" cy="504056"/>
          </a:xfrm>
        </p:spPr>
        <p:txBody>
          <a:bodyPr>
            <a:normAutofit/>
          </a:bodyPr>
          <a:lstStyle/>
          <a:p>
            <a:r>
              <a:rPr lang="cs-CZ" sz="2500" dirty="0"/>
              <a:t>Ostatní neinvestiční náklady (kromě ICT)</a:t>
            </a:r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63BAA2-3D83-5FD5-7DBC-B806EE8E03A8}"/>
              </a:ext>
            </a:extLst>
          </p:cNvPr>
          <p:cNvSpPr txBox="1"/>
          <p:nvPr/>
        </p:nvSpPr>
        <p:spPr>
          <a:xfrm>
            <a:off x="322438" y="837580"/>
            <a:ext cx="8498704" cy="10452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368300"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Nákup </a:t>
            </a: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</a:t>
            </a: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 tis. Kč</a:t>
            </a:r>
          </a:p>
          <a:p>
            <a:pPr marL="457200" indent="-18161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18161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5C64AE81-AA22-D3E2-3477-D2364D9FA8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0018" y="1341636"/>
            <a:ext cx="7633268" cy="3024336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Platba na fakturu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Nutno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vytvořit </a:t>
            </a:r>
            <a:r>
              <a:rPr lang="cs-CZ" sz="19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žádanku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systému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(vybrat v liště nahoře) </a:t>
            </a:r>
            <a:r>
              <a:rPr lang="cs-CZ" sz="1900" i="1" dirty="0">
                <a:solidFill>
                  <a:srgbClr val="0070C0"/>
                </a:solidFill>
                <a:latin typeface="Calibri" panose="020F0502020204030204" pitchFamily="34" charset="0"/>
                <a:ea typeface="+mn-ea"/>
                <a:cs typeface="+mn-cs"/>
              </a:rPr>
              <a:t>Žádanka – Nový záznam – Běžný nákup – Hlavička – Dodavatel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(vybrat, pokud není uvedený, 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napsat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na HO paní Kateřině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Řandové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9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Katerina.Randova@matfyz.cuni.cz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Položkový rozpis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(částka nemusí být přesná, jde hlavně o spárování objednávky a platby pro potřeby účetnictví)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Zdroje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(vybrat uvedený projekt GAUK) a dáte </a:t>
            </a:r>
            <a:r>
              <a:rPr lang="cs-CZ" sz="19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Uložit záznam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19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Předat ke schválení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Systém po schválení vygeneruje objednávku, číslo je nutné nahlásit dodavateli při nákupu zboží, aby je uvedl na fakturu.</a:t>
            </a:r>
          </a:p>
          <a:p>
            <a:endParaRPr lang="cs-CZ" dirty="0">
              <a:latin typeface="+mn-lt"/>
            </a:endParaRPr>
          </a:p>
          <a:p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3C01A0-F187-1694-5CF7-AC1F8F41B6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4621" y="412673"/>
            <a:ext cx="1670449" cy="109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62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15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411510"/>
            <a:ext cx="7633268" cy="504056"/>
          </a:xfrm>
        </p:spPr>
        <p:txBody>
          <a:bodyPr>
            <a:normAutofit/>
          </a:bodyPr>
          <a:lstStyle/>
          <a:p>
            <a:r>
              <a:rPr lang="cs-CZ" sz="2500" dirty="0"/>
              <a:t>Ostatní neinvestiční náklady (kromě ICT)</a:t>
            </a:r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5C64AE81-AA22-D3E2-3477-D2364D9FA8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5156" y="1275606"/>
            <a:ext cx="7633268" cy="3024336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+mn-lt"/>
              </a:rPr>
              <a:t>Objednat zboží (</a:t>
            </a:r>
            <a:r>
              <a:rPr lang="cs-CZ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do požadavku na vystavení faktury uvést číslo naší objednávky).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Většina dodavatelů vyžaduje platbu předem – </a:t>
            </a:r>
            <a:r>
              <a:rPr lang="cs-CZ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aslat  zálohovou fakturu – MUSÍ obsahovat číslo objednávky, na e-mailovou adresu  </a:t>
            </a:r>
            <a:r>
              <a:rPr lang="cs-CZ" sz="1800" u="sng" dirty="0">
                <a:solidFill>
                  <a:srgbClr val="0000FF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podatelna@dekanat.mff.cuni.cz</a:t>
            </a:r>
            <a:endParaRPr lang="cs-CZ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Před zaplacením dostanete vyzvání ke schválení likvidačního listu (stejný postup, jako při schvalování žádanky). Pak už jen čekáte na reakci dodavatele. Po dokončení celé transakce dodáte HO konečný daňový doklad k zálohové platbě. Tato fáze odpadá, dostanete-li zboží rovnou i s konečnou fakturou. S takovou fakturou podniknete to samé, co se zálohovou fakturou, předáte ji HO.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+mn-lt"/>
            </a:endParaRPr>
          </a:p>
          <a:p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B2B56FD-E74B-F637-B4CF-9B3A77B26A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297918"/>
            <a:ext cx="1670449" cy="109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751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16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411510"/>
            <a:ext cx="7633268" cy="504056"/>
          </a:xfrm>
        </p:spPr>
        <p:txBody>
          <a:bodyPr>
            <a:normAutofit/>
          </a:bodyPr>
          <a:lstStyle/>
          <a:p>
            <a:r>
              <a:rPr lang="cs-CZ" sz="2500" dirty="0"/>
              <a:t>Nákup počítačové techniky </a:t>
            </a:r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5C64AE81-AA22-D3E2-3477-D2364D9FA8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1560" y="1131590"/>
            <a:ext cx="7633268" cy="3096344"/>
          </a:xfrm>
        </p:spPr>
        <p:txBody>
          <a:bodyPr>
            <a:normAutofit fontScale="25000" lnSpcReduction="20000"/>
          </a:bodyPr>
          <a:lstStyle/>
          <a:p>
            <a:r>
              <a:rPr lang="cs-CZ" sz="7200" b="1" dirty="0">
                <a:latin typeface="Calibri" panose="020F0502020204030204" pitchFamily="34" charset="0"/>
                <a:cs typeface="Calibri" panose="020F0502020204030204" pitchFamily="34" charset="0"/>
              </a:rPr>
              <a:t>MFF uzavřela Rámcovou smlouvu </a:t>
            </a:r>
            <a:r>
              <a:rPr lang="cs-CZ" sz="7200" dirty="0">
                <a:latin typeface="Calibri" panose="020F0502020204030204" pitchFamily="34" charset="0"/>
                <a:cs typeface="Calibri" panose="020F0502020204030204" pitchFamily="34" charset="0"/>
              </a:rPr>
              <a:t>na nákup ICT. 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Sortiment patřící do této </a:t>
            </a:r>
            <a:r>
              <a:rPr lang="cs-CZ" sz="72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smlouvy najdete </a:t>
            </a:r>
            <a:r>
              <a:rPr lang="cs-CZ" sz="72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ZDE</a:t>
            </a:r>
            <a:endParaRPr lang="cs-CZ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třeba vyplnit žádanku v systému </a:t>
            </a:r>
            <a:r>
              <a:rPr lang="cs-CZ" sz="7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Verso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(vybrat v liště nahoře) </a:t>
            </a:r>
            <a:r>
              <a:rPr lang="cs-CZ" sz="7200" i="1" dirty="0">
                <a:solidFill>
                  <a:srgbClr val="0070C0"/>
                </a:solidFill>
                <a:latin typeface="Calibri" panose="020F0502020204030204" pitchFamily="34" charset="0"/>
                <a:ea typeface="+mn-ea"/>
                <a:cs typeface="+mn-cs"/>
              </a:rPr>
              <a:t>Žádanka – Nový záznam – ICT rámcová smlouva – Hlavička – Dodavatel 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(B2C, s.r.o., smlouva P23005) </a:t>
            </a:r>
            <a: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Položkový rozpis 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(ceny včetně DPH)</a:t>
            </a:r>
            <a: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Zdroje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(vybrat projekt GAUK) </a:t>
            </a:r>
            <a: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Uložit záznam –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Předat ke schválení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cs-CZ" sz="7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Jako administrátor komodity je přidaná paní Anna Maškarová ze Správního odd. fakulty; (</a:t>
            </a:r>
            <a:r>
              <a:rPr lang="cs-CZ" sz="7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anna.maskarova@matfyz.cuni.cz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), která po schvalovacím procesu (příkazcem i správcem) odešle objednávku dodavateli. Celý nákup by měl být vyřízený do 5 pracovních dnů.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477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17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411510"/>
            <a:ext cx="7633268" cy="504056"/>
          </a:xfrm>
        </p:spPr>
        <p:txBody>
          <a:bodyPr>
            <a:normAutofit/>
          </a:bodyPr>
          <a:lstStyle/>
          <a:p>
            <a:r>
              <a:rPr lang="cs-CZ" sz="2500" dirty="0"/>
              <a:t>Nákup počítačové techniky</a:t>
            </a:r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5C64AE81-AA22-D3E2-3477-D2364D9FA8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1560" y="1131590"/>
            <a:ext cx="7633268" cy="3240360"/>
          </a:xfrm>
        </p:spPr>
        <p:txBody>
          <a:bodyPr>
            <a:normAutofit fontScale="25000" lnSpcReduction="20000"/>
          </a:bodyPr>
          <a:lstStyle/>
          <a:p>
            <a:r>
              <a:rPr lang="cs-CZ" sz="7200" b="1" dirty="0">
                <a:latin typeface="Calibri" panose="020F0502020204030204" pitchFamily="34" charset="0"/>
                <a:cs typeface="Calibri" panose="020F0502020204030204" pitchFamily="34" charset="0"/>
              </a:rPr>
              <a:t>Nákup formou DNS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třeba vyplnit žádanku v systému </a:t>
            </a:r>
            <a:r>
              <a:rPr lang="cs-CZ" sz="7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Verso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(vybrat v liště nahoře) </a:t>
            </a:r>
            <a:r>
              <a:rPr lang="cs-CZ" sz="7200" i="1" dirty="0">
                <a:solidFill>
                  <a:srgbClr val="0070C0"/>
                </a:solidFill>
                <a:latin typeface="Calibri" panose="020F0502020204030204" pitchFamily="34" charset="0"/>
                <a:ea typeface="+mn-ea"/>
                <a:cs typeface="+mn-cs"/>
              </a:rPr>
              <a:t>Žádanka – Nový záznam – ICT Dynamický nákupní systém- Hlavička – Dodavatel 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(nevyplňovat, bude probíhat soutěž) </a:t>
            </a:r>
            <a: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Položkový rozpis 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(ceny včetně DPH, rozpis s podrobnou specifikací </a:t>
            </a:r>
            <a: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Zdroje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(vyberete uvedený projekt GAUK) </a:t>
            </a:r>
            <a: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Uložit záznam –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7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Předat ke schválení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Jako administrátor komodity je přidaná paní Anna Maškarová ze Správního odd. fakulty (</a:t>
            </a:r>
            <a:r>
              <a:rPr lang="cs-CZ" sz="7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anna.maskarova@matfyz.cuni.cz</a:t>
            </a:r>
            <a:r>
              <a:rPr lang="cs-CZ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která bude po schvalovacím procesu posunovat stav vyřízení až do uzavření smlouvy (příprava soutěže, zahájení soutěže, uzavírání smlouvy, ukončení soutěže). Poté zadá název dodavatele a záznam žádanky/objednávky je dokončen a připraven pro HO k přijetí faktury. Nákup trvá 5-6 týdnů.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endParaRPr lang="cs-CZ" sz="3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B97BADB-1238-2AF5-E8B4-D49CE8235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1624" y="209674"/>
            <a:ext cx="1670449" cy="109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503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18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1560" y="411510"/>
            <a:ext cx="7849292" cy="504056"/>
          </a:xfrm>
        </p:spPr>
        <p:txBody>
          <a:bodyPr>
            <a:normAutofit/>
          </a:bodyPr>
          <a:lstStyle/>
          <a:p>
            <a:r>
              <a:rPr lang="cs-CZ" sz="2500" dirty="0"/>
              <a:t>Nákup kancelářských potřeb</a:t>
            </a:r>
          </a:p>
          <a:p>
            <a:endParaRPr lang="cs-CZ" dirty="0"/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5C64AE81-AA22-D3E2-3477-D2364D9FA8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9552" y="1491630"/>
            <a:ext cx="7633268" cy="3240360"/>
          </a:xfrm>
        </p:spPr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MFF má vysoutěženou firmu na dodání kancelářských potřeb Mefisto2000. Nákup zajistí sekretářka katedry (má přihlašovací údaje).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Obecně platí, že se můžete obracet s prosbou o radu a pomoc na sekretářku Vaší katedry se všemi činnostmi, které souvisí s čerpáním projektu.</a:t>
            </a:r>
          </a:p>
          <a:p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endParaRPr lang="cs-CZ" sz="3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430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19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267494"/>
            <a:ext cx="7633268" cy="504056"/>
          </a:xfrm>
        </p:spPr>
        <p:txBody>
          <a:bodyPr>
            <a:normAutofit/>
          </a:bodyPr>
          <a:lstStyle/>
          <a:p>
            <a:r>
              <a:rPr lang="cs-CZ" sz="2500" dirty="0"/>
              <a:t>Pobytové náklady</a:t>
            </a:r>
          </a:p>
          <a:p>
            <a:endParaRPr lang="cs-CZ" sz="2500" dirty="0"/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7F0EAA1B-6F80-F241-E90B-FFEC237BFE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6412" y="1228135"/>
            <a:ext cx="7848872" cy="3097337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Vyplňování CP:</a:t>
            </a:r>
          </a:p>
          <a:p>
            <a:pPr marL="342900" indent="-342900">
              <a:lnSpc>
                <a:spcPct val="8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Založit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SIS (funkce v profilu Zaměstnanec) v modulu </a:t>
            </a:r>
            <a:r>
              <a:rPr lang="cs-CZ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služebních cest – Nový cestovní příkaz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Vyplnit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všechny povinné položky (zdroj úhrady je číslo popsané v úvodu) a požádat o schválení výjezdu tlačítkem „</a:t>
            </a: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Ukončit před cestou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Následuje elektronického schvalování</a:t>
            </a:r>
          </a:p>
          <a:p>
            <a:pPr marL="342900" indent="-342900">
              <a:lnSpc>
                <a:spcPct val="8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schválení je nutné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„Přijmout vyslání“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8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té paní Danielu Jírů z hospodářského odd. (</a:t>
            </a: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daniela.jiru@matfyz.cuni.cz</a:t>
            </a: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Děkanát MFF, Hospodářské odd., Ke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Karlovu 3) automaticky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vystaví cestovního pojištění </a:t>
            </a:r>
            <a:r>
              <a:rPr lang="cs-CZ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(označit „zaslat pojištění emailem“)</a:t>
            </a:r>
            <a:endParaRPr lang="pl-PL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spcAft>
                <a:spcPts val="800"/>
              </a:spcAft>
              <a:buFont typeface="+mj-lt"/>
              <a:buAutoNum type="arabicPeriod"/>
            </a:pPr>
            <a:endParaRPr lang="cs-CZ" sz="17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BCB9C9A-1884-7592-7AB2-02465F5E280A}"/>
              </a:ext>
            </a:extLst>
          </p:cNvPr>
          <p:cNvSpPr txBox="1"/>
          <p:nvPr/>
        </p:nvSpPr>
        <p:spPr>
          <a:xfrm>
            <a:off x="323528" y="771550"/>
            <a:ext cx="882047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jízdní doklady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včetně MHD), letenky, konferenční poplatky, platby za ubytování, stravné.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CEDD8FF-46DF-E17C-64CA-1ECBD0E56D5E}"/>
              </a:ext>
            </a:extLst>
          </p:cNvPr>
          <p:cNvSpPr txBox="1"/>
          <p:nvPr/>
        </p:nvSpPr>
        <p:spPr>
          <a:xfrm>
            <a:off x="7164289" y="2798551"/>
            <a:ext cx="1440160" cy="615553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 j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potřeba založit </a:t>
            </a:r>
            <a:r>
              <a:rPr lang="cs-CZ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VČAS</a:t>
            </a:r>
            <a:endParaRPr lang="cs-CZ" sz="1700" b="1" dirty="0"/>
          </a:p>
        </p:txBody>
      </p:sp>
    </p:spTree>
    <p:extLst>
      <p:ext uri="{BB962C8B-B14F-4D97-AF65-F5344CB8AC3E}">
        <p14:creationId xmlns:p14="http://schemas.microsoft.com/office/powerpoint/2010/main" val="804967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114257BA-4581-4C30-83E0-6174E94832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1560" y="843558"/>
            <a:ext cx="7633268" cy="4227934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Aktivity po získání 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Centralizovaný fakultní informační systém CIS – </a:t>
            </a:r>
            <a:r>
              <a:rPr 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Verso</a:t>
            </a: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Průběh čerpání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Osobní náklady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Ostatní neinvestiční náklady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Nákup počítačové techniky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Nákup kancelářských potřeb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Pobytové náklady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Doplňkové náklady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Čerpání financí – jak, kdy nelze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Žádost o změny 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Poděkování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B24D8C-B253-40C3-9403-3268F2B80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8C7CAD-752B-4F72-AA1F-959849789C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552" y="267494"/>
            <a:ext cx="7633268" cy="504056"/>
          </a:xfrm>
        </p:spPr>
        <p:txBody>
          <a:bodyPr/>
          <a:lstStyle/>
          <a:p>
            <a:r>
              <a:rPr lang="cs-CZ" cap="all" dirty="0"/>
              <a:t>OBSAH SEMINÁŘE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296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20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267494"/>
            <a:ext cx="7633268" cy="504056"/>
          </a:xfrm>
        </p:spPr>
        <p:txBody>
          <a:bodyPr>
            <a:normAutofit/>
          </a:bodyPr>
          <a:lstStyle/>
          <a:p>
            <a:r>
              <a:rPr lang="cs-CZ" sz="2500" dirty="0"/>
              <a:t>Pobytové náklady</a:t>
            </a:r>
          </a:p>
          <a:p>
            <a:endParaRPr lang="cs-CZ" sz="2500" dirty="0"/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8EE53DA2-9712-81B4-7AEF-5C8D3FB1A04B}"/>
              </a:ext>
            </a:extLst>
          </p:cNvPr>
          <p:cNvSpPr txBox="1"/>
          <p:nvPr/>
        </p:nvSpPr>
        <p:spPr>
          <a:xfrm>
            <a:off x="467544" y="843558"/>
            <a:ext cx="8352928" cy="3350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Potřebné výdaje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lze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hradit: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edem za použití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fakultní platební karty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(vše zajistí sekretářka katedry, není nutné předem vystavit žádanku)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Vlastními prostředky,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 návratu z cesty tyto náklady dát do vyúčtování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Před cestou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lze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požádat o zálohu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(nutno zapsat do CP,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vydání zálohy na hospodářském odd. (Děkanát MFF, Hospodářské odd., Ke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Karlovu 3, pokladna, paní Lenka Fabiánová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Lenka.Fabianova@matfyz.cuni.cz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Vyúčtování provést </a:t>
            </a: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nejdříve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návratu, vyplnit požadované údaje, </a:t>
            </a: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přiložit doklady o zaplacení nákladů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vzniklých při cestě. V případě </a:t>
            </a:r>
            <a:r>
              <a:rPr lang="cs-CZ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platby soukromou kartou dodat ke všem platbám výpis z účtu s odepsanými částkami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50D0235-004F-AB94-9E93-EF7A0A65F0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1624" y="209674"/>
            <a:ext cx="1670449" cy="109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391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21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267494"/>
            <a:ext cx="7633268" cy="504056"/>
          </a:xfrm>
        </p:spPr>
        <p:txBody>
          <a:bodyPr>
            <a:normAutofit/>
          </a:bodyPr>
          <a:lstStyle/>
          <a:p>
            <a:r>
              <a:rPr lang="cs-CZ" sz="2500" dirty="0"/>
              <a:t>Pobytové náklady – stravné</a:t>
            </a:r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63BAA2-3D83-5FD5-7DBC-B806EE8E03A8}"/>
              </a:ext>
            </a:extLst>
          </p:cNvPr>
          <p:cNvSpPr txBox="1"/>
          <p:nvPr/>
        </p:nvSpPr>
        <p:spPr>
          <a:xfrm>
            <a:off x="107504" y="987574"/>
            <a:ext cx="90364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18161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18161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A965BA2-0232-4A68-A417-8497C10DE53F}"/>
              </a:ext>
            </a:extLst>
          </p:cNvPr>
          <p:cNvSpPr txBox="1"/>
          <p:nvPr/>
        </p:nvSpPr>
        <p:spPr>
          <a:xfrm>
            <a:off x="0" y="699542"/>
            <a:ext cx="8928992" cy="37749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1889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CP uvést počet poskytnutých jídel (hotelové snídaně, obědy či večeře na konferenci – stručně), HO potom dopočítá částku stravného,  bude zaslána v rámci vyúčtování s ostatními výdaji na účet.</a:t>
            </a:r>
          </a:p>
          <a:p>
            <a:pPr marL="457200" indent="-1889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poskytnutí kompletního stravování </a:t>
            </a: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vzniká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nárok na malou částku, 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třeba s tím počítat při plánování pobytových nákladů.</a:t>
            </a:r>
          </a:p>
          <a:p>
            <a:pPr marL="457200" indent="-1889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Stravné se vypočítává podle vyhlášky MF, která obsahuje paušály stravného pro jednotlivé země.</a:t>
            </a:r>
          </a:p>
          <a:p>
            <a:pPr marL="457200" indent="-1889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Vyplněné vyúčtování </a:t>
            </a:r>
            <a:r>
              <a:rPr lang="cs-CZ" sz="17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podepsat jako účtovatel a nechat podepsat vedoucím pracoviště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1889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Poté </a:t>
            </a: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odeslat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/odnést na HO paní Daniele Jírů (</a:t>
            </a:r>
            <a:r>
              <a:rPr lang="cs-CZ" sz="17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daniela.jiru@matfyz.cuni.cz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95155 1294) </a:t>
            </a:r>
          </a:p>
          <a:p>
            <a:pPr marL="457200" indent="-1889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eníze na účet.  </a:t>
            </a:r>
          </a:p>
          <a:p>
            <a:pPr marL="457200" indent="-188913" algn="ctr">
              <a:lnSpc>
                <a:spcPct val="107000"/>
              </a:lnSpc>
              <a:spcAft>
                <a:spcPts val="800"/>
              </a:spcAft>
            </a:pPr>
            <a:r>
              <a:rPr lang="cs-CZ" sz="17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paní Jírů se také obracejte se všemi otázkami ohledně cest, velmi ochotně vám je zodpoví.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E6F52A2-B1A3-AF37-340C-D535328CED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6376" y="-211717"/>
            <a:ext cx="1670449" cy="109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829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22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267494"/>
            <a:ext cx="7633268" cy="504056"/>
          </a:xfrm>
        </p:spPr>
        <p:txBody>
          <a:bodyPr>
            <a:normAutofit/>
          </a:bodyPr>
          <a:lstStyle/>
          <a:p>
            <a:r>
              <a:rPr lang="cs-CZ" sz="2500" dirty="0"/>
              <a:t>Doplňkové náklady</a:t>
            </a:r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63BAA2-3D83-5FD5-7DBC-B806EE8E03A8}"/>
              </a:ext>
            </a:extLst>
          </p:cNvPr>
          <p:cNvSpPr txBox="1"/>
          <p:nvPr/>
        </p:nvSpPr>
        <p:spPr>
          <a:xfrm>
            <a:off x="107504" y="987574"/>
            <a:ext cx="90364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181610" algn="just"/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o režijní náklady, které si fakulta strhne automaticky.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A965BA2-0232-4A68-A417-8497C10DE53F}"/>
              </a:ext>
            </a:extLst>
          </p:cNvPr>
          <p:cNvSpPr txBox="1"/>
          <p:nvPr/>
        </p:nvSpPr>
        <p:spPr>
          <a:xfrm>
            <a:off x="0" y="699542"/>
            <a:ext cx="8928992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8287">
              <a:lnSpc>
                <a:spcPct val="107000"/>
              </a:lnSpc>
              <a:spcAft>
                <a:spcPts val="800"/>
              </a:spcAft>
            </a:pP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61497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23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339502"/>
            <a:ext cx="7633268" cy="504056"/>
          </a:xfrm>
        </p:spPr>
        <p:txBody>
          <a:bodyPr>
            <a:normAutofit/>
          </a:bodyPr>
          <a:lstStyle/>
          <a:p>
            <a:r>
              <a:rPr lang="cs-CZ" dirty="0"/>
              <a:t>Čerpání - co nelze obecně zahrnout do čerpání:</a:t>
            </a:r>
          </a:p>
          <a:p>
            <a:endParaRPr lang="cs-CZ" dirty="0">
              <a:effectLst/>
            </a:endParaRPr>
          </a:p>
          <a:p>
            <a:endParaRPr lang="cs-CZ" sz="2500" dirty="0"/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63BAA2-3D83-5FD5-7DBC-B806EE8E03A8}"/>
              </a:ext>
            </a:extLst>
          </p:cNvPr>
          <p:cNvSpPr txBox="1"/>
          <p:nvPr/>
        </p:nvSpPr>
        <p:spPr>
          <a:xfrm>
            <a:off x="107504" y="987574"/>
            <a:ext cx="90364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18161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18161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A965BA2-0232-4A68-A417-8497C10DE53F}"/>
              </a:ext>
            </a:extLst>
          </p:cNvPr>
          <p:cNvSpPr txBox="1"/>
          <p:nvPr/>
        </p:nvSpPr>
        <p:spPr>
          <a:xfrm>
            <a:off x="179512" y="771550"/>
            <a:ext cx="8712968" cy="39315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lvl="0" indent="-285750" algn="l">
              <a:spcBef>
                <a:spcPts val="5"/>
              </a:spcBef>
              <a:buFont typeface="Wingdings" panose="05000000000000000000" pitchFamily="2" charset="2"/>
              <a:buChar char="§"/>
              <a:tabLst>
                <a:tab pos="346075" algn="l"/>
                <a:tab pos="347345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náklady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r>
              <a:rPr lang="cs-CZ" sz="1600" spc="-1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které</a:t>
            </a:r>
            <a:r>
              <a:rPr lang="cs-CZ" sz="1600" spc="-2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bezprostředně</a:t>
            </a:r>
            <a:r>
              <a:rPr lang="cs-CZ" sz="1600" spc="-1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nesouvisejí</a:t>
            </a:r>
            <a:r>
              <a:rPr lang="cs-CZ" sz="1600" spc="-1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cs-CZ" sz="1600" spc="-1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řešením</a:t>
            </a:r>
            <a:r>
              <a:rPr lang="cs-CZ" sz="1600" spc="-1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projektu;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lvl="0" indent="-285750" algn="l">
              <a:spcBef>
                <a:spcPts val="495"/>
              </a:spcBef>
              <a:buFont typeface="Wingdings" panose="05000000000000000000" pitchFamily="2" charset="2"/>
              <a:buChar char="§"/>
              <a:tabLst>
                <a:tab pos="346075" algn="l"/>
                <a:tab pos="347345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náklady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r>
              <a:rPr lang="cs-CZ" sz="1600" spc="-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jejichž</a:t>
            </a:r>
            <a:r>
              <a:rPr lang="cs-CZ" sz="1600" spc="-1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cena</a:t>
            </a:r>
            <a:r>
              <a:rPr lang="cs-CZ" sz="1600" spc="-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přesahuje</a:t>
            </a:r>
            <a:r>
              <a:rPr lang="cs-CZ" sz="1600" spc="-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cenu</a:t>
            </a:r>
            <a:r>
              <a:rPr lang="cs-CZ" sz="1600" spc="-2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</a:t>
            </a:r>
            <a:r>
              <a:rPr lang="cs-CZ" sz="1600" spc="-1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místě</a:t>
            </a:r>
            <a:r>
              <a:rPr lang="cs-CZ" sz="1600" spc="-1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cs-CZ" sz="1600" spc="-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čase</a:t>
            </a:r>
            <a:r>
              <a:rPr lang="cs-CZ" sz="1600" spc="-15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obvyklou;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lvl="0" indent="-285750" algn="l">
              <a:spcBef>
                <a:spcPts val="480"/>
              </a:spcBef>
              <a:buFont typeface="Wingdings" panose="05000000000000000000" pitchFamily="2" charset="2"/>
              <a:buChar char="§"/>
              <a:tabLst>
                <a:tab pos="346075" algn="l"/>
                <a:tab pos="347345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počítačové</a:t>
            </a:r>
            <a:r>
              <a:rPr lang="cs-CZ" sz="16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programy,</a:t>
            </a:r>
            <a:r>
              <a:rPr lang="cs-CZ" sz="16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které</a:t>
            </a:r>
            <a:r>
              <a:rPr lang="cs-CZ" sz="16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může</a:t>
            </a:r>
            <a:r>
              <a:rPr lang="cs-CZ" sz="16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poskytnout</a:t>
            </a:r>
            <a:r>
              <a:rPr lang="cs-CZ" sz="16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fakulta;</a:t>
            </a:r>
          </a:p>
          <a:p>
            <a:pPr marL="285750" lvl="0" indent="-285750" algn="l">
              <a:spcBef>
                <a:spcPts val="495"/>
              </a:spcBef>
              <a:buFont typeface="Wingdings" panose="05000000000000000000" pitchFamily="2" charset="2"/>
              <a:buChar char="§"/>
              <a:tabLst>
                <a:tab pos="346075" algn="l"/>
                <a:tab pos="347345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výpočetní</a:t>
            </a:r>
            <a:r>
              <a:rPr lang="cs-CZ" sz="16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techniku</a:t>
            </a:r>
            <a:r>
              <a:rPr lang="cs-CZ" sz="16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 neodůvodněných</a:t>
            </a:r>
            <a:r>
              <a:rPr lang="cs-CZ" sz="16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případech;</a:t>
            </a:r>
          </a:p>
          <a:p>
            <a:pPr marL="285750" marR="70485" lvl="0" indent="-285750" algn="just">
              <a:spcBef>
                <a:spcPts val="49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347345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hardware nad 40.000 Kč, software nad 60.000 Kč (i v případě dílčích dokladů na tutéž věc,</a:t>
            </a:r>
            <a:r>
              <a:rPr lang="cs-CZ" sz="16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včetně</a:t>
            </a:r>
            <a:r>
              <a:rPr lang="cs-CZ" sz="1600" spc="1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dopravy,</a:t>
            </a:r>
            <a:r>
              <a:rPr lang="cs-CZ" sz="1600" spc="15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bankovních</a:t>
            </a:r>
            <a:r>
              <a:rPr lang="cs-CZ" sz="1600" spc="1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poplatků</a:t>
            </a:r>
            <a:r>
              <a:rPr lang="cs-CZ" sz="1600" spc="1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atd.);</a:t>
            </a:r>
            <a:r>
              <a:rPr lang="cs-CZ" sz="1600" spc="1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285750" marR="70485" lvl="0" indent="-285750" algn="just">
              <a:spcBef>
                <a:spcPts val="49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347345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náklady</a:t>
            </a:r>
            <a:r>
              <a:rPr lang="cs-CZ" sz="16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</a:t>
            </a:r>
            <a:r>
              <a:rPr lang="cs-CZ" sz="16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telefon;</a:t>
            </a:r>
          </a:p>
          <a:p>
            <a:pPr marL="285750" marR="70485" lvl="0" indent="-285750" algn="just">
              <a:spcBef>
                <a:spcPts val="485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347345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náklady</a:t>
            </a:r>
            <a:r>
              <a:rPr lang="cs-CZ" sz="16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</a:t>
            </a:r>
            <a:r>
              <a:rPr lang="cs-CZ" sz="16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odměny</a:t>
            </a:r>
            <a:r>
              <a:rPr lang="cs-CZ" sz="16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</a:t>
            </a:r>
            <a:r>
              <a:rPr lang="cs-CZ" sz="16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respondenty</a:t>
            </a:r>
            <a:r>
              <a:rPr lang="cs-CZ" sz="16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či</a:t>
            </a:r>
            <a:r>
              <a:rPr lang="cs-CZ" sz="16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</a:t>
            </a:r>
            <a:r>
              <a:rPr lang="cs-CZ" sz="16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dárky</a:t>
            </a:r>
            <a:r>
              <a:rPr lang="cs-CZ" sz="16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</a:t>
            </a:r>
            <a:r>
              <a:rPr lang="cs-CZ" sz="16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respondenty,</a:t>
            </a:r>
            <a:r>
              <a:rPr lang="cs-CZ" sz="16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náklady</a:t>
            </a:r>
            <a:r>
              <a:rPr lang="cs-CZ" sz="16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</a:t>
            </a:r>
            <a:r>
              <a:rPr lang="cs-CZ" sz="16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pohoštění.</a:t>
            </a:r>
            <a:r>
              <a:rPr lang="cs-CZ" sz="16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Respondenty</a:t>
            </a:r>
            <a:r>
              <a:rPr lang="cs-CZ" sz="16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není</a:t>
            </a:r>
            <a:r>
              <a:rPr lang="cs-CZ" sz="16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možno</a:t>
            </a:r>
            <a:r>
              <a:rPr lang="cs-CZ" sz="16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financovat</a:t>
            </a:r>
            <a:r>
              <a:rPr lang="cs-CZ" sz="16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formou</a:t>
            </a:r>
            <a:r>
              <a:rPr lang="cs-CZ" sz="16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odměn</a:t>
            </a:r>
            <a:r>
              <a:rPr lang="cs-CZ" sz="16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nebo</a:t>
            </a:r>
            <a:r>
              <a:rPr lang="cs-CZ" sz="16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dohod</a:t>
            </a:r>
            <a:r>
              <a:rPr lang="cs-CZ" sz="1600" b="1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(DPČ</a:t>
            </a:r>
            <a:r>
              <a:rPr lang="cs-CZ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cs-CZ" sz="16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DPP);</a:t>
            </a:r>
          </a:p>
          <a:p>
            <a:pPr marL="285750" marR="69850" lvl="0" indent="-285750" algn="just">
              <a:spcBef>
                <a:spcPts val="495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347345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tvorbu webových stránek, přípravu koncertů, výstav, konferencí a sympozií.</a:t>
            </a:r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Výstavy lze uznat</a:t>
            </a:r>
            <a:r>
              <a:rPr lang="cs-CZ" sz="16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jako</a:t>
            </a:r>
            <a:r>
              <a:rPr lang="cs-CZ" sz="16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výstup</a:t>
            </a:r>
            <a:r>
              <a:rPr lang="cs-CZ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GA</a:t>
            </a:r>
            <a:r>
              <a:rPr lang="cs-CZ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UK,</a:t>
            </a:r>
            <a:r>
              <a:rPr lang="cs-CZ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pouze</a:t>
            </a:r>
            <a:r>
              <a:rPr lang="cs-CZ" sz="16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pokud</a:t>
            </a:r>
            <a:r>
              <a:rPr lang="cs-CZ" sz="16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</a:t>
            </a:r>
            <a:r>
              <a:rPr lang="cs-CZ" sz="1600" spc="-4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výstupem</a:t>
            </a:r>
            <a:r>
              <a:rPr lang="cs-CZ" sz="16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též</a:t>
            </a:r>
            <a:r>
              <a:rPr lang="cs-CZ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odborný</a:t>
            </a:r>
            <a:r>
              <a:rPr lang="cs-CZ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katalog</a:t>
            </a:r>
            <a:r>
              <a:rPr lang="cs-CZ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</a:t>
            </a:r>
            <a:r>
              <a:rPr lang="cs-CZ" sz="16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výstavě</a:t>
            </a:r>
            <a:r>
              <a:rPr lang="cs-CZ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</a:t>
            </a:r>
            <a:r>
              <a:rPr lang="cs-CZ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citacemi</a:t>
            </a:r>
            <a:r>
              <a:rPr lang="cs-CZ" sz="1600" spc="-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cs-CZ" sz="1600" spc="-3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popisem </a:t>
            </a:r>
            <a:r>
              <a:rPr lang="cs-CZ" sz="1600" spc="-24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badatelského postupu).</a:t>
            </a:r>
          </a:p>
          <a:p>
            <a:pPr marL="457200" indent="-1889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cs-CZ" sz="1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7460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24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411510"/>
            <a:ext cx="7633268" cy="504056"/>
          </a:xfrm>
        </p:spPr>
        <p:txBody>
          <a:bodyPr>
            <a:normAutofit/>
          </a:bodyPr>
          <a:lstStyle/>
          <a:p>
            <a:r>
              <a:rPr lang="cs-CZ" dirty="0"/>
              <a:t>Čerpání – kdy nelze čerpat </a:t>
            </a:r>
            <a:endParaRPr lang="cs-CZ" dirty="0">
              <a:effectLst/>
            </a:endParaRPr>
          </a:p>
          <a:p>
            <a:endParaRPr lang="cs-CZ" sz="2500" dirty="0"/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63BAA2-3D83-5FD5-7DBC-B806EE8E03A8}"/>
              </a:ext>
            </a:extLst>
          </p:cNvPr>
          <p:cNvSpPr txBox="1"/>
          <p:nvPr/>
        </p:nvSpPr>
        <p:spPr>
          <a:xfrm>
            <a:off x="107504" y="1025296"/>
            <a:ext cx="90364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18161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18161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A965BA2-0232-4A68-A417-8497C10DE53F}"/>
              </a:ext>
            </a:extLst>
          </p:cNvPr>
          <p:cNvSpPr txBox="1"/>
          <p:nvPr/>
        </p:nvSpPr>
        <p:spPr>
          <a:xfrm>
            <a:off x="539552" y="921688"/>
            <a:ext cx="8352928" cy="34928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Finanční prostředky nelze čerpat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(nijak s nimi nakládat) pokud 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řešitel není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studentem. K této situaci dochází: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letních měsících při přechodu z magisterského do doktorského studia (po zapsání do doktorského studia – typicky 1. října – projekt normálně pokračuje);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řádném ukončení studia. Zajistit vyčerpání financí před ukončením studia. Závěrečná zpráva se pak podává v běžném termínu;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 neočekávaném ukončení studia, kontaktovat OGAP (Marie Křížková,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marie.krizkova@matfyz.cuni.cz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457200" indent="-188913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cs-CZ" sz="1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09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25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411510"/>
            <a:ext cx="7633268" cy="504056"/>
          </a:xfrm>
        </p:spPr>
        <p:txBody>
          <a:bodyPr>
            <a:normAutofit/>
          </a:bodyPr>
          <a:lstStyle/>
          <a:p>
            <a:r>
              <a:rPr lang="cs-CZ" dirty="0"/>
              <a:t>Čerpání – doporučení </a:t>
            </a:r>
            <a:endParaRPr lang="cs-CZ" dirty="0">
              <a:effectLst/>
            </a:endParaRPr>
          </a:p>
          <a:p>
            <a:endParaRPr lang="cs-CZ" sz="2500" dirty="0"/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63BAA2-3D83-5FD5-7DBC-B806EE8E03A8}"/>
              </a:ext>
            </a:extLst>
          </p:cNvPr>
          <p:cNvSpPr txBox="1"/>
          <p:nvPr/>
        </p:nvSpPr>
        <p:spPr>
          <a:xfrm>
            <a:off x="107504" y="987574"/>
            <a:ext cx="90364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18161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18161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A965BA2-0232-4A68-A417-8497C10DE53F}"/>
              </a:ext>
            </a:extLst>
          </p:cNvPr>
          <p:cNvSpPr txBox="1"/>
          <p:nvPr/>
        </p:nvSpPr>
        <p:spPr>
          <a:xfrm>
            <a:off x="539552" y="921688"/>
            <a:ext cx="8352928" cy="5096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 odesláním na děkanát udělat kopii každého dokumentu.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Čerpat průběžně celý rok.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Vyčerpat celou částku přídělu!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Malé přečerpání není problém (řeší se převodem v rámci pracoviště).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 nedočerpání (nedoporučuje se!) nutno kontaktovat HO paní Dagmar Janouškovou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Dagmar.Janouskova@matfyz.cuni.cz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nebo paní Hanu Podolskou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Hana.Podolska@matfyz.cuni.cz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4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562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26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411510"/>
            <a:ext cx="7633268" cy="504056"/>
          </a:xfrm>
        </p:spPr>
        <p:txBody>
          <a:bodyPr>
            <a:normAutofit/>
          </a:bodyPr>
          <a:lstStyle/>
          <a:p>
            <a:r>
              <a:rPr lang="cs-CZ" dirty="0"/>
              <a:t>Žádost o změnu</a:t>
            </a:r>
          </a:p>
          <a:p>
            <a:endParaRPr lang="cs-CZ" dirty="0">
              <a:effectLst/>
            </a:endParaRPr>
          </a:p>
          <a:p>
            <a:endParaRPr lang="cs-CZ" sz="2500" dirty="0"/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63BAA2-3D83-5FD5-7DBC-B806EE8E03A8}"/>
              </a:ext>
            </a:extLst>
          </p:cNvPr>
          <p:cNvSpPr txBox="1"/>
          <p:nvPr/>
        </p:nvSpPr>
        <p:spPr>
          <a:xfrm>
            <a:off x="107504" y="987574"/>
            <a:ext cx="90364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18161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18161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35C9110-2AEA-D270-7B04-AFA897ECF7EC}"/>
              </a:ext>
            </a:extLst>
          </p:cNvPr>
          <p:cNvSpPr txBox="1"/>
          <p:nvPr/>
        </p:nvSpPr>
        <p:spPr>
          <a:xfrm>
            <a:off x="611560" y="1635646"/>
            <a:ext cx="8136904" cy="2549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70485" indent="-285750">
              <a:lnSpc>
                <a:spcPct val="107000"/>
              </a:lnSpc>
              <a:spcBef>
                <a:spcPts val="975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47345" algn="l"/>
              </a:tabLst>
            </a:pPr>
            <a:r>
              <a:rPr lang="cs-CZ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Použít lze tento </a:t>
            </a:r>
            <a:r>
              <a:rPr lang="cs-CZ" u="sng" dirty="0">
                <a:solidFill>
                  <a:srgbClr val="CC2C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formulář žádosti v českém jazyce</a:t>
            </a:r>
            <a:r>
              <a:rPr lang="cs-CZ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/ </a:t>
            </a:r>
            <a:r>
              <a:rPr lang="cs-CZ" u="sng" dirty="0" err="1">
                <a:solidFill>
                  <a:srgbClr val="CC2C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request</a:t>
            </a:r>
            <a:r>
              <a:rPr lang="cs-CZ" u="sng" dirty="0">
                <a:solidFill>
                  <a:srgbClr val="CC2C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r>
              <a:rPr lang="cs-CZ" u="sng" dirty="0" err="1">
                <a:solidFill>
                  <a:srgbClr val="CC2C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form</a:t>
            </a:r>
            <a:r>
              <a:rPr lang="cs-CZ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(pro jiné druhy žádostí lze formulář upravit).</a:t>
            </a:r>
          </a:p>
          <a:p>
            <a:pPr marL="285750" marR="70485" indent="-285750">
              <a:lnSpc>
                <a:spcPct val="107000"/>
              </a:lnSpc>
              <a:spcBef>
                <a:spcPts val="975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47345" algn="l"/>
              </a:tabLst>
            </a:pPr>
            <a:r>
              <a:rPr lang="cs-CZ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Lze napsat pouze žádost adresovanou na předsedu Grantové rady                      prof. MUDr. Vladimíra Komárka, CSc.</a:t>
            </a:r>
          </a:p>
          <a:p>
            <a:pPr marL="285750" marR="70485" indent="-285750">
              <a:lnSpc>
                <a:spcPct val="107000"/>
              </a:lnSpc>
              <a:spcBef>
                <a:spcPts val="975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47345" algn="l"/>
              </a:tabLst>
            </a:pPr>
            <a:r>
              <a:rPr lang="cs-CZ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Zaslat </a:t>
            </a:r>
            <a:r>
              <a:rPr lang="cs-CZ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naskenované s vaším podpisem na OGAP (</a:t>
            </a:r>
            <a:r>
              <a:rPr lang="cs-CZ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marie.krizkova@matfyz.cuni.cz</a:t>
            </a:r>
            <a:r>
              <a:rPr lang="cs-CZ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R="70485">
              <a:lnSpc>
                <a:spcPct val="107000"/>
              </a:lnSpc>
              <a:spcBef>
                <a:spcPts val="975"/>
              </a:spcBef>
              <a:spcAft>
                <a:spcPts val="800"/>
              </a:spcAft>
              <a:tabLst>
                <a:tab pos="347345" algn="l"/>
              </a:tabLst>
            </a:pPr>
            <a:r>
              <a:rPr lang="cs-CZ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987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27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411510"/>
            <a:ext cx="7633268" cy="504056"/>
          </a:xfrm>
        </p:spPr>
        <p:txBody>
          <a:bodyPr>
            <a:normAutofit/>
          </a:bodyPr>
          <a:lstStyle/>
          <a:p>
            <a:r>
              <a:rPr lang="cs-CZ" dirty="0"/>
              <a:t>Žádost o změnu – rozpočtu</a:t>
            </a:r>
          </a:p>
          <a:p>
            <a:endParaRPr lang="cs-CZ" dirty="0">
              <a:effectLst/>
            </a:endParaRPr>
          </a:p>
          <a:p>
            <a:endParaRPr lang="cs-CZ" sz="2500" dirty="0"/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63BAA2-3D83-5FD5-7DBC-B806EE8E03A8}"/>
              </a:ext>
            </a:extLst>
          </p:cNvPr>
          <p:cNvSpPr txBox="1"/>
          <p:nvPr/>
        </p:nvSpPr>
        <p:spPr>
          <a:xfrm>
            <a:off x="107504" y="987574"/>
            <a:ext cx="90364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18161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181610"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35C9110-2AEA-D270-7B04-AFA897ECF7EC}"/>
              </a:ext>
            </a:extLst>
          </p:cNvPr>
          <p:cNvSpPr txBox="1"/>
          <p:nvPr/>
        </p:nvSpPr>
        <p:spPr>
          <a:xfrm>
            <a:off x="611560" y="1635646"/>
            <a:ext cx="813690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0485">
              <a:lnSpc>
                <a:spcPct val="107000"/>
              </a:lnSpc>
              <a:spcBef>
                <a:spcPts val="975"/>
              </a:spcBef>
              <a:spcAft>
                <a:spcPts val="800"/>
              </a:spcAft>
              <a:tabLst>
                <a:tab pos="347345" algn="l"/>
              </a:tabLst>
            </a:pPr>
            <a:r>
              <a:rPr lang="cs-CZ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BC2E966-7344-C6D7-0F67-246C0B7216A9}"/>
              </a:ext>
            </a:extLst>
          </p:cNvPr>
          <p:cNvSpPr txBox="1"/>
          <p:nvPr/>
        </p:nvSpPr>
        <p:spPr>
          <a:xfrm>
            <a:off x="467544" y="1203598"/>
            <a:ext cx="8064896" cy="3034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cs-CZ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Grantová rada na svém zasedání dne 30. 09. 2022 rozhodla:</a:t>
            </a:r>
          </a:p>
          <a:p>
            <a:pPr algn="ctr"/>
            <a:endParaRPr lang="cs-CZ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333333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o navýšení částky, do které se nemusí žádat o změnu rozpočtu, a to z 10 000 Kč na   20 000 Kč. Netýká se však přesunů do osobních nákladů – zde zůstává původní hranice 10 000 Kč. </a:t>
            </a:r>
            <a:r>
              <a:rPr lang="cs-CZ" dirty="0">
                <a:solidFill>
                  <a:srgbClr val="333333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Změnu je nutné zaevidovat a okomentovat ve výroční / závěrečné zprávě a podmínkou je dodrženi všech limitů dle pravidel GAUK. 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Převod nad tímto limitem se podrobuje schválení. Návrh na změnu rozpočtu se podává prostřednictvím OGAP.</a:t>
            </a:r>
          </a:p>
        </p:txBody>
      </p:sp>
    </p:spTree>
    <p:extLst>
      <p:ext uri="{BB962C8B-B14F-4D97-AF65-F5344CB8AC3E}">
        <p14:creationId xmlns:p14="http://schemas.microsoft.com/office/powerpoint/2010/main" val="12471642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28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267494"/>
            <a:ext cx="7633268" cy="504056"/>
          </a:xfrm>
        </p:spPr>
        <p:txBody>
          <a:bodyPr>
            <a:normAutofit/>
          </a:bodyPr>
          <a:lstStyle/>
          <a:p>
            <a:r>
              <a:rPr lang="cs-CZ" dirty="0"/>
              <a:t>Žádost o změnu – v projektovém týmu</a:t>
            </a:r>
          </a:p>
          <a:p>
            <a:endParaRPr lang="cs-CZ" dirty="0">
              <a:effectLst/>
            </a:endParaRPr>
          </a:p>
          <a:p>
            <a:endParaRPr lang="cs-CZ" sz="2500" dirty="0"/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63BAA2-3D83-5FD5-7DBC-B806EE8E03A8}"/>
              </a:ext>
            </a:extLst>
          </p:cNvPr>
          <p:cNvSpPr txBox="1"/>
          <p:nvPr/>
        </p:nvSpPr>
        <p:spPr>
          <a:xfrm>
            <a:off x="323528" y="843558"/>
            <a:ext cx="8496944" cy="352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cs-CZ" sz="1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Žádost o změnu hlavního řešitele</a:t>
            </a:r>
            <a:endParaRPr lang="cs-CZ" sz="1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3333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Ž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ádost musí obsahovat </a:t>
            </a:r>
            <a:r>
              <a:rPr lang="cs-CZ" sz="1600" u="sng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souhlas stávajícího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(původního) i </a:t>
            </a:r>
            <a:r>
              <a:rPr lang="cs-CZ" sz="1600" u="sng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nově navrženého hlavního řešitele a vedoucího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projektu. Žádosti se posuzují individuálně vzhledem ke konkrétnímu projektu, nemusí být vždy schváleny. K žádosti je třeba přiložit životopis navrhovaného hlavního řešitele.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cs-CZ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Žádost o změnu vedoucího projektu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3333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Ž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ádost musí obsahovat </a:t>
            </a:r>
            <a:r>
              <a:rPr lang="cs-CZ" sz="1600" u="sng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souhlas stávajícího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(původního) i </a:t>
            </a:r>
            <a:r>
              <a:rPr lang="cs-CZ" sz="1600" u="sng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nově navrženého vedoucího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projektu a </a:t>
            </a:r>
            <a:r>
              <a:rPr lang="cs-CZ" sz="1600" u="sng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číslo osoby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navrhovaného vedoucího. K žádosti je třeba přiložit životopis navrhovaného vedoucího.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cs-CZ" sz="1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cs-CZ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měnu spoluřešitele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 změnu spoluřešitele se žádat nemusí. Informaci o změně uvede hlavní řešitel do žádosti o pokračování projektu, nebo závěrečné zprávy o ukončení projektu. Nového spoluřešitele vloží hlavní řešitel do týmu pomocí čísla osoby.</a:t>
            </a:r>
            <a:r>
              <a:rPr lang="cs-CZ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436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29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267494"/>
            <a:ext cx="7633268" cy="504056"/>
          </a:xfrm>
        </p:spPr>
        <p:txBody>
          <a:bodyPr>
            <a:normAutofit/>
          </a:bodyPr>
          <a:lstStyle/>
          <a:p>
            <a:r>
              <a:rPr lang="cs-CZ" dirty="0"/>
              <a:t>Žádost o změnu – přerušení/ukončení</a:t>
            </a:r>
          </a:p>
          <a:p>
            <a:endParaRPr lang="cs-CZ" dirty="0">
              <a:effectLst/>
            </a:endParaRPr>
          </a:p>
          <a:p>
            <a:endParaRPr lang="cs-CZ" sz="2500" dirty="0"/>
          </a:p>
          <a:p>
            <a:endParaRPr lang="cs-CZ" dirty="0"/>
          </a:p>
          <a:p>
            <a:endParaRPr lang="cs-CZ" sz="2400" dirty="0">
              <a:latin typeface="Accura SemiBold Italic" panose="00000700000000000000" pitchFamily="50" charset="-18"/>
              <a:ea typeface="Calibri" panose="020F050202020403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63BAA2-3D83-5FD5-7DBC-B806EE8E03A8}"/>
              </a:ext>
            </a:extLst>
          </p:cNvPr>
          <p:cNvSpPr txBox="1"/>
          <p:nvPr/>
        </p:nvSpPr>
        <p:spPr>
          <a:xfrm>
            <a:off x="611560" y="1131590"/>
            <a:ext cx="8064896" cy="325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cs-CZ" sz="1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Žádost o přerušení projektu</a:t>
            </a:r>
            <a:endParaRPr lang="cs-CZ" sz="1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Přerušit řešení projektu GAUK lze z následujících důvodů: mateřská a rodičovská dovolená; dlouhodobé zdravotní důvody. Požádat Grantovou radu UK o přerušení řešení projektu je možné pouze na celý kalendářní rok, při případném přerušení na dva roky je nutné zaslat žádost po roce znovu.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cs-CZ" sz="1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Žádost o předčasné ukončení projektu</a:t>
            </a:r>
            <a:endParaRPr lang="cs-CZ" sz="1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Žádá se jen ve výjimečných případech (např. ukončení studia) a po konzultaci s vedoucím projektu, ihned nahlásit na OGAP 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marie.krizkova@matfyz.cuni.cz</a:t>
            </a:r>
            <a:r>
              <a:rPr lang="cs-CZ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8FF9BB4-AB22-EB1B-E3E7-7EDD079572C4}"/>
              </a:ext>
            </a:extLst>
          </p:cNvPr>
          <p:cNvSpPr txBox="1"/>
          <p:nvPr/>
        </p:nvSpPr>
        <p:spPr>
          <a:xfrm>
            <a:off x="6372200" y="3719522"/>
            <a:ext cx="1512168" cy="338554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promptně</a:t>
            </a:r>
            <a:endParaRPr lang="cs-CZ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92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C3897B1-C3EE-EE1A-FB0A-81A1F6D36D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87524" y="884208"/>
            <a:ext cx="8568952" cy="3240360"/>
          </a:xfrm>
        </p:spPr>
        <p:txBody>
          <a:bodyPr>
            <a:no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Kontaktovat vedoucího a ujasnit si řešení projektu i čerpání přidělených prostředků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Zkontrolovat, zda má pracovně právní vztah s MFF, pokud ne, pak:</a:t>
            </a:r>
          </a:p>
          <a:p>
            <a:pPr marL="900113" lvl="1" indent="-276225" algn="just"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Požádat vedoucího pracoviště o uzavření DPP/DPČ (netýká se těch doktorandů, kteří mají již uzavřenou s MFF pracovní smlouvu, která bude platit i v době zahraniční cesty);</a:t>
            </a:r>
          </a:p>
          <a:p>
            <a:pPr marL="900113" lvl="1" indent="-276225" algn="just"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Tato </a:t>
            </a:r>
            <a:r>
              <a:rPr lang="cs-CZ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dohoda je nutná k vycestování.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Dohoda proto musí obsahovat v kolonce „ostatní ujednání“ větu „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</a:rPr>
              <a:t>v rámci dohody se mohou uskutečnit  zahraniční pracovní cesty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“.  </a:t>
            </a:r>
          </a:p>
          <a:p>
            <a:pPr marL="900113" lvl="1" indent="-276225" algn="just"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Tuto dohodu nelze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platit z prostředků GAUK projektu, uzavírá se </a:t>
            </a: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</a:rPr>
              <a:t>z prostředků pracoviště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na částku, kterou je nutné dohodnout s vedoucím tohoto pracoviště (</a:t>
            </a:r>
            <a:r>
              <a:rPr lang="cs-CZ" sz="1800" i="1" dirty="0">
                <a:latin typeface="Calibri" panose="020F0502020204030204" pitchFamily="34" charset="0"/>
                <a:ea typeface="Calibri" panose="020F0502020204030204" pitchFamily="34" charset="0"/>
              </a:rPr>
              <a:t>částka bývá 500 Kč na 4 hodiny/rok, odvíjí se od minimální mzdy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). </a:t>
            </a:r>
          </a:p>
          <a:p>
            <a:pPr marL="900113" lvl="1" indent="-276225" algn="just">
              <a:buFont typeface="Wingdings" panose="05000000000000000000" pitchFamily="2" charset="2"/>
              <a:buChar char="§"/>
            </a:pPr>
            <a:endParaRPr lang="cs-CZ" sz="13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99592" y="267494"/>
            <a:ext cx="7633268" cy="504056"/>
          </a:xfrm>
        </p:spPr>
        <p:txBody>
          <a:bodyPr>
            <a:normAutofit/>
          </a:bodyPr>
          <a:lstStyle/>
          <a:p>
            <a:r>
              <a:rPr lang="cs-CZ" dirty="0"/>
              <a:t>Co dělat, po udělení podpory – řešitel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DB949ED-5B9E-6AD1-579B-88FFA7F01D83}"/>
              </a:ext>
            </a:extLst>
          </p:cNvPr>
          <p:cNvSpPr txBox="1"/>
          <p:nvPr/>
        </p:nvSpPr>
        <p:spPr>
          <a:xfrm>
            <a:off x="190744" y="586884"/>
            <a:ext cx="708848" cy="369332"/>
          </a:xfrm>
          <a:prstGeom prst="rect">
            <a:avLst/>
          </a:prstGeom>
          <a:noFill/>
          <a:ln w="12700">
            <a:solidFill>
              <a:srgbClr val="00AAE6"/>
            </a:solidFill>
          </a:ln>
        </p:spPr>
        <p:txBody>
          <a:bodyPr wrap="square" rtlCol="0">
            <a:spAutoFit/>
          </a:bodyPr>
          <a:lstStyle/>
          <a:p>
            <a:r>
              <a:rPr lang="cs-CZ" i="1" dirty="0"/>
              <a:t>Musí: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8E9A93-52DE-4B62-2844-580288E0C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54824" y="4659982"/>
            <a:ext cx="2133600" cy="273844"/>
          </a:xfrm>
        </p:spPr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3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6282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EE754E-FA91-275C-CBDE-8538BBA68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30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FD46B5-12B0-B4CD-EA45-B803FF7588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576" y="1203598"/>
            <a:ext cx="6840760" cy="2664296"/>
          </a:xfrm>
        </p:spPr>
        <p:txBody>
          <a:bodyPr>
            <a:noAutofit/>
          </a:bodyPr>
          <a:lstStyle/>
          <a:p>
            <a:pPr algn="ctr"/>
            <a:r>
              <a:rPr lang="cs-CZ" b="0" dirty="0">
                <a:solidFill>
                  <a:srgbClr val="0070C0"/>
                </a:solidFill>
              </a:rPr>
              <a:t>Děkuji za pozornost</a:t>
            </a:r>
          </a:p>
          <a:p>
            <a:endParaRPr lang="cs-CZ" sz="1600" b="0" dirty="0">
              <a:solidFill>
                <a:srgbClr val="0070C0"/>
              </a:solidFill>
            </a:endParaRPr>
          </a:p>
          <a:p>
            <a:endParaRPr lang="cs-CZ" sz="1600" b="0" dirty="0">
              <a:solidFill>
                <a:srgbClr val="0070C0"/>
              </a:solidFill>
            </a:endParaRPr>
          </a:p>
          <a:p>
            <a:r>
              <a:rPr lang="cs-CZ" sz="1600" b="0" dirty="0">
                <a:solidFill>
                  <a:srgbClr val="0070C0"/>
                </a:solidFill>
              </a:rPr>
              <a:t>Marie Křížková</a:t>
            </a:r>
          </a:p>
          <a:p>
            <a:r>
              <a:rPr lang="cs-CZ" sz="1600" b="0" dirty="0">
                <a:solidFill>
                  <a:srgbClr val="0070C0"/>
                </a:solidFill>
              </a:rPr>
              <a:t>Email: </a:t>
            </a:r>
            <a:r>
              <a:rPr lang="cs-CZ" sz="1600" b="0" dirty="0">
                <a:solidFill>
                  <a:srgbClr val="0070C0"/>
                </a:solidFill>
                <a:hlinkClick r:id="rId3"/>
              </a:rPr>
              <a:t>marie.krizkova@matfyz.cuni.cz</a:t>
            </a:r>
            <a:endParaRPr lang="cs-CZ" sz="1600" b="0" dirty="0">
              <a:solidFill>
                <a:srgbClr val="0070C0"/>
              </a:solidFill>
            </a:endParaRPr>
          </a:p>
          <a:p>
            <a:endParaRPr lang="cs-CZ" sz="1600" b="0" dirty="0">
              <a:solidFill>
                <a:srgbClr val="0070C0"/>
              </a:solidFill>
            </a:endParaRPr>
          </a:p>
          <a:p>
            <a:r>
              <a:rPr lang="cs-CZ" sz="1600" b="0" dirty="0">
                <a:solidFill>
                  <a:srgbClr val="0070C0"/>
                </a:solidFill>
              </a:rPr>
              <a:t>Oddělení podpory grantů a projektů</a:t>
            </a:r>
          </a:p>
          <a:p>
            <a:r>
              <a:rPr lang="cs-CZ" sz="1600" b="0" dirty="0">
                <a:solidFill>
                  <a:srgbClr val="0070C0"/>
                </a:solidFill>
              </a:rPr>
              <a:t>Tel. 95155 1681</a:t>
            </a:r>
          </a:p>
          <a:p>
            <a:endParaRPr lang="cs-CZ" sz="2800" i="1" dirty="0">
              <a:solidFill>
                <a:srgbClr val="00AAE6"/>
              </a:solidFill>
              <a:latin typeface="Arabic Typesetting" panose="020B0604020202020204" pitchFamily="66" charset="-78"/>
              <a:cs typeface="Arabic Typesetting" panose="020B0604020202020204" pitchFamily="66" charset="-78"/>
            </a:endParaRPr>
          </a:p>
          <a:p>
            <a:endParaRPr lang="cs-CZ" sz="2800" i="1" dirty="0">
              <a:solidFill>
                <a:srgbClr val="00AAE6"/>
              </a:solidFill>
              <a:latin typeface="Arabic Typesetting" panose="020B0604020202020204" pitchFamily="66" charset="-78"/>
              <a:cs typeface="Arabic Typesetting" panose="020B0604020202020204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7366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C3897B1-C3EE-EE1A-FB0A-81A1F6D36D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3490" y="654683"/>
            <a:ext cx="8568952" cy="3528392"/>
          </a:xfrm>
        </p:spPr>
        <p:txBody>
          <a:bodyPr>
            <a:noAutofit/>
          </a:bodyPr>
          <a:lstStyle/>
          <a:p>
            <a:pPr marL="623888" lvl="1" indent="0" algn="just">
              <a:buNone/>
            </a:pPr>
            <a:r>
              <a:rPr lang="cs-CZ" sz="1300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900113" lvl="1" indent="-276225" algn="just">
              <a:buFont typeface="Wingdings" panose="05000000000000000000" pitchFamily="2" charset="2"/>
              <a:buChar char="§"/>
            </a:pPr>
            <a:r>
              <a:rPr lang="cs-CZ" sz="1800" b="1" dirty="0">
                <a:latin typeface="Calibri" panose="020F0502020204030204" pitchFamily="34" charset="0"/>
                <a:ea typeface="Calibri" panose="020F0502020204030204" pitchFamily="34" charset="0"/>
              </a:rPr>
              <a:t>Formulář dohody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je uložen na stránkách MFF v záložce </a:t>
            </a:r>
            <a:r>
              <a:rPr lang="cs-CZ" sz="1800" i="1" dirty="0">
                <a:solidFill>
                  <a:srgbClr val="0070C0"/>
                </a:solidFill>
                <a:latin typeface="Calibri" panose="020F0502020204030204" pitchFamily="34" charset="0"/>
              </a:rPr>
              <a:t>Formuláře – Formuláře pro </a:t>
            </a:r>
            <a:r>
              <a:rPr lang="cs-CZ" sz="1800" i="1" dirty="0" err="1">
                <a:solidFill>
                  <a:srgbClr val="0070C0"/>
                </a:solidFill>
                <a:latin typeface="Calibri" panose="020F0502020204030204" pitchFamily="34" charset="0"/>
              </a:rPr>
              <a:t>vnitrofakultní</a:t>
            </a:r>
            <a:r>
              <a:rPr lang="cs-CZ" sz="1800" i="1" dirty="0">
                <a:solidFill>
                  <a:srgbClr val="0070C0"/>
                </a:solidFill>
                <a:latin typeface="Calibri" panose="020F0502020204030204" pitchFamily="34" charset="0"/>
              </a:rPr>
              <a:t> potřebu –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Zaměstnanecké oddělení – Dohoda o provedení práce </a:t>
            </a:r>
            <a:r>
              <a:rPr lang="cs-CZ" sz="1800" i="1" dirty="0">
                <a:solidFill>
                  <a:srgbClr val="0070C0"/>
                </a:solidFill>
                <a:latin typeface="Calibri" panose="020F0502020204030204" pitchFamily="34" charset="0"/>
              </a:rPr>
              <a:t>–</a:t>
            </a:r>
            <a:r>
              <a:rPr lang="cs-CZ" sz="1800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odměna za měsíc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(je třeba být přihlášen).</a:t>
            </a:r>
            <a:endParaRPr lang="cs-CZ" sz="1800" dirty="0">
              <a:highlight>
                <a:srgbClr val="FFFF00"/>
              </a:highlight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99592" y="267494"/>
            <a:ext cx="7633268" cy="504056"/>
          </a:xfrm>
        </p:spPr>
        <p:txBody>
          <a:bodyPr>
            <a:normAutofit/>
          </a:bodyPr>
          <a:lstStyle/>
          <a:p>
            <a:r>
              <a:rPr lang="cs-CZ" dirty="0"/>
              <a:t>Co dělat, po udělení podpory – řešitel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BA8CD15-3ABC-321C-3A81-5A246DEFC1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418879"/>
            <a:ext cx="8712968" cy="1584176"/>
          </a:xfrm>
          <a:prstGeom prst="rect">
            <a:avLst/>
          </a:prstGeom>
        </p:spPr>
      </p:pic>
      <p:sp>
        <p:nvSpPr>
          <p:cNvPr id="3" name="Šipka: doprava 2">
            <a:extLst>
              <a:ext uri="{FF2B5EF4-FFF2-40B4-BE49-F238E27FC236}">
                <a16:creationId xmlns:a16="http://schemas.microsoft.com/office/drawing/2014/main" id="{AA43BD8D-F49C-850B-27C0-F1F824F4505A}"/>
              </a:ext>
            </a:extLst>
          </p:cNvPr>
          <p:cNvSpPr/>
          <p:nvPr/>
        </p:nvSpPr>
        <p:spPr>
          <a:xfrm rot="19214399">
            <a:off x="5560012" y="2863276"/>
            <a:ext cx="1152128" cy="353752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F9913A21-4A87-BBA2-02F8-6DD676592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54824" y="4659982"/>
            <a:ext cx="2133600" cy="273844"/>
          </a:xfrm>
        </p:spPr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4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55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5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576" y="339502"/>
            <a:ext cx="7633268" cy="504056"/>
          </a:xfrm>
        </p:spPr>
        <p:txBody>
          <a:bodyPr/>
          <a:lstStyle/>
          <a:p>
            <a:r>
              <a:rPr lang="cs-CZ" dirty="0"/>
              <a:t>Co dělat po udělení podpory – smlouvy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D5FC81B3-8ADF-0F13-C8DC-9A8E0166BC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3289834"/>
              </p:ext>
            </p:extLst>
          </p:nvPr>
        </p:nvGraphicFramePr>
        <p:xfrm>
          <a:off x="1655168" y="1347614"/>
          <a:ext cx="748883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Zástupný text 8">
            <a:extLst>
              <a:ext uri="{FF2B5EF4-FFF2-40B4-BE49-F238E27FC236}">
                <a16:creationId xmlns:a16="http://schemas.microsoft.com/office/drawing/2014/main" id="{EB127C0F-C4E3-CCEF-53C4-80C15BF094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27584" y="987574"/>
            <a:ext cx="3744416" cy="433088"/>
          </a:xfrm>
        </p:spPr>
        <p:txBody>
          <a:bodyPr>
            <a:normAutofit fontScale="85000" lnSpcReduction="10000"/>
          </a:bodyPr>
          <a:lstStyle/>
          <a:p>
            <a:r>
              <a:rPr lang="cs-CZ" b="1" i="1" dirty="0">
                <a:solidFill>
                  <a:srgbClr val="00AAE6"/>
                </a:solidFill>
              </a:rPr>
              <a:t>Postup a role při uzavření smlouvy</a:t>
            </a: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05213F4C-20BA-5C39-22C0-2B635BA49BA4}"/>
              </a:ext>
            </a:extLst>
          </p:cNvPr>
          <p:cNvCxnSpPr>
            <a:cxnSpLocks/>
          </p:cNvCxnSpPr>
          <p:nvPr/>
        </p:nvCxnSpPr>
        <p:spPr>
          <a:xfrm flipH="1" flipV="1">
            <a:off x="2627784" y="2283718"/>
            <a:ext cx="36004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762847DA-DAFD-F800-7D40-46848FEB4C5B}"/>
              </a:ext>
            </a:extLst>
          </p:cNvPr>
          <p:cNvSpPr/>
          <p:nvPr/>
        </p:nvSpPr>
        <p:spPr>
          <a:xfrm>
            <a:off x="1187624" y="1851670"/>
            <a:ext cx="1368000" cy="828000"/>
          </a:xfrm>
          <a:prstGeom prst="roundRect">
            <a:avLst/>
          </a:prstGeom>
          <a:solidFill>
            <a:srgbClr val="00AAE6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algn="ctr"/>
            <a:r>
              <a:rPr lang="cs-CZ" sz="1200" b="1" dirty="0">
                <a:solidFill>
                  <a:prstClr val="black"/>
                </a:solidFill>
                <a:latin typeface="Calibri"/>
              </a:rPr>
              <a:t>HOSPODÁŘSKÉ ODDĚLENÍ</a:t>
            </a:r>
          </a:p>
        </p:txBody>
      </p:sp>
    </p:spTree>
    <p:extLst>
      <p:ext uri="{BB962C8B-B14F-4D97-AF65-F5344CB8AC3E}">
        <p14:creationId xmlns:p14="http://schemas.microsoft.com/office/powerpoint/2010/main" val="3144983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C3897B1-C3EE-EE1A-FB0A-81A1F6D36D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5156" y="1058542"/>
            <a:ext cx="7777284" cy="3097337"/>
          </a:xfrm>
        </p:spPr>
        <p:txBody>
          <a:bodyPr>
            <a:normAutofit/>
          </a:bodyPr>
          <a:lstStyle/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Hospodářské oddělení založí na základě smlouvy samostatný podúčet projektu v účetním systému MFF.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Účet je označeny vždy Xxx-10/YYYYYY, kde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Xxx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upřesňuje označení vašeho pracoviště a Y specifikuje váš projekt a je uvedeno ve smlouvě v Čl. 1, bodě 4.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(např. 203-10/252999). 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X pro jednotlivé sekce je: </a:t>
            </a:r>
          </a:p>
          <a:p>
            <a:pPr marL="1200150" lvl="1" indent="-457200" algn="just"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Fyzika 1,</a:t>
            </a:r>
          </a:p>
          <a:p>
            <a:pPr marL="1200150" lvl="1" indent="-457200" algn="just"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Informatika 2, </a:t>
            </a:r>
          </a:p>
          <a:p>
            <a:pPr marL="1200150" lvl="1" indent="-457200" algn="just"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Matematika 3, </a:t>
            </a:r>
          </a:p>
          <a:p>
            <a:pPr marL="1200150" lvl="1" indent="-457200" algn="just">
              <a:buFont typeface="Courier New" panose="02070309020205020404" pitchFamily="49" charset="0"/>
              <a:buChar char="o"/>
            </a:pP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xx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je číslo pracoviště v rámci sekce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indent="0" algn="just">
              <a:buNone/>
            </a:pPr>
            <a:endParaRPr lang="cs-CZ" sz="1900" b="1" dirty="0">
              <a:solidFill>
                <a:srgbClr val="FF0000"/>
              </a:solidFill>
              <a:latin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buFont typeface="Calibri" panose="020F0502020204030204" pitchFamily="34" charset="0"/>
              <a:buChar char="-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6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Co dělat po udělení podpory – účet projektu</a:t>
            </a:r>
          </a:p>
        </p:txBody>
      </p:sp>
    </p:spTree>
    <p:extLst>
      <p:ext uri="{BB962C8B-B14F-4D97-AF65-F5344CB8AC3E}">
        <p14:creationId xmlns:p14="http://schemas.microsoft.com/office/powerpoint/2010/main" val="3618698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2D5622-C72F-B264-8A02-7A591DFC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7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5001244-630C-8D34-0F52-8CFC837328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Co dělat, po udělení podpory – VERSO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BBADFBF-7B49-CC0D-0C0E-B396D407A6C3}"/>
              </a:ext>
            </a:extLst>
          </p:cNvPr>
          <p:cNvSpPr txBox="1">
            <a:spLocks noGrp="1"/>
          </p:cNvSpPr>
          <p:nvPr>
            <p:ph type="body" sz="quarter" idx="14"/>
          </p:nvPr>
        </p:nvSpPr>
        <p:spPr>
          <a:xfrm>
            <a:off x="683568" y="1344123"/>
            <a:ext cx="7632700" cy="1643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</a:rPr>
              <a:t>Verso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 = C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entralizovaný informační systém MFF.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Přihlášení přes CIS UK.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 záložce 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cs typeface="+mn-cs"/>
              </a:rPr>
              <a:t>Služby řešitelům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lze získat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přehledy čerpání prostředků vašeho projektu.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Verso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má další funkce, popsané níže (objednávky, likvidační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listy).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A24C3EF-CADC-1A1F-35BB-09CDC3027AD2}"/>
              </a:ext>
            </a:extLst>
          </p:cNvPr>
          <p:cNvSpPr txBox="1"/>
          <p:nvPr/>
        </p:nvSpPr>
        <p:spPr>
          <a:xfrm>
            <a:off x="755576" y="3363838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endParaRPr lang="cs-CZ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endParaRPr lang="cs-CZ" b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100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C3897B1-C3EE-EE1A-FB0A-81A1F6D36D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1520" y="771550"/>
            <a:ext cx="8280920" cy="3456384"/>
          </a:xfrm>
        </p:spPr>
        <p:txBody>
          <a:bodyPr>
            <a:no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</a:rPr>
              <a:t>V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yhotovit</a:t>
            </a:r>
            <a:r>
              <a:rPr lang="cs-CZ" sz="17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7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podpisový vzor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bez kterého hospodářské oddělení nezavede projekt do systému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Verso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Formulář podpisového vzoru je uvedený na stránkách MFF v záložce </a:t>
            </a:r>
            <a:r>
              <a:rPr lang="cs-CZ" sz="1600" i="1" dirty="0">
                <a:solidFill>
                  <a:srgbClr val="0070C0"/>
                </a:solidFill>
                <a:latin typeface="Calibri" panose="020F0502020204030204" pitchFamily="34" charset="0"/>
              </a:rPr>
              <a:t>Formuláře – Formuláře pro </a:t>
            </a:r>
            <a:r>
              <a:rPr lang="cs-CZ" sz="1600" i="1" dirty="0" err="1">
                <a:solidFill>
                  <a:srgbClr val="0070C0"/>
                </a:solidFill>
                <a:latin typeface="Calibri" panose="020F0502020204030204" pitchFamily="34" charset="0"/>
              </a:rPr>
              <a:t>vnitrofakultní</a:t>
            </a:r>
            <a:r>
              <a:rPr lang="cs-CZ" sz="1600" i="1" dirty="0">
                <a:solidFill>
                  <a:srgbClr val="0070C0"/>
                </a:solidFill>
                <a:latin typeface="Calibri" panose="020F0502020204030204" pitchFamily="34" charset="0"/>
              </a:rPr>
              <a:t> potřebu – </a:t>
            </a:r>
            <a:r>
              <a:rPr lang="cs-CZ" sz="17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Hospodářské oddělení – Podpisové vzory osob pověřených k nakládání s veřejnými prostředky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(je nutné být přihlášen)</a:t>
            </a:r>
          </a:p>
          <a:p>
            <a:pPr marL="1257300" lvl="1" indent="-514350" algn="just">
              <a:buFont typeface="+mj-lt"/>
              <a:buAutoNum type="romanUcPeriod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příkazce operace č. 1 = </a:t>
            </a: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</a:rPr>
              <a:t>řešitel projektu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257300" lvl="1" indent="-514350" algn="just">
              <a:buFont typeface="+mj-lt"/>
              <a:buAutoNum type="romanUcPeriod"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</a:rPr>
              <a:t>příkazce operace č. 2 = odpovědná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osoba (školitel, vedoucí, atp.) </a:t>
            </a:r>
          </a:p>
          <a:p>
            <a:pPr marL="1257300" lvl="1" indent="-514350" algn="just">
              <a:buFont typeface="+mj-lt"/>
              <a:buAutoNum type="romanUcPeriod"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</a:rPr>
              <a:t>správce rozpočtu č. 1 a 2. např.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sekretářka a spoluřešitel</a:t>
            </a:r>
          </a:p>
          <a:p>
            <a:pPr marL="1257300" lvl="1" indent="-514350" algn="just">
              <a:buFont typeface="+mj-lt"/>
              <a:buAutoNum type="romanUcPeriod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 podpisu </a:t>
            </a:r>
            <a:r>
              <a:rPr lang="cs-CZ" sz="17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všech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uvedených vyplněný formulář:</a:t>
            </a:r>
          </a:p>
          <a:p>
            <a:pPr marL="1600200" lvl="2" indent="-457200" algn="just">
              <a:buFont typeface="+mj-lt"/>
              <a:buAutoNum type="alphaUcPeriod"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</a:rPr>
              <a:t>odnést na hospodářské oddělení MFF k rukám paní Dagmar Janouškové nebo paní Hany Podolské</a:t>
            </a:r>
          </a:p>
          <a:p>
            <a:pPr marL="1600200" lvl="2" indent="-457200" algn="just">
              <a:buFont typeface="+mj-lt"/>
              <a:buAutoNum type="alphaUcPeriod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požádat sekretářku katedry </a:t>
            </a: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</a:rPr>
              <a:t>o odeslání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fakultní poštou</a:t>
            </a:r>
          </a:p>
          <a:p>
            <a:pPr lvl="2" indent="0" algn="just">
              <a:buNone/>
            </a:pPr>
            <a:endParaRPr lang="cs-CZ" sz="1400" dirty="0">
              <a:highlight>
                <a:srgbClr val="FFFF00"/>
              </a:highlight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8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576" y="339502"/>
            <a:ext cx="7633268" cy="504056"/>
          </a:xfrm>
        </p:spPr>
        <p:txBody>
          <a:bodyPr/>
          <a:lstStyle/>
          <a:p>
            <a:r>
              <a:rPr lang="cs-CZ" dirty="0"/>
              <a:t>Co dělat, po udělení podpory – podpisové vzory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6825E06-1C93-1ACE-761B-7DF72AE13FF6}"/>
              </a:ext>
            </a:extLst>
          </p:cNvPr>
          <p:cNvSpPr/>
          <p:nvPr/>
        </p:nvSpPr>
        <p:spPr>
          <a:xfrm>
            <a:off x="-108520" y="3651870"/>
            <a:ext cx="241277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ContrastingRightFacing"/>
              <a:lightRig rig="threePt" dir="t"/>
            </a:scene3d>
          </a:bodyPr>
          <a:lstStyle/>
          <a:p>
            <a:pPr algn="ctr"/>
            <a:r>
              <a:rPr lang="cs-CZ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AAE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NEBO</a:t>
            </a:r>
          </a:p>
        </p:txBody>
      </p:sp>
    </p:spTree>
    <p:extLst>
      <p:ext uri="{BB962C8B-B14F-4D97-AF65-F5344CB8AC3E}">
        <p14:creationId xmlns:p14="http://schemas.microsoft.com/office/powerpoint/2010/main" val="2141277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C3897B1-C3EE-EE1A-FB0A-81A1F6D36D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59632" y="1419622"/>
            <a:ext cx="7056784" cy="2736304"/>
          </a:xfrm>
        </p:spPr>
        <p:txBody>
          <a:bodyPr>
            <a:normAutofit/>
          </a:bodyPr>
          <a:lstStyle/>
          <a:p>
            <a:pPr marL="275590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formou </a:t>
            </a:r>
            <a:r>
              <a:rPr lang="cs-CZ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mzdových</a:t>
            </a:r>
            <a:r>
              <a:rPr lang="cs-CZ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prostředků a ostatních osobních nákladů nejvýše </a:t>
            </a:r>
            <a:r>
              <a:rPr lang="cs-CZ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40 000 Kč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formou </a:t>
            </a:r>
            <a:r>
              <a:rPr lang="cs-CZ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stipendií </a:t>
            </a:r>
            <a:r>
              <a:rPr lang="cs-CZ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nejvýše </a:t>
            </a:r>
            <a:r>
              <a:rPr lang="cs-CZ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100 000 Kč </a:t>
            </a:r>
            <a:endParaRPr lang="cs-CZ" b="1" dirty="0">
              <a:solidFill>
                <a:srgbClr val="333333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kombinací</a:t>
            </a:r>
            <a:r>
              <a:rPr lang="cs-CZ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mzdových prostředků a ostatních osobních nákladů nebo stipendií nejvýše </a:t>
            </a:r>
            <a:r>
              <a:rPr lang="cs-CZ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100 000 Kč</a:t>
            </a:r>
            <a:r>
              <a:rPr lang="cs-CZ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/>
              <a:t>      </a:t>
            </a:r>
          </a:p>
          <a:p>
            <a:r>
              <a:rPr lang="cs-CZ" dirty="0"/>
              <a:t>    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POZOR - 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částky se sčítají ze všech projektů GAUK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2B79A5-1BD0-EAD8-6FF1-38AE5A1B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BF9B-C30B-451A-89AA-A1A67FCAED92}" type="slidenum">
              <a:rPr lang="cs-CZ" sz="10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9</a:t>
            </a:fld>
            <a:endParaRPr lang="cs-CZ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6E07C-500B-6AC2-2B4B-747D857C8E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Čerpání podpory – mzdy, pojistné a stipendia</a:t>
            </a:r>
          </a:p>
          <a:p>
            <a:endParaRPr lang="cs-CZ" sz="2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C4AA7B1-C768-997C-440C-779B3224F3A3}"/>
              </a:ext>
            </a:extLst>
          </p:cNvPr>
          <p:cNvSpPr txBox="1"/>
          <p:nvPr/>
        </p:nvSpPr>
        <p:spPr>
          <a:xfrm>
            <a:off x="539552" y="1059582"/>
            <a:ext cx="80648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8288" indent="7938"/>
            <a:r>
              <a:rPr lang="cs-CZ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 kalendářním roce lze 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jedné osobě</a:t>
            </a:r>
            <a:r>
              <a:rPr lang="cs-CZ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z prostředků GA UK přidělit:</a:t>
            </a:r>
          </a:p>
          <a:p>
            <a:pPr marL="268288" indent="7938"/>
            <a:r>
              <a:rPr lang="cs-CZ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71667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22D4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8977</TotalTime>
  <Words>2630</Words>
  <Application>Microsoft Office PowerPoint</Application>
  <PresentationFormat>Předvádění na obrazovce (16:9)</PresentationFormat>
  <Paragraphs>279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41" baseType="lpstr">
      <vt:lpstr>Accura SemiBold Italic</vt:lpstr>
      <vt:lpstr>Arabic Typesetting</vt:lpstr>
      <vt:lpstr>Arial</vt:lpstr>
      <vt:lpstr>Calibri</vt:lpstr>
      <vt:lpstr>Courier New</vt:lpstr>
      <vt:lpstr>Open Sans</vt:lpstr>
      <vt:lpstr>Symbol</vt:lpstr>
      <vt:lpstr>Tahoma</vt:lpstr>
      <vt:lpstr>Times New Roman</vt:lpstr>
      <vt:lpstr>Wingdings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Libuše Kaprálová</dc:creator>
  <cp:lastModifiedBy>Marie Křížková</cp:lastModifiedBy>
  <cp:revision>73</cp:revision>
  <dcterms:created xsi:type="dcterms:W3CDTF">2021-04-20T17:14:46Z</dcterms:created>
  <dcterms:modified xsi:type="dcterms:W3CDTF">2023-06-08T07:34:31Z</dcterms:modified>
</cp:coreProperties>
</file>